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jpg" ContentType="image/jpg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026962" y="1243076"/>
            <a:ext cx="3061334" cy="452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199"/>
                </a:lnTo>
                <a:lnTo>
                  <a:pt x="12192000" y="4571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7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  <a:lnTo>
                  <a:pt x="12192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32739"/>
            <a:ext cx="969581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51089" y="2507335"/>
            <a:ext cx="4996815" cy="3683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9212258" y="6463246"/>
            <a:ext cx="2061845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6939" y="6463246"/>
            <a:ext cx="1519555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315045" y="6466294"/>
            <a:ext cx="1587500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jpg"/><Relationship Id="rId11" Type="http://schemas.openxmlformats.org/officeDocument/2006/relationships/image" Target="../media/image31.jpg"/><Relationship Id="rId12" Type="http://schemas.openxmlformats.org/officeDocument/2006/relationships/image" Target="../media/image32.jpg"/><Relationship Id="rId13" Type="http://schemas.openxmlformats.org/officeDocument/2006/relationships/image" Target="../media/image2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30.jpg"/><Relationship Id="rId11" Type="http://schemas.openxmlformats.org/officeDocument/2006/relationships/image" Target="../media/image31.jpg"/><Relationship Id="rId12" Type="http://schemas.openxmlformats.org/officeDocument/2006/relationships/image" Target="../media/image32.jp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30.jpg"/><Relationship Id="rId11" Type="http://schemas.openxmlformats.org/officeDocument/2006/relationships/image" Target="../media/image31.jpg"/><Relationship Id="rId12" Type="http://schemas.openxmlformats.org/officeDocument/2006/relationships/image" Target="../media/image32.jp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30.jpg"/><Relationship Id="rId11" Type="http://schemas.openxmlformats.org/officeDocument/2006/relationships/image" Target="../media/image31.jpg"/><Relationship Id="rId12" Type="http://schemas.openxmlformats.org/officeDocument/2006/relationships/image" Target="../media/image32.jp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45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9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19.png"/><Relationship Id="rId4" Type="http://schemas.openxmlformats.org/officeDocument/2006/relationships/image" Target="../media/image113.jpg"/><Relationship Id="rId5" Type="http://schemas.openxmlformats.org/officeDocument/2006/relationships/image" Target="../media/image120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19.png"/><Relationship Id="rId4" Type="http://schemas.openxmlformats.org/officeDocument/2006/relationships/image" Target="../media/image113.jpg"/><Relationship Id="rId5" Type="http://schemas.openxmlformats.org/officeDocument/2006/relationships/image" Target="../media/image120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19.png"/><Relationship Id="rId4" Type="http://schemas.openxmlformats.org/officeDocument/2006/relationships/image" Target="../media/image113.jpg"/><Relationship Id="rId5" Type="http://schemas.openxmlformats.org/officeDocument/2006/relationships/image" Target="../media/image120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19.png"/><Relationship Id="rId4" Type="http://schemas.openxmlformats.org/officeDocument/2006/relationships/image" Target="../media/image113.jpg"/><Relationship Id="rId5" Type="http://schemas.openxmlformats.org/officeDocument/2006/relationships/image" Target="../media/image120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6.png"/><Relationship Id="rId3" Type="http://schemas.openxmlformats.org/officeDocument/2006/relationships/image" Target="../media/image127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jpg"/><Relationship Id="rId3" Type="http://schemas.openxmlformats.org/officeDocument/2006/relationships/image" Target="../media/image12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2199" y="2498852"/>
            <a:ext cx="7988300" cy="176593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 marR="5080" indent="2262505">
              <a:lnSpc>
                <a:spcPts val="6500"/>
              </a:lnSpc>
              <a:spcBef>
                <a:spcPts val="900"/>
              </a:spcBef>
            </a:pPr>
            <a:r>
              <a:rPr dirty="0" sz="6000" spc="-20"/>
              <a:t>Lecture </a:t>
            </a:r>
            <a:r>
              <a:rPr dirty="0" sz="6000" spc="-5"/>
              <a:t>16:  </a:t>
            </a:r>
            <a:r>
              <a:rPr dirty="0" sz="6000" spc="-15"/>
              <a:t>Detection </a:t>
            </a:r>
            <a:r>
              <a:rPr dirty="0" sz="6000"/>
              <a:t>+</a:t>
            </a:r>
            <a:r>
              <a:rPr dirty="0" sz="6000" spc="-55"/>
              <a:t> </a:t>
            </a:r>
            <a:r>
              <a:rPr dirty="0" sz="6000" spc="-20"/>
              <a:t>Segmentation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67276"/>
            <a:ext cx="4597400" cy="1343025"/>
          </a:xfrm>
          <a:prstGeom prst="rect"/>
        </p:spPr>
        <p:txBody>
          <a:bodyPr wrap="square" lIns="0" tIns="177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pc="15"/>
              <a:t>”Slow” </a:t>
            </a:r>
            <a:r>
              <a:rPr dirty="0" spc="-5"/>
              <a:t>R-CNN</a:t>
            </a:r>
            <a:r>
              <a:rPr dirty="0" spc="-100"/>
              <a:t> </a:t>
            </a:r>
            <a:r>
              <a:rPr dirty="0" spc="-45"/>
              <a:t>Training</a:t>
            </a:r>
          </a:p>
          <a:p>
            <a:pPr marL="694055">
              <a:lnSpc>
                <a:spcPct val="100000"/>
              </a:lnSpc>
              <a:spcBef>
                <a:spcPts val="915"/>
              </a:spcBef>
            </a:pPr>
            <a:r>
              <a:rPr dirty="0" sz="2800" spc="-5" b="0">
                <a:latin typeface="Calibri"/>
                <a:cs typeface="Calibri"/>
              </a:rPr>
              <a:t>Input </a:t>
            </a:r>
            <a:r>
              <a:rPr dirty="0" sz="2800" spc="-10" b="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591055"/>
            <a:ext cx="4646295" cy="3487420"/>
            <a:chOff x="176784" y="1591055"/>
            <a:chExt cx="4646295" cy="3487420"/>
          </a:xfrm>
        </p:grpSpPr>
        <p:sp>
          <p:nvSpPr>
            <p:cNvPr id="4" name="object 4"/>
            <p:cNvSpPr/>
            <p:nvPr/>
          </p:nvSpPr>
          <p:spPr>
            <a:xfrm>
              <a:off x="176784" y="1591055"/>
              <a:ext cx="4620768" cy="34686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94965" y="2745884"/>
              <a:ext cx="1261745" cy="2313305"/>
            </a:xfrm>
            <a:custGeom>
              <a:avLst/>
              <a:gdLst/>
              <a:ahLst/>
              <a:cxnLst/>
              <a:rect l="l" t="t" r="r" b="b"/>
              <a:pathLst>
                <a:path w="1261745" h="2313304">
                  <a:moveTo>
                    <a:pt x="0" y="0"/>
                  </a:moveTo>
                  <a:lnTo>
                    <a:pt x="1261622" y="0"/>
                  </a:lnTo>
                  <a:lnTo>
                    <a:pt x="1261622" y="2313064"/>
                  </a:lnTo>
                  <a:lnTo>
                    <a:pt x="0" y="231306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04314" y="3192749"/>
              <a:ext cx="747395" cy="1662430"/>
            </a:xfrm>
            <a:custGeom>
              <a:avLst/>
              <a:gdLst/>
              <a:ahLst/>
              <a:cxnLst/>
              <a:rect l="l" t="t" r="r" b="b"/>
              <a:pathLst>
                <a:path w="747395" h="1662429">
                  <a:moveTo>
                    <a:pt x="0" y="0"/>
                  </a:moveTo>
                  <a:lnTo>
                    <a:pt x="747089" y="0"/>
                  </a:lnTo>
                  <a:lnTo>
                    <a:pt x="747089" y="1662267"/>
                  </a:lnTo>
                  <a:lnTo>
                    <a:pt x="0" y="166226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92416" y="3031540"/>
              <a:ext cx="747395" cy="1410335"/>
            </a:xfrm>
            <a:custGeom>
              <a:avLst/>
              <a:gdLst/>
              <a:ahLst/>
              <a:cxnLst/>
              <a:rect l="l" t="t" r="r" b="b"/>
              <a:pathLst>
                <a:path w="747395" h="1410335">
                  <a:moveTo>
                    <a:pt x="0" y="0"/>
                  </a:moveTo>
                  <a:lnTo>
                    <a:pt x="747089" y="0"/>
                  </a:lnTo>
                  <a:lnTo>
                    <a:pt x="747089" y="1409819"/>
                  </a:lnTo>
                  <a:lnTo>
                    <a:pt x="0" y="14098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35124" y="2872411"/>
              <a:ext cx="923925" cy="1662430"/>
            </a:xfrm>
            <a:custGeom>
              <a:avLst/>
              <a:gdLst/>
              <a:ahLst/>
              <a:cxnLst/>
              <a:rect l="l" t="t" r="r" b="b"/>
              <a:pathLst>
                <a:path w="923925" h="1662429">
                  <a:moveTo>
                    <a:pt x="0" y="0"/>
                  </a:moveTo>
                  <a:lnTo>
                    <a:pt x="923691" y="0"/>
                  </a:lnTo>
                  <a:lnTo>
                    <a:pt x="923691" y="1662267"/>
                  </a:lnTo>
                  <a:lnTo>
                    <a:pt x="0" y="1662267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54364" y="3026876"/>
              <a:ext cx="1042669" cy="1828164"/>
            </a:xfrm>
            <a:custGeom>
              <a:avLst/>
              <a:gdLst/>
              <a:ahLst/>
              <a:cxnLst/>
              <a:rect l="l" t="t" r="r" b="b"/>
              <a:pathLst>
                <a:path w="1042669" h="1828164">
                  <a:moveTo>
                    <a:pt x="0" y="0"/>
                  </a:moveTo>
                  <a:lnTo>
                    <a:pt x="1042134" y="0"/>
                  </a:lnTo>
                  <a:lnTo>
                    <a:pt x="1042134" y="1828140"/>
                  </a:lnTo>
                  <a:lnTo>
                    <a:pt x="0" y="182814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13879" y="3284178"/>
              <a:ext cx="521334" cy="1419860"/>
            </a:xfrm>
            <a:custGeom>
              <a:avLst/>
              <a:gdLst/>
              <a:ahLst/>
              <a:cxnLst/>
              <a:rect l="l" t="t" r="r" b="b"/>
              <a:pathLst>
                <a:path w="521335" h="1419860">
                  <a:moveTo>
                    <a:pt x="0" y="0"/>
                  </a:moveTo>
                  <a:lnTo>
                    <a:pt x="521245" y="0"/>
                  </a:lnTo>
                  <a:lnTo>
                    <a:pt x="521245" y="1419456"/>
                  </a:lnTo>
                  <a:lnTo>
                    <a:pt x="0" y="1419456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52411" y="3110712"/>
              <a:ext cx="824865" cy="789940"/>
            </a:xfrm>
            <a:custGeom>
              <a:avLst/>
              <a:gdLst/>
              <a:ahLst/>
              <a:cxnLst/>
              <a:rect l="l" t="t" r="r" b="b"/>
              <a:pathLst>
                <a:path w="824864" h="789939">
                  <a:moveTo>
                    <a:pt x="0" y="0"/>
                  </a:moveTo>
                  <a:lnTo>
                    <a:pt x="824258" y="0"/>
                  </a:lnTo>
                  <a:lnTo>
                    <a:pt x="824258" y="789483"/>
                  </a:lnTo>
                  <a:lnTo>
                    <a:pt x="0" y="789483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119218" y="2639517"/>
              <a:ext cx="678815" cy="1261110"/>
            </a:xfrm>
            <a:custGeom>
              <a:avLst/>
              <a:gdLst/>
              <a:ahLst/>
              <a:cxnLst/>
              <a:rect l="l" t="t" r="r" b="b"/>
              <a:pathLst>
                <a:path w="678814" h="1261110">
                  <a:moveTo>
                    <a:pt x="0" y="0"/>
                  </a:moveTo>
                  <a:lnTo>
                    <a:pt x="678224" y="0"/>
                  </a:lnTo>
                  <a:lnTo>
                    <a:pt x="678224" y="1260679"/>
                  </a:lnTo>
                  <a:lnTo>
                    <a:pt x="0" y="1260679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397426" y="2285491"/>
            <a:ext cx="2836545" cy="186690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Categorize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proposal </a:t>
            </a:r>
            <a:r>
              <a:rPr dirty="0" sz="2400">
                <a:latin typeface="Calibri"/>
                <a:cs typeface="Calibri"/>
              </a:rPr>
              <a:t>as </a:t>
            </a:r>
            <a:r>
              <a:rPr dirty="0" sz="2400" spc="-5">
                <a:latin typeface="Calibri"/>
                <a:cs typeface="Calibri"/>
              </a:rPr>
              <a:t>positive,  </a:t>
            </a:r>
            <a:r>
              <a:rPr dirty="0" sz="2400" spc="-15">
                <a:latin typeface="Calibri"/>
                <a:cs typeface="Calibri"/>
              </a:rPr>
              <a:t>negative, </a:t>
            </a:r>
            <a:r>
              <a:rPr dirty="0" sz="2400" spc="-5">
                <a:latin typeface="Calibri"/>
                <a:cs typeface="Calibri"/>
              </a:rPr>
              <a:t>or </a:t>
            </a:r>
            <a:r>
              <a:rPr dirty="0" sz="2400" spc="-10">
                <a:latin typeface="Calibri"/>
                <a:cs typeface="Calibri"/>
              </a:rPr>
              <a:t>neutral  </a:t>
            </a:r>
            <a:r>
              <a:rPr dirty="0" sz="2400">
                <a:latin typeface="Calibri"/>
                <a:cs typeface="Calibri"/>
              </a:rPr>
              <a:t>based </a:t>
            </a:r>
            <a:r>
              <a:rPr dirty="0" sz="2400" spc="-5">
                <a:latin typeface="Calibri"/>
                <a:cs typeface="Calibri"/>
              </a:rPr>
              <a:t>on overlap with  ground-truth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boxes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9730" y="5165687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9730" y="5772177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10674" y="5160294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10674" y="5778622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07865" y="5171392"/>
            <a:ext cx="1729105" cy="1627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0">
                <a:latin typeface="Calibri"/>
                <a:cs typeface="Calibri"/>
              </a:rPr>
              <a:t>GT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35">
                <a:latin typeface="Calibri"/>
                <a:cs typeface="Calibri"/>
              </a:rPr>
              <a:t>Boxes</a:t>
            </a:r>
            <a:endParaRPr sz="2500">
              <a:latin typeface="Calibri"/>
              <a:cs typeface="Calibri"/>
            </a:endParaRPr>
          </a:p>
          <a:p>
            <a:pPr marL="114935">
              <a:lnSpc>
                <a:spcPct val="100000"/>
              </a:lnSpc>
              <a:spcBef>
                <a:spcPts val="1775"/>
              </a:spcBef>
            </a:pPr>
            <a:r>
              <a:rPr dirty="0" sz="2500" spc="-20">
                <a:latin typeface="Calibri"/>
                <a:cs typeface="Calibri"/>
              </a:rPr>
              <a:t>Neutral</a:t>
            </a:r>
            <a:endParaRPr sz="2500">
              <a:latin typeface="Calibri"/>
              <a:cs typeface="Calibri"/>
            </a:endParaRPr>
          </a:p>
          <a:p>
            <a:pPr marL="221615">
              <a:lnSpc>
                <a:spcPct val="100000"/>
              </a:lnSpc>
              <a:spcBef>
                <a:spcPts val="242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27382" y="5165296"/>
            <a:ext cx="1154430" cy="1031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8105">
              <a:lnSpc>
                <a:spcPts val="2980"/>
              </a:lnSpc>
            </a:pPr>
            <a:r>
              <a:rPr dirty="0" sz="2500" spc="-15">
                <a:latin typeface="Calibri"/>
                <a:cs typeface="Calibri"/>
              </a:rPr>
              <a:t>Positive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2500" spc="-15">
                <a:latin typeface="Calibri"/>
                <a:cs typeface="Calibri"/>
              </a:rPr>
              <a:t>N</a:t>
            </a:r>
            <a:r>
              <a:rPr dirty="0" sz="2500" spc="-10">
                <a:latin typeface="Calibri"/>
                <a:cs typeface="Calibri"/>
              </a:rPr>
              <a:t>e</a:t>
            </a:r>
            <a:r>
              <a:rPr dirty="0" sz="2500" spc="-50">
                <a:latin typeface="Calibri"/>
                <a:cs typeface="Calibri"/>
              </a:rPr>
              <a:t>g</a:t>
            </a:r>
            <a:r>
              <a:rPr dirty="0" sz="2500" spc="-35">
                <a:latin typeface="Calibri"/>
                <a:cs typeface="Calibri"/>
              </a:rPr>
              <a:t>a</a:t>
            </a:r>
            <a:r>
              <a:rPr dirty="0" sz="2500">
                <a:latin typeface="Calibri"/>
                <a:cs typeface="Calibri"/>
              </a:rPr>
              <a:t>ti</a:t>
            </a:r>
            <a:r>
              <a:rPr dirty="0" sz="2500" spc="-30">
                <a:latin typeface="Calibri"/>
                <a:cs typeface="Calibri"/>
              </a:rPr>
              <a:t>v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66552" y="6135913"/>
            <a:ext cx="13462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5974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"/>
              <a:t>”Slow” </a:t>
            </a:r>
            <a:r>
              <a:rPr dirty="0" spc="-5"/>
              <a:t>R-CNN</a:t>
            </a:r>
            <a:r>
              <a:rPr dirty="0" spc="-100"/>
              <a:t> </a:t>
            </a:r>
            <a:r>
              <a:rPr dirty="0" spc="-45"/>
              <a:t>Training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591055"/>
            <a:ext cx="4646295" cy="3487420"/>
            <a:chOff x="176784" y="1591055"/>
            <a:chExt cx="4646295" cy="3487420"/>
          </a:xfrm>
        </p:grpSpPr>
        <p:sp>
          <p:nvSpPr>
            <p:cNvPr id="4" name="object 4"/>
            <p:cNvSpPr/>
            <p:nvPr/>
          </p:nvSpPr>
          <p:spPr>
            <a:xfrm>
              <a:off x="176784" y="1591055"/>
              <a:ext cx="4620768" cy="34686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94965" y="2745884"/>
              <a:ext cx="1261745" cy="2313305"/>
            </a:xfrm>
            <a:custGeom>
              <a:avLst/>
              <a:gdLst/>
              <a:ahLst/>
              <a:cxnLst/>
              <a:rect l="l" t="t" r="r" b="b"/>
              <a:pathLst>
                <a:path w="1261745" h="2313304">
                  <a:moveTo>
                    <a:pt x="0" y="0"/>
                  </a:moveTo>
                  <a:lnTo>
                    <a:pt x="1261622" y="0"/>
                  </a:lnTo>
                  <a:lnTo>
                    <a:pt x="1261622" y="2313064"/>
                  </a:lnTo>
                  <a:lnTo>
                    <a:pt x="0" y="231306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04314" y="3192749"/>
              <a:ext cx="747395" cy="1662430"/>
            </a:xfrm>
            <a:custGeom>
              <a:avLst/>
              <a:gdLst/>
              <a:ahLst/>
              <a:cxnLst/>
              <a:rect l="l" t="t" r="r" b="b"/>
              <a:pathLst>
                <a:path w="747395" h="1662429">
                  <a:moveTo>
                    <a:pt x="0" y="0"/>
                  </a:moveTo>
                  <a:lnTo>
                    <a:pt x="747089" y="0"/>
                  </a:lnTo>
                  <a:lnTo>
                    <a:pt x="747089" y="1662267"/>
                  </a:lnTo>
                  <a:lnTo>
                    <a:pt x="0" y="166226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92416" y="3031540"/>
              <a:ext cx="747395" cy="1410335"/>
            </a:xfrm>
            <a:custGeom>
              <a:avLst/>
              <a:gdLst/>
              <a:ahLst/>
              <a:cxnLst/>
              <a:rect l="l" t="t" r="r" b="b"/>
              <a:pathLst>
                <a:path w="747395" h="1410335">
                  <a:moveTo>
                    <a:pt x="0" y="0"/>
                  </a:moveTo>
                  <a:lnTo>
                    <a:pt x="747089" y="0"/>
                  </a:lnTo>
                  <a:lnTo>
                    <a:pt x="747089" y="1409819"/>
                  </a:lnTo>
                  <a:lnTo>
                    <a:pt x="0" y="14098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35124" y="2872411"/>
              <a:ext cx="923925" cy="1662430"/>
            </a:xfrm>
            <a:custGeom>
              <a:avLst/>
              <a:gdLst/>
              <a:ahLst/>
              <a:cxnLst/>
              <a:rect l="l" t="t" r="r" b="b"/>
              <a:pathLst>
                <a:path w="923925" h="1662429">
                  <a:moveTo>
                    <a:pt x="0" y="0"/>
                  </a:moveTo>
                  <a:lnTo>
                    <a:pt x="923691" y="0"/>
                  </a:lnTo>
                  <a:lnTo>
                    <a:pt x="923691" y="1662267"/>
                  </a:lnTo>
                  <a:lnTo>
                    <a:pt x="0" y="1662267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54364" y="3026876"/>
              <a:ext cx="1042669" cy="1828164"/>
            </a:xfrm>
            <a:custGeom>
              <a:avLst/>
              <a:gdLst/>
              <a:ahLst/>
              <a:cxnLst/>
              <a:rect l="l" t="t" r="r" b="b"/>
              <a:pathLst>
                <a:path w="1042669" h="1828164">
                  <a:moveTo>
                    <a:pt x="0" y="0"/>
                  </a:moveTo>
                  <a:lnTo>
                    <a:pt x="1042134" y="0"/>
                  </a:lnTo>
                  <a:lnTo>
                    <a:pt x="1042134" y="1828140"/>
                  </a:lnTo>
                  <a:lnTo>
                    <a:pt x="0" y="182814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13879" y="3284178"/>
              <a:ext cx="521334" cy="1419860"/>
            </a:xfrm>
            <a:custGeom>
              <a:avLst/>
              <a:gdLst/>
              <a:ahLst/>
              <a:cxnLst/>
              <a:rect l="l" t="t" r="r" b="b"/>
              <a:pathLst>
                <a:path w="521335" h="1419860">
                  <a:moveTo>
                    <a:pt x="0" y="0"/>
                  </a:moveTo>
                  <a:lnTo>
                    <a:pt x="521245" y="0"/>
                  </a:lnTo>
                  <a:lnTo>
                    <a:pt x="521245" y="1419456"/>
                  </a:lnTo>
                  <a:lnTo>
                    <a:pt x="0" y="1419456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52411" y="3110712"/>
              <a:ext cx="824865" cy="789940"/>
            </a:xfrm>
            <a:custGeom>
              <a:avLst/>
              <a:gdLst/>
              <a:ahLst/>
              <a:cxnLst/>
              <a:rect l="l" t="t" r="r" b="b"/>
              <a:pathLst>
                <a:path w="824864" h="789939">
                  <a:moveTo>
                    <a:pt x="0" y="0"/>
                  </a:moveTo>
                  <a:lnTo>
                    <a:pt x="824258" y="0"/>
                  </a:lnTo>
                  <a:lnTo>
                    <a:pt x="824258" y="789483"/>
                  </a:lnTo>
                  <a:lnTo>
                    <a:pt x="0" y="789483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119218" y="2639517"/>
              <a:ext cx="678815" cy="1261110"/>
            </a:xfrm>
            <a:custGeom>
              <a:avLst/>
              <a:gdLst/>
              <a:ahLst/>
              <a:cxnLst/>
              <a:rect l="l" t="t" r="r" b="b"/>
              <a:pathLst>
                <a:path w="678814" h="1261110">
                  <a:moveTo>
                    <a:pt x="0" y="0"/>
                  </a:moveTo>
                  <a:lnTo>
                    <a:pt x="678224" y="0"/>
                  </a:lnTo>
                  <a:lnTo>
                    <a:pt x="678224" y="1260679"/>
                  </a:lnTo>
                  <a:lnTo>
                    <a:pt x="0" y="1260679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598387" y="1058163"/>
            <a:ext cx="17602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31638" y="1175698"/>
            <a:ext cx="1132840" cy="1132840"/>
            <a:chOff x="5231638" y="1175698"/>
            <a:chExt cx="1132840" cy="1132840"/>
          </a:xfrm>
        </p:grpSpPr>
        <p:sp>
          <p:nvSpPr>
            <p:cNvPr id="15" name="object 15"/>
            <p:cNvSpPr/>
            <p:nvPr/>
          </p:nvSpPr>
          <p:spPr>
            <a:xfrm>
              <a:off x="5294375" y="1237487"/>
              <a:ext cx="1008888" cy="1008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63388" y="1207448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39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5236070" y="3671604"/>
            <a:ext cx="1132840" cy="1132840"/>
            <a:chOff x="5236070" y="3671604"/>
            <a:chExt cx="1132840" cy="1132840"/>
          </a:xfrm>
        </p:grpSpPr>
        <p:sp>
          <p:nvSpPr>
            <p:cNvPr id="18" name="object 18"/>
            <p:cNvSpPr/>
            <p:nvPr/>
          </p:nvSpPr>
          <p:spPr>
            <a:xfrm>
              <a:off x="5297423" y="3733799"/>
              <a:ext cx="1008888" cy="1008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67820" y="3703354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39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5255186" y="2423651"/>
            <a:ext cx="1132840" cy="1132840"/>
            <a:chOff x="5255186" y="2423651"/>
            <a:chExt cx="1132840" cy="1132840"/>
          </a:xfrm>
        </p:grpSpPr>
        <p:sp>
          <p:nvSpPr>
            <p:cNvPr id="21" name="object 21"/>
            <p:cNvSpPr/>
            <p:nvPr/>
          </p:nvSpPr>
          <p:spPr>
            <a:xfrm>
              <a:off x="5315711" y="2484119"/>
              <a:ext cx="1008888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286936" y="2455401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39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5231638" y="4919555"/>
            <a:ext cx="1132840" cy="1132840"/>
            <a:chOff x="5231638" y="4919555"/>
            <a:chExt cx="1132840" cy="1132840"/>
          </a:xfrm>
        </p:grpSpPr>
        <p:sp>
          <p:nvSpPr>
            <p:cNvPr id="24" name="object 24"/>
            <p:cNvSpPr/>
            <p:nvPr/>
          </p:nvSpPr>
          <p:spPr>
            <a:xfrm>
              <a:off x="5294375" y="4980431"/>
              <a:ext cx="1008888" cy="1008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263388" y="4951305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39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056111" y="2697987"/>
            <a:ext cx="2715260" cy="1735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dirty="0" sz="2800" spc="-20">
                <a:latin typeface="Calibri"/>
                <a:cs typeface="Calibri"/>
              </a:rPr>
              <a:t>Crop pixels from  </a:t>
            </a:r>
            <a:r>
              <a:rPr dirty="0" sz="2800" spc="-5">
                <a:latin typeface="Calibri"/>
                <a:cs typeface="Calibri"/>
              </a:rPr>
              <a:t>each </a:t>
            </a:r>
            <a:r>
              <a:rPr dirty="0" sz="2800" spc="-10">
                <a:latin typeface="Calibri"/>
                <a:cs typeface="Calibri"/>
              </a:rPr>
              <a:t>positive </a:t>
            </a:r>
            <a:r>
              <a:rPr dirty="0" sz="2800" spc="-5">
                <a:latin typeface="Calibri"/>
                <a:cs typeface="Calibri"/>
              </a:rPr>
              <a:t>and  </a:t>
            </a:r>
            <a:r>
              <a:rPr dirty="0" sz="2800" spc="-20">
                <a:latin typeface="Calibri"/>
                <a:cs typeface="Calibri"/>
              </a:rPr>
              <a:t>negative </a:t>
            </a:r>
            <a:r>
              <a:rPr dirty="0" sz="2800" spc="-10">
                <a:latin typeface="Calibri"/>
                <a:cs typeface="Calibri"/>
              </a:rPr>
              <a:t>proposal,  </a:t>
            </a:r>
            <a:r>
              <a:rPr dirty="0" sz="2800" spc="-20">
                <a:latin typeface="Calibri"/>
                <a:cs typeface="Calibri"/>
              </a:rPr>
              <a:t>resize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>
                <a:latin typeface="Calibri"/>
                <a:cs typeface="Calibri"/>
              </a:rPr>
              <a:t>224 x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224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9730" y="5165687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9730" y="5772177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10674" y="5160294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10674" y="5778622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07865" y="5171392"/>
            <a:ext cx="1729105" cy="1627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0">
                <a:latin typeface="Calibri"/>
                <a:cs typeface="Calibri"/>
              </a:rPr>
              <a:t>GT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35">
                <a:latin typeface="Calibri"/>
                <a:cs typeface="Calibri"/>
              </a:rPr>
              <a:t>Boxes</a:t>
            </a:r>
            <a:endParaRPr sz="2500">
              <a:latin typeface="Calibri"/>
              <a:cs typeface="Calibri"/>
            </a:endParaRPr>
          </a:p>
          <a:p>
            <a:pPr marL="114935">
              <a:lnSpc>
                <a:spcPct val="100000"/>
              </a:lnSpc>
              <a:spcBef>
                <a:spcPts val="1775"/>
              </a:spcBef>
            </a:pPr>
            <a:r>
              <a:rPr dirty="0" sz="2500" spc="-20">
                <a:latin typeface="Calibri"/>
                <a:cs typeface="Calibri"/>
              </a:rPr>
              <a:t>Neutral</a:t>
            </a:r>
            <a:endParaRPr sz="2500">
              <a:latin typeface="Calibri"/>
              <a:cs typeface="Calibri"/>
            </a:endParaRPr>
          </a:p>
          <a:p>
            <a:pPr marL="221615">
              <a:lnSpc>
                <a:spcPct val="100000"/>
              </a:lnSpc>
              <a:spcBef>
                <a:spcPts val="242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27382" y="5165296"/>
            <a:ext cx="1154430" cy="1031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8105">
              <a:lnSpc>
                <a:spcPts val="2980"/>
              </a:lnSpc>
            </a:pPr>
            <a:r>
              <a:rPr dirty="0" sz="2500" spc="-15">
                <a:latin typeface="Calibri"/>
                <a:cs typeface="Calibri"/>
              </a:rPr>
              <a:t>Positive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2500" spc="-15">
                <a:latin typeface="Calibri"/>
                <a:cs typeface="Calibri"/>
              </a:rPr>
              <a:t>N</a:t>
            </a:r>
            <a:r>
              <a:rPr dirty="0" sz="2500" spc="-10">
                <a:latin typeface="Calibri"/>
                <a:cs typeface="Calibri"/>
              </a:rPr>
              <a:t>e</a:t>
            </a:r>
            <a:r>
              <a:rPr dirty="0" sz="2500" spc="-50">
                <a:latin typeface="Calibri"/>
                <a:cs typeface="Calibri"/>
              </a:rPr>
              <a:t>g</a:t>
            </a:r>
            <a:r>
              <a:rPr dirty="0" sz="2500" spc="-35">
                <a:latin typeface="Calibri"/>
                <a:cs typeface="Calibri"/>
              </a:rPr>
              <a:t>a</a:t>
            </a:r>
            <a:r>
              <a:rPr dirty="0" sz="2500">
                <a:latin typeface="Calibri"/>
                <a:cs typeface="Calibri"/>
              </a:rPr>
              <a:t>ti</a:t>
            </a:r>
            <a:r>
              <a:rPr dirty="0" sz="2500" spc="-30">
                <a:latin typeface="Calibri"/>
                <a:cs typeface="Calibri"/>
              </a:rPr>
              <a:t>v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666552" y="6135913"/>
            <a:ext cx="13462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5974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"/>
              <a:t>”Slow” </a:t>
            </a:r>
            <a:r>
              <a:rPr dirty="0" spc="-5"/>
              <a:t>R-CNN</a:t>
            </a:r>
            <a:r>
              <a:rPr dirty="0" spc="-100"/>
              <a:t> </a:t>
            </a:r>
            <a:r>
              <a:rPr dirty="0" spc="-45"/>
              <a:t>Training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8387" y="1058163"/>
            <a:ext cx="17602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730" y="5165687"/>
            <a:ext cx="218694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510540">
              <a:lnSpc>
                <a:spcPct val="100000"/>
              </a:lnSpc>
              <a:spcBef>
                <a:spcPts val="25"/>
              </a:spcBef>
            </a:pPr>
            <a:r>
              <a:rPr dirty="0" sz="2500" spc="-10">
                <a:latin typeface="Calibri"/>
                <a:cs typeface="Calibri"/>
              </a:rPr>
              <a:t>GT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35">
                <a:latin typeface="Calibri"/>
                <a:cs typeface="Calibri"/>
              </a:rPr>
              <a:t>Boxes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730" y="5772177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610674" y="5160294"/>
            <a:ext cx="2186940" cy="43815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 marL="594360">
              <a:lnSpc>
                <a:spcPct val="100000"/>
              </a:lnSpc>
              <a:spcBef>
                <a:spcPts val="20"/>
              </a:spcBef>
            </a:pPr>
            <a:r>
              <a:rPr dirty="0" sz="2500" spc="-15">
                <a:latin typeface="Calibri"/>
                <a:cs typeface="Calibri"/>
              </a:rPr>
              <a:t>Positive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0674" y="5778622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5231638" y="1175698"/>
            <a:ext cx="1132840" cy="1132840"/>
            <a:chOff x="5231638" y="1175698"/>
            <a:chExt cx="1132840" cy="1132840"/>
          </a:xfrm>
        </p:grpSpPr>
        <p:sp>
          <p:nvSpPr>
            <p:cNvPr id="9" name="object 9"/>
            <p:cNvSpPr/>
            <p:nvPr/>
          </p:nvSpPr>
          <p:spPr>
            <a:xfrm>
              <a:off x="5294375" y="1237487"/>
              <a:ext cx="1008888" cy="1008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63388" y="1207448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39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5236070" y="3671604"/>
            <a:ext cx="1132840" cy="1132840"/>
            <a:chOff x="5236070" y="3671604"/>
            <a:chExt cx="1132840" cy="1132840"/>
          </a:xfrm>
        </p:grpSpPr>
        <p:sp>
          <p:nvSpPr>
            <p:cNvPr id="12" name="object 12"/>
            <p:cNvSpPr/>
            <p:nvPr/>
          </p:nvSpPr>
          <p:spPr>
            <a:xfrm>
              <a:off x="5297423" y="3733799"/>
              <a:ext cx="1008888" cy="1008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267820" y="3703354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39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5255186" y="2423651"/>
            <a:ext cx="1132840" cy="1132840"/>
            <a:chOff x="5255186" y="2423651"/>
            <a:chExt cx="1132840" cy="1132840"/>
          </a:xfrm>
        </p:grpSpPr>
        <p:sp>
          <p:nvSpPr>
            <p:cNvPr id="15" name="object 15"/>
            <p:cNvSpPr/>
            <p:nvPr/>
          </p:nvSpPr>
          <p:spPr>
            <a:xfrm>
              <a:off x="5315711" y="2484119"/>
              <a:ext cx="1008888" cy="1008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86936" y="2455401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39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5231638" y="4919555"/>
            <a:ext cx="1132840" cy="1132840"/>
            <a:chOff x="5231638" y="4919555"/>
            <a:chExt cx="1132840" cy="1132840"/>
          </a:xfrm>
        </p:grpSpPr>
        <p:sp>
          <p:nvSpPr>
            <p:cNvPr id="18" name="object 18"/>
            <p:cNvSpPr/>
            <p:nvPr/>
          </p:nvSpPr>
          <p:spPr>
            <a:xfrm>
              <a:off x="5294375" y="4980431"/>
              <a:ext cx="1008888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63388" y="4951305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39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6553200" y="1338072"/>
            <a:ext cx="2282952" cy="899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98919" y="2584704"/>
            <a:ext cx="2237231" cy="871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98919" y="3831335"/>
            <a:ext cx="2237231" cy="871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98919" y="5081015"/>
            <a:ext cx="2237231" cy="871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327896" y="883956"/>
            <a:ext cx="707350" cy="12702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353798" y="2295563"/>
            <a:ext cx="660944" cy="1162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459615" y="1772267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101601"/>
                </a:moveTo>
                <a:lnTo>
                  <a:pt x="603750" y="152400"/>
                </a:lnTo>
                <a:lnTo>
                  <a:pt x="705349" y="101601"/>
                </a:lnTo>
                <a:lnTo>
                  <a:pt x="603750" y="101601"/>
                </a:lnTo>
                <a:close/>
              </a:path>
              <a:path w="756284" h="152400">
                <a:moveTo>
                  <a:pt x="603750" y="50801"/>
                </a:moveTo>
                <a:lnTo>
                  <a:pt x="603750" y="101601"/>
                </a:lnTo>
                <a:lnTo>
                  <a:pt x="629150" y="101601"/>
                </a:lnTo>
                <a:lnTo>
                  <a:pt x="629150" y="50801"/>
                </a:lnTo>
                <a:lnTo>
                  <a:pt x="603750" y="50801"/>
                </a:lnTo>
                <a:close/>
              </a:path>
              <a:path w="756284" h="152400">
                <a:moveTo>
                  <a:pt x="603750" y="0"/>
                </a:moveTo>
                <a:lnTo>
                  <a:pt x="603750" y="50801"/>
                </a:lnTo>
                <a:lnTo>
                  <a:pt x="629150" y="50801"/>
                </a:lnTo>
                <a:lnTo>
                  <a:pt x="629150" y="101601"/>
                </a:lnTo>
                <a:lnTo>
                  <a:pt x="705352" y="101600"/>
                </a:lnTo>
                <a:lnTo>
                  <a:pt x="756150" y="76201"/>
                </a:lnTo>
                <a:lnTo>
                  <a:pt x="603750" y="0"/>
                </a:lnTo>
                <a:close/>
              </a:path>
              <a:path w="756284" h="152400">
                <a:moveTo>
                  <a:pt x="0" y="50800"/>
                </a:moveTo>
                <a:lnTo>
                  <a:pt x="0" y="101600"/>
                </a:lnTo>
                <a:lnTo>
                  <a:pt x="603750" y="101601"/>
                </a:lnTo>
                <a:lnTo>
                  <a:pt x="603750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535180" y="77723"/>
            <a:ext cx="4593590" cy="1922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libri"/>
                <a:cs typeface="Calibri"/>
              </a:rPr>
              <a:t>Run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10">
                <a:latin typeface="Calibri"/>
                <a:cs typeface="Calibri"/>
              </a:rPr>
              <a:t>region through </a:t>
            </a:r>
            <a:r>
              <a:rPr dirty="0" sz="2000" spc="-5">
                <a:latin typeface="Calibri"/>
                <a:cs typeface="Calibri"/>
              </a:rPr>
              <a:t>CNN. </a:t>
            </a: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 spc="-5">
                <a:latin typeface="Calibri"/>
                <a:cs typeface="Calibri"/>
              </a:rPr>
              <a:t>positive  </a:t>
            </a:r>
            <a:r>
              <a:rPr dirty="0" sz="2000" spc="-25">
                <a:latin typeface="Calibri"/>
                <a:cs typeface="Calibri"/>
              </a:rPr>
              <a:t>boxes </a:t>
            </a:r>
            <a:r>
              <a:rPr dirty="0" sz="2000" spc="-10">
                <a:latin typeface="Calibri"/>
                <a:cs typeface="Calibri"/>
              </a:rPr>
              <a:t>predict </a:t>
            </a:r>
            <a:r>
              <a:rPr dirty="0" sz="2000">
                <a:latin typeface="Calibri"/>
                <a:cs typeface="Calibri"/>
              </a:rPr>
              <a:t>class </a:t>
            </a:r>
            <a:r>
              <a:rPr dirty="0" sz="2000" spc="-5">
                <a:latin typeface="Calibri"/>
                <a:cs typeface="Calibri"/>
              </a:rPr>
              <a:t>and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 spc="-10">
                <a:latin typeface="Calibri"/>
                <a:cs typeface="Calibri"/>
              </a:rPr>
              <a:t>offset; </a:t>
            </a:r>
            <a:r>
              <a:rPr dirty="0" sz="2000" spc="-15">
                <a:latin typeface="Calibri"/>
                <a:cs typeface="Calibri"/>
              </a:rPr>
              <a:t>for  negative </a:t>
            </a:r>
            <a:r>
              <a:rPr dirty="0" sz="2000" spc="-25">
                <a:latin typeface="Calibri"/>
                <a:cs typeface="Calibri"/>
              </a:rPr>
              <a:t>boxes </a:t>
            </a:r>
            <a:r>
              <a:rPr dirty="0" sz="2000" spc="-10">
                <a:latin typeface="Calibri"/>
                <a:cs typeface="Calibri"/>
              </a:rPr>
              <a:t>just predict background</a:t>
            </a:r>
            <a:r>
              <a:rPr dirty="0" sz="2000" spc="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class</a:t>
            </a:r>
            <a:endParaRPr sz="2000">
              <a:latin typeface="Calibri"/>
              <a:cs typeface="Calibri"/>
            </a:endParaRPr>
          </a:p>
          <a:p>
            <a:pPr marL="2504440" marR="17780">
              <a:lnSpc>
                <a:spcPct val="100000"/>
              </a:lnSpc>
              <a:spcBef>
                <a:spcPts val="1975"/>
              </a:spcBef>
            </a:pPr>
            <a:r>
              <a:rPr dirty="0" sz="2400" spc="-5">
                <a:latin typeface="Calibri"/>
                <a:cs typeface="Calibri"/>
              </a:rPr>
              <a:t>Class </a:t>
            </a:r>
            <a:r>
              <a:rPr dirty="0" sz="2400" spc="-20">
                <a:latin typeface="Calibri"/>
                <a:cs typeface="Calibri"/>
              </a:rPr>
              <a:t>target: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Dog  </a:t>
            </a:r>
            <a:r>
              <a:rPr dirty="0" sz="2400" spc="-20">
                <a:latin typeface="Calibri"/>
                <a:cs typeface="Calibri"/>
              </a:rPr>
              <a:t>Box target: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459615" y="3041129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400"/>
                </a:lnTo>
                <a:lnTo>
                  <a:pt x="705350" y="101600"/>
                </a:lnTo>
                <a:lnTo>
                  <a:pt x="629150" y="101600"/>
                </a:lnTo>
                <a:lnTo>
                  <a:pt x="629150" y="50800"/>
                </a:lnTo>
                <a:lnTo>
                  <a:pt x="705350" y="50800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800"/>
                </a:moveTo>
                <a:lnTo>
                  <a:pt x="0" y="50800"/>
                </a:lnTo>
                <a:lnTo>
                  <a:pt x="0" y="101600"/>
                </a:lnTo>
                <a:lnTo>
                  <a:pt x="603750" y="101600"/>
                </a:lnTo>
                <a:lnTo>
                  <a:pt x="603750" y="50800"/>
                </a:lnTo>
                <a:close/>
              </a:path>
              <a:path w="756284" h="152400">
                <a:moveTo>
                  <a:pt x="705350" y="50800"/>
                </a:moveTo>
                <a:lnTo>
                  <a:pt x="629150" y="50800"/>
                </a:lnTo>
                <a:lnTo>
                  <a:pt x="629150" y="101600"/>
                </a:lnTo>
                <a:lnTo>
                  <a:pt x="705350" y="101600"/>
                </a:lnTo>
                <a:lnTo>
                  <a:pt x="756150" y="76200"/>
                </a:lnTo>
                <a:lnTo>
                  <a:pt x="70535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026962" y="2511044"/>
            <a:ext cx="2088514" cy="202818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8826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Class </a:t>
            </a:r>
            <a:r>
              <a:rPr dirty="0" sz="2400" spc="-20">
                <a:latin typeface="Calibri"/>
                <a:cs typeface="Calibri"/>
              </a:rPr>
              <a:t>target: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Cat  </a:t>
            </a:r>
            <a:r>
              <a:rPr dirty="0" sz="2400" spc="-20">
                <a:latin typeface="Calibri"/>
                <a:cs typeface="Calibri"/>
              </a:rPr>
              <a:t>Box target: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dirty="0" sz="2400" spc="-5">
                <a:latin typeface="Calibri"/>
                <a:cs typeface="Calibri"/>
              </a:rPr>
              <a:t>Class </a:t>
            </a:r>
            <a:r>
              <a:rPr dirty="0" sz="2400" spc="-20">
                <a:latin typeface="Calibri"/>
                <a:cs typeface="Calibri"/>
              </a:rPr>
              <a:t>target: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Dog  </a:t>
            </a:r>
            <a:r>
              <a:rPr dirty="0" sz="2400" spc="-20">
                <a:latin typeface="Calibri"/>
                <a:cs typeface="Calibri"/>
              </a:rPr>
              <a:t>Box target: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459615" y="4309991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399"/>
                </a:lnTo>
                <a:lnTo>
                  <a:pt x="705350" y="101599"/>
                </a:lnTo>
                <a:lnTo>
                  <a:pt x="629150" y="101599"/>
                </a:lnTo>
                <a:lnTo>
                  <a:pt x="629150" y="50799"/>
                </a:lnTo>
                <a:lnTo>
                  <a:pt x="705350" y="50799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799"/>
                </a:moveTo>
                <a:lnTo>
                  <a:pt x="0" y="50799"/>
                </a:lnTo>
                <a:lnTo>
                  <a:pt x="0" y="101599"/>
                </a:lnTo>
                <a:lnTo>
                  <a:pt x="603750" y="101599"/>
                </a:lnTo>
                <a:lnTo>
                  <a:pt x="603750" y="50799"/>
                </a:lnTo>
                <a:close/>
              </a:path>
              <a:path w="756284" h="152400">
                <a:moveTo>
                  <a:pt x="705350" y="50799"/>
                </a:moveTo>
                <a:lnTo>
                  <a:pt x="629150" y="50799"/>
                </a:lnTo>
                <a:lnTo>
                  <a:pt x="629150" y="101599"/>
                </a:lnTo>
                <a:lnTo>
                  <a:pt x="705350" y="101599"/>
                </a:lnTo>
                <a:lnTo>
                  <a:pt x="756150" y="76199"/>
                </a:lnTo>
                <a:lnTo>
                  <a:pt x="705350" y="50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11139" y="3680129"/>
            <a:ext cx="540865" cy="1129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026962" y="5004308"/>
            <a:ext cx="306133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Class </a:t>
            </a:r>
            <a:r>
              <a:rPr dirty="0" sz="2400" spc="-20">
                <a:latin typeface="Calibri"/>
                <a:cs typeface="Calibri"/>
              </a:rPr>
              <a:t>target: </a:t>
            </a:r>
            <a:r>
              <a:rPr dirty="0" sz="2400" spc="-10">
                <a:latin typeface="Calibri"/>
                <a:cs typeface="Calibri"/>
              </a:rPr>
              <a:t>Background  </a:t>
            </a:r>
            <a:r>
              <a:rPr dirty="0" sz="2400" spc="-20">
                <a:latin typeface="Calibri"/>
                <a:cs typeface="Calibri"/>
              </a:rPr>
              <a:t>Box target: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None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76784" y="1591055"/>
            <a:ext cx="4646295" cy="3487420"/>
            <a:chOff x="176784" y="1591055"/>
            <a:chExt cx="4646295" cy="3487420"/>
          </a:xfrm>
        </p:grpSpPr>
        <p:sp>
          <p:nvSpPr>
            <p:cNvPr id="34" name="object 34"/>
            <p:cNvSpPr/>
            <p:nvPr/>
          </p:nvSpPr>
          <p:spPr>
            <a:xfrm>
              <a:off x="176784" y="1591055"/>
              <a:ext cx="4620768" cy="34686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94965" y="2745884"/>
              <a:ext cx="1261745" cy="2313305"/>
            </a:xfrm>
            <a:custGeom>
              <a:avLst/>
              <a:gdLst/>
              <a:ahLst/>
              <a:cxnLst/>
              <a:rect l="l" t="t" r="r" b="b"/>
              <a:pathLst>
                <a:path w="1261745" h="2313304">
                  <a:moveTo>
                    <a:pt x="0" y="0"/>
                  </a:moveTo>
                  <a:lnTo>
                    <a:pt x="1261622" y="0"/>
                  </a:lnTo>
                  <a:lnTo>
                    <a:pt x="1261622" y="2313064"/>
                  </a:lnTo>
                  <a:lnTo>
                    <a:pt x="0" y="231306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504314" y="3192749"/>
              <a:ext cx="747395" cy="1662430"/>
            </a:xfrm>
            <a:custGeom>
              <a:avLst/>
              <a:gdLst/>
              <a:ahLst/>
              <a:cxnLst/>
              <a:rect l="l" t="t" r="r" b="b"/>
              <a:pathLst>
                <a:path w="747395" h="1662429">
                  <a:moveTo>
                    <a:pt x="0" y="0"/>
                  </a:moveTo>
                  <a:lnTo>
                    <a:pt x="747089" y="0"/>
                  </a:lnTo>
                  <a:lnTo>
                    <a:pt x="747089" y="1662267"/>
                  </a:lnTo>
                  <a:lnTo>
                    <a:pt x="0" y="166226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92416" y="3031540"/>
              <a:ext cx="747395" cy="1410335"/>
            </a:xfrm>
            <a:custGeom>
              <a:avLst/>
              <a:gdLst/>
              <a:ahLst/>
              <a:cxnLst/>
              <a:rect l="l" t="t" r="r" b="b"/>
              <a:pathLst>
                <a:path w="747395" h="1410335">
                  <a:moveTo>
                    <a:pt x="0" y="0"/>
                  </a:moveTo>
                  <a:lnTo>
                    <a:pt x="747089" y="0"/>
                  </a:lnTo>
                  <a:lnTo>
                    <a:pt x="747089" y="1409819"/>
                  </a:lnTo>
                  <a:lnTo>
                    <a:pt x="0" y="14098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135124" y="2872411"/>
              <a:ext cx="923925" cy="1662430"/>
            </a:xfrm>
            <a:custGeom>
              <a:avLst/>
              <a:gdLst/>
              <a:ahLst/>
              <a:cxnLst/>
              <a:rect l="l" t="t" r="r" b="b"/>
              <a:pathLst>
                <a:path w="923925" h="1662429">
                  <a:moveTo>
                    <a:pt x="0" y="0"/>
                  </a:moveTo>
                  <a:lnTo>
                    <a:pt x="923691" y="0"/>
                  </a:lnTo>
                  <a:lnTo>
                    <a:pt x="923691" y="1662267"/>
                  </a:lnTo>
                  <a:lnTo>
                    <a:pt x="0" y="1662267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54364" y="3026876"/>
              <a:ext cx="1042669" cy="1828164"/>
            </a:xfrm>
            <a:custGeom>
              <a:avLst/>
              <a:gdLst/>
              <a:ahLst/>
              <a:cxnLst/>
              <a:rect l="l" t="t" r="r" b="b"/>
              <a:pathLst>
                <a:path w="1042669" h="1828164">
                  <a:moveTo>
                    <a:pt x="0" y="0"/>
                  </a:moveTo>
                  <a:lnTo>
                    <a:pt x="1042134" y="0"/>
                  </a:lnTo>
                  <a:lnTo>
                    <a:pt x="1042134" y="1828140"/>
                  </a:lnTo>
                  <a:lnTo>
                    <a:pt x="0" y="182814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13879" y="3284178"/>
              <a:ext cx="521334" cy="1419860"/>
            </a:xfrm>
            <a:custGeom>
              <a:avLst/>
              <a:gdLst/>
              <a:ahLst/>
              <a:cxnLst/>
              <a:rect l="l" t="t" r="r" b="b"/>
              <a:pathLst>
                <a:path w="521335" h="1419860">
                  <a:moveTo>
                    <a:pt x="0" y="0"/>
                  </a:moveTo>
                  <a:lnTo>
                    <a:pt x="521245" y="0"/>
                  </a:lnTo>
                  <a:lnTo>
                    <a:pt x="521245" y="1419456"/>
                  </a:lnTo>
                  <a:lnTo>
                    <a:pt x="0" y="1419456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52411" y="3110712"/>
              <a:ext cx="824865" cy="789940"/>
            </a:xfrm>
            <a:custGeom>
              <a:avLst/>
              <a:gdLst/>
              <a:ahLst/>
              <a:cxnLst/>
              <a:rect l="l" t="t" r="r" b="b"/>
              <a:pathLst>
                <a:path w="824864" h="789939">
                  <a:moveTo>
                    <a:pt x="0" y="0"/>
                  </a:moveTo>
                  <a:lnTo>
                    <a:pt x="824258" y="0"/>
                  </a:lnTo>
                  <a:lnTo>
                    <a:pt x="824258" y="789483"/>
                  </a:lnTo>
                  <a:lnTo>
                    <a:pt x="0" y="789483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119218" y="2639517"/>
              <a:ext cx="678815" cy="1261110"/>
            </a:xfrm>
            <a:custGeom>
              <a:avLst/>
              <a:gdLst/>
              <a:ahLst/>
              <a:cxnLst/>
              <a:rect l="l" t="t" r="r" b="b"/>
              <a:pathLst>
                <a:path w="678814" h="1261110">
                  <a:moveTo>
                    <a:pt x="0" y="0"/>
                  </a:moveTo>
                  <a:lnTo>
                    <a:pt x="678224" y="0"/>
                  </a:lnTo>
                  <a:lnTo>
                    <a:pt x="678224" y="1260679"/>
                  </a:lnTo>
                  <a:lnTo>
                    <a:pt x="0" y="1260679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810259" y="5777944"/>
            <a:ext cx="1626235" cy="1021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20">
                <a:latin typeface="Calibri"/>
                <a:cs typeface="Calibri"/>
              </a:rPr>
              <a:t>Neutral</a:t>
            </a:r>
            <a:endParaRPr sz="2500">
              <a:latin typeface="Calibri"/>
              <a:cs typeface="Calibri"/>
            </a:endParaRPr>
          </a:p>
          <a:p>
            <a:pPr marL="119380">
              <a:lnSpc>
                <a:spcPct val="100000"/>
              </a:lnSpc>
              <a:spcBef>
                <a:spcPts val="242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27382" y="5784040"/>
            <a:ext cx="115443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5">
                <a:latin typeface="Calibri"/>
                <a:cs typeface="Calibri"/>
              </a:rPr>
              <a:t>N</a:t>
            </a:r>
            <a:r>
              <a:rPr dirty="0" sz="2500" spc="-10">
                <a:latin typeface="Calibri"/>
                <a:cs typeface="Calibri"/>
              </a:rPr>
              <a:t>e</a:t>
            </a:r>
            <a:r>
              <a:rPr dirty="0" sz="2500" spc="-50">
                <a:latin typeface="Calibri"/>
                <a:cs typeface="Calibri"/>
              </a:rPr>
              <a:t>g</a:t>
            </a:r>
            <a:r>
              <a:rPr dirty="0" sz="2500" spc="-35">
                <a:latin typeface="Calibri"/>
                <a:cs typeface="Calibri"/>
              </a:rPr>
              <a:t>a</a:t>
            </a:r>
            <a:r>
              <a:rPr dirty="0" sz="2500">
                <a:latin typeface="Calibri"/>
                <a:cs typeface="Calibri"/>
              </a:rPr>
              <a:t>ti</a:t>
            </a:r>
            <a:r>
              <a:rPr dirty="0" sz="2500" spc="-30">
                <a:latin typeface="Calibri"/>
                <a:cs typeface="Calibri"/>
              </a:rPr>
              <a:t>v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666552" y="6135913"/>
            <a:ext cx="13462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9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12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21705" y="1071847"/>
            <a:ext cx="1245235" cy="3733165"/>
            <a:chOff x="7321705" y="1071847"/>
            <a:chExt cx="1245235" cy="3733165"/>
          </a:xfrm>
        </p:grpSpPr>
        <p:sp>
          <p:nvSpPr>
            <p:cNvPr id="3" name="object 3"/>
            <p:cNvSpPr/>
            <p:nvPr/>
          </p:nvSpPr>
          <p:spPr>
            <a:xfrm>
              <a:off x="7376571" y="2440739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4">
                  <a:moveTo>
                    <a:pt x="1093171" y="0"/>
                  </a:moveTo>
                  <a:lnTo>
                    <a:pt x="0" y="0"/>
                  </a:lnTo>
                  <a:lnTo>
                    <a:pt x="0" y="1100204"/>
                  </a:lnTo>
                  <a:lnTo>
                    <a:pt x="1093171" y="1100204"/>
                  </a:lnTo>
                  <a:lnTo>
                    <a:pt x="109317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469743" y="2345381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4">
                  <a:moveTo>
                    <a:pt x="93611" y="0"/>
                  </a:moveTo>
                  <a:lnTo>
                    <a:pt x="0" y="95357"/>
                  </a:lnTo>
                  <a:lnTo>
                    <a:pt x="0" y="1195562"/>
                  </a:lnTo>
                  <a:lnTo>
                    <a:pt x="93611" y="1100204"/>
                  </a:lnTo>
                  <a:lnTo>
                    <a:pt x="93611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376571" y="2345381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5">
                  <a:moveTo>
                    <a:pt x="1186783" y="0"/>
                  </a:moveTo>
                  <a:lnTo>
                    <a:pt x="93611" y="0"/>
                  </a:lnTo>
                  <a:lnTo>
                    <a:pt x="0" y="95357"/>
                  </a:lnTo>
                  <a:lnTo>
                    <a:pt x="1093171" y="95357"/>
                  </a:lnTo>
                  <a:lnTo>
                    <a:pt x="11867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76571" y="2345381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4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4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71670" y="3666520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4">
                  <a:moveTo>
                    <a:pt x="1093171" y="0"/>
                  </a:moveTo>
                  <a:lnTo>
                    <a:pt x="0" y="0"/>
                  </a:lnTo>
                  <a:lnTo>
                    <a:pt x="0" y="1100203"/>
                  </a:lnTo>
                  <a:lnTo>
                    <a:pt x="1093171" y="1100203"/>
                  </a:lnTo>
                  <a:lnTo>
                    <a:pt x="109317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64842" y="3571161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4">
                  <a:moveTo>
                    <a:pt x="93611" y="0"/>
                  </a:moveTo>
                  <a:lnTo>
                    <a:pt x="0" y="95359"/>
                  </a:lnTo>
                  <a:lnTo>
                    <a:pt x="0" y="1195562"/>
                  </a:lnTo>
                  <a:lnTo>
                    <a:pt x="93611" y="1100204"/>
                  </a:lnTo>
                  <a:lnTo>
                    <a:pt x="93611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71670" y="3571161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5">
                  <a:moveTo>
                    <a:pt x="1186783" y="0"/>
                  </a:moveTo>
                  <a:lnTo>
                    <a:pt x="93611" y="0"/>
                  </a:lnTo>
                  <a:lnTo>
                    <a:pt x="0" y="95359"/>
                  </a:lnTo>
                  <a:lnTo>
                    <a:pt x="1093171" y="95359"/>
                  </a:lnTo>
                  <a:lnTo>
                    <a:pt x="11867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71670" y="3571161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4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4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  <a:path w="1186815" h="1195704">
                  <a:moveTo>
                    <a:pt x="1093172" y="95358"/>
                  </a:moveTo>
                  <a:lnTo>
                    <a:pt x="1093172" y="1195562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61817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771635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981454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91272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371670" y="4552991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71670" y="4339261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71670" y="4125528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371670" y="3911796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76005" y="1170546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5">
                  <a:moveTo>
                    <a:pt x="1093172" y="0"/>
                  </a:moveTo>
                  <a:lnTo>
                    <a:pt x="0" y="0"/>
                  </a:lnTo>
                  <a:lnTo>
                    <a:pt x="0" y="1100203"/>
                  </a:lnTo>
                  <a:lnTo>
                    <a:pt x="1093172" y="1100203"/>
                  </a:lnTo>
                  <a:lnTo>
                    <a:pt x="1093172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469177" y="1075187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5">
                  <a:moveTo>
                    <a:pt x="93611" y="0"/>
                  </a:moveTo>
                  <a:lnTo>
                    <a:pt x="0" y="95359"/>
                  </a:lnTo>
                  <a:lnTo>
                    <a:pt x="0" y="1195562"/>
                  </a:lnTo>
                  <a:lnTo>
                    <a:pt x="93611" y="1100204"/>
                  </a:lnTo>
                  <a:lnTo>
                    <a:pt x="93611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376005" y="1075187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4">
                  <a:moveTo>
                    <a:pt x="1186784" y="0"/>
                  </a:moveTo>
                  <a:lnTo>
                    <a:pt x="93612" y="0"/>
                  </a:lnTo>
                  <a:lnTo>
                    <a:pt x="0" y="95359"/>
                  </a:lnTo>
                  <a:lnTo>
                    <a:pt x="1093172" y="95359"/>
                  </a:lnTo>
                  <a:lnTo>
                    <a:pt x="11867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376005" y="1075187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5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5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  <a:path w="1186815" h="1195705">
                  <a:moveTo>
                    <a:pt x="1093172" y="95358"/>
                  </a:moveTo>
                  <a:lnTo>
                    <a:pt x="1093172" y="1195562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566153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75971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985789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195608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76005" y="2057017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76005" y="1843286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376005" y="1629554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376005" y="1415822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382256" y="1237487"/>
              <a:ext cx="1008888" cy="1008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353455" y="1207448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388352" y="3733799"/>
              <a:ext cx="1008888" cy="1008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357887" y="3703354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376571" y="2440739"/>
              <a:ext cx="1096450" cy="11011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377004" y="2455401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7321705" y="4857748"/>
            <a:ext cx="1236345" cy="1202690"/>
            <a:chOff x="7321705" y="4857748"/>
            <a:chExt cx="1236345" cy="1202690"/>
          </a:xfrm>
        </p:grpSpPr>
        <p:sp>
          <p:nvSpPr>
            <p:cNvPr id="38" name="object 38"/>
            <p:cNvSpPr/>
            <p:nvPr/>
          </p:nvSpPr>
          <p:spPr>
            <a:xfrm>
              <a:off x="7367543" y="4956445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4">
                  <a:moveTo>
                    <a:pt x="1093171" y="0"/>
                  </a:moveTo>
                  <a:lnTo>
                    <a:pt x="0" y="0"/>
                  </a:lnTo>
                  <a:lnTo>
                    <a:pt x="0" y="1100204"/>
                  </a:lnTo>
                  <a:lnTo>
                    <a:pt x="1093171" y="1100204"/>
                  </a:lnTo>
                  <a:lnTo>
                    <a:pt x="109317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460714" y="4861087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4">
                  <a:moveTo>
                    <a:pt x="93612" y="0"/>
                  </a:moveTo>
                  <a:lnTo>
                    <a:pt x="0" y="95357"/>
                  </a:lnTo>
                  <a:lnTo>
                    <a:pt x="0" y="1195562"/>
                  </a:lnTo>
                  <a:lnTo>
                    <a:pt x="93612" y="1100204"/>
                  </a:lnTo>
                  <a:lnTo>
                    <a:pt x="93612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367543" y="4861087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5">
                  <a:moveTo>
                    <a:pt x="1186784" y="0"/>
                  </a:moveTo>
                  <a:lnTo>
                    <a:pt x="93612" y="0"/>
                  </a:lnTo>
                  <a:lnTo>
                    <a:pt x="0" y="95357"/>
                  </a:lnTo>
                  <a:lnTo>
                    <a:pt x="1093171" y="95357"/>
                  </a:lnTo>
                  <a:lnTo>
                    <a:pt x="11867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367543" y="4861087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4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4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  <a:path w="1186815" h="1195704">
                  <a:moveTo>
                    <a:pt x="1093172" y="95358"/>
                  </a:moveTo>
                  <a:lnTo>
                    <a:pt x="1093172" y="1195562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557691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767509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977327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187145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367543" y="4980431"/>
              <a:ext cx="1059631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353455" y="4951305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022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 </a:t>
            </a:r>
            <a:r>
              <a:rPr dirty="0" spc="-5"/>
              <a:t>R-CNN</a:t>
            </a:r>
            <a:r>
              <a:rPr dirty="0" spc="-55"/>
              <a:t> </a:t>
            </a:r>
            <a:r>
              <a:rPr dirty="0" spc="-45"/>
              <a:t>Training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666552" y="6131052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18988" y="1527555"/>
            <a:ext cx="17602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09730" y="5165687"/>
            <a:ext cx="154813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191135">
              <a:lnSpc>
                <a:spcPct val="100000"/>
              </a:lnSpc>
              <a:spcBef>
                <a:spcPts val="25"/>
              </a:spcBef>
            </a:pPr>
            <a:r>
              <a:rPr dirty="0" sz="2500" spc="-10">
                <a:latin typeface="Calibri"/>
                <a:cs typeface="Calibri"/>
              </a:rPr>
              <a:t>GT</a:t>
            </a:r>
            <a:r>
              <a:rPr dirty="0" sz="2500" spc="-30">
                <a:latin typeface="Calibri"/>
                <a:cs typeface="Calibri"/>
              </a:rPr>
              <a:t> </a:t>
            </a:r>
            <a:r>
              <a:rPr dirty="0" sz="2500" spc="-35">
                <a:latin typeface="Calibri"/>
                <a:cs typeface="Calibri"/>
              </a:rPr>
              <a:t>Boxes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09730" y="5772177"/>
            <a:ext cx="1548130" cy="438150"/>
          </a:xfrm>
          <a:prstGeom prst="rect">
            <a:avLst/>
          </a:prstGeom>
          <a:ln w="38100">
            <a:solidFill>
              <a:srgbClr val="00FFFF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293370">
              <a:lnSpc>
                <a:spcPct val="100000"/>
              </a:lnSpc>
              <a:spcBef>
                <a:spcPts val="25"/>
              </a:spcBef>
            </a:pPr>
            <a:r>
              <a:rPr dirty="0" sz="2500" spc="-20">
                <a:latin typeface="Calibri"/>
                <a:cs typeface="Calibri"/>
              </a:rPr>
              <a:t>Neutral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53444" y="5160294"/>
            <a:ext cx="1548130" cy="43815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 marL="274955">
              <a:lnSpc>
                <a:spcPct val="100000"/>
              </a:lnSpc>
              <a:spcBef>
                <a:spcPts val="20"/>
              </a:spcBef>
            </a:pPr>
            <a:r>
              <a:rPr dirty="0" sz="2500" spc="-15">
                <a:latin typeface="Calibri"/>
                <a:cs typeface="Calibri"/>
              </a:rPr>
              <a:t>Positive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53444" y="5770128"/>
            <a:ext cx="1548130" cy="4381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 marL="209550">
              <a:lnSpc>
                <a:spcPct val="100000"/>
              </a:lnSpc>
              <a:spcBef>
                <a:spcPts val="40"/>
              </a:spcBef>
            </a:pPr>
            <a:r>
              <a:rPr dirty="0" sz="2500" spc="-20">
                <a:latin typeface="Calibri"/>
                <a:cs typeface="Calibri"/>
              </a:rPr>
              <a:t>Negative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665464" y="1341119"/>
            <a:ext cx="310896" cy="749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665464" y="2587751"/>
            <a:ext cx="310896" cy="749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665464" y="3837432"/>
            <a:ext cx="310896" cy="746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665464" y="5084063"/>
            <a:ext cx="310896" cy="749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9026962" y="1243076"/>
            <a:ext cx="208851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Class </a:t>
            </a:r>
            <a:r>
              <a:rPr dirty="0" sz="2400" spc="-20">
                <a:latin typeface="Calibri"/>
                <a:cs typeface="Calibri"/>
              </a:rPr>
              <a:t>target: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Dog  </a:t>
            </a:r>
            <a:r>
              <a:rPr dirty="0" sz="2400" spc="-20">
                <a:latin typeface="Calibri"/>
                <a:cs typeface="Calibri"/>
              </a:rPr>
              <a:t>Box target: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1327896" y="883956"/>
            <a:ext cx="707350" cy="12702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353798" y="2295563"/>
            <a:ext cx="660944" cy="1162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459615" y="1772267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101601"/>
                </a:moveTo>
                <a:lnTo>
                  <a:pt x="603750" y="152400"/>
                </a:lnTo>
                <a:lnTo>
                  <a:pt x="705349" y="101601"/>
                </a:lnTo>
                <a:lnTo>
                  <a:pt x="603750" y="101601"/>
                </a:lnTo>
                <a:close/>
              </a:path>
              <a:path w="756284" h="152400">
                <a:moveTo>
                  <a:pt x="603750" y="50801"/>
                </a:moveTo>
                <a:lnTo>
                  <a:pt x="603750" y="101601"/>
                </a:lnTo>
                <a:lnTo>
                  <a:pt x="629150" y="101601"/>
                </a:lnTo>
                <a:lnTo>
                  <a:pt x="629150" y="50801"/>
                </a:lnTo>
                <a:lnTo>
                  <a:pt x="603750" y="50801"/>
                </a:lnTo>
                <a:close/>
              </a:path>
              <a:path w="756284" h="152400">
                <a:moveTo>
                  <a:pt x="603750" y="0"/>
                </a:moveTo>
                <a:lnTo>
                  <a:pt x="603750" y="50801"/>
                </a:lnTo>
                <a:lnTo>
                  <a:pt x="629150" y="50801"/>
                </a:lnTo>
                <a:lnTo>
                  <a:pt x="629150" y="101601"/>
                </a:lnTo>
                <a:lnTo>
                  <a:pt x="705352" y="101600"/>
                </a:lnTo>
                <a:lnTo>
                  <a:pt x="756150" y="76201"/>
                </a:lnTo>
                <a:lnTo>
                  <a:pt x="603750" y="0"/>
                </a:lnTo>
                <a:close/>
              </a:path>
              <a:path w="756284" h="152400">
                <a:moveTo>
                  <a:pt x="0" y="50800"/>
                </a:moveTo>
                <a:lnTo>
                  <a:pt x="0" y="101600"/>
                </a:lnTo>
                <a:lnTo>
                  <a:pt x="603750" y="101601"/>
                </a:lnTo>
                <a:lnTo>
                  <a:pt x="603750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9026962" y="2511044"/>
            <a:ext cx="200469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Class </a:t>
            </a:r>
            <a:r>
              <a:rPr dirty="0" sz="2400" spc="-20">
                <a:latin typeface="Calibri"/>
                <a:cs typeface="Calibri"/>
              </a:rPr>
              <a:t>target: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Cat  </a:t>
            </a:r>
            <a:r>
              <a:rPr dirty="0" sz="2400" spc="-20">
                <a:latin typeface="Calibri"/>
                <a:cs typeface="Calibri"/>
              </a:rPr>
              <a:t>Box target: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0459615" y="3041129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400"/>
                </a:lnTo>
                <a:lnTo>
                  <a:pt x="705350" y="101600"/>
                </a:lnTo>
                <a:lnTo>
                  <a:pt x="629150" y="101600"/>
                </a:lnTo>
                <a:lnTo>
                  <a:pt x="629150" y="50800"/>
                </a:lnTo>
                <a:lnTo>
                  <a:pt x="705350" y="50800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800"/>
                </a:moveTo>
                <a:lnTo>
                  <a:pt x="0" y="50800"/>
                </a:lnTo>
                <a:lnTo>
                  <a:pt x="0" y="101600"/>
                </a:lnTo>
                <a:lnTo>
                  <a:pt x="603750" y="101600"/>
                </a:lnTo>
                <a:lnTo>
                  <a:pt x="603750" y="50800"/>
                </a:lnTo>
                <a:close/>
              </a:path>
              <a:path w="756284" h="152400">
                <a:moveTo>
                  <a:pt x="705350" y="50800"/>
                </a:moveTo>
                <a:lnTo>
                  <a:pt x="629150" y="50800"/>
                </a:lnTo>
                <a:lnTo>
                  <a:pt x="629150" y="101600"/>
                </a:lnTo>
                <a:lnTo>
                  <a:pt x="705350" y="101600"/>
                </a:lnTo>
                <a:lnTo>
                  <a:pt x="756150" y="76200"/>
                </a:lnTo>
                <a:lnTo>
                  <a:pt x="70535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9026962" y="3779011"/>
            <a:ext cx="2088514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Class </a:t>
            </a:r>
            <a:r>
              <a:rPr dirty="0" sz="2400" spc="-20">
                <a:latin typeface="Calibri"/>
                <a:cs typeface="Calibri"/>
              </a:rPr>
              <a:t>target: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Dog  </a:t>
            </a:r>
            <a:r>
              <a:rPr dirty="0" sz="2400" spc="-20">
                <a:latin typeface="Calibri"/>
                <a:cs typeface="Calibri"/>
              </a:rPr>
              <a:t>Box target: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0459615" y="4309991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399"/>
                </a:lnTo>
                <a:lnTo>
                  <a:pt x="705350" y="101599"/>
                </a:lnTo>
                <a:lnTo>
                  <a:pt x="629150" y="101599"/>
                </a:lnTo>
                <a:lnTo>
                  <a:pt x="629150" y="50799"/>
                </a:lnTo>
                <a:lnTo>
                  <a:pt x="705350" y="50799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799"/>
                </a:moveTo>
                <a:lnTo>
                  <a:pt x="0" y="50799"/>
                </a:lnTo>
                <a:lnTo>
                  <a:pt x="0" y="101599"/>
                </a:lnTo>
                <a:lnTo>
                  <a:pt x="603750" y="101599"/>
                </a:lnTo>
                <a:lnTo>
                  <a:pt x="603750" y="50799"/>
                </a:lnTo>
                <a:close/>
              </a:path>
              <a:path w="756284" h="152400">
                <a:moveTo>
                  <a:pt x="705350" y="50799"/>
                </a:moveTo>
                <a:lnTo>
                  <a:pt x="629150" y="50799"/>
                </a:lnTo>
                <a:lnTo>
                  <a:pt x="629150" y="101599"/>
                </a:lnTo>
                <a:lnTo>
                  <a:pt x="705350" y="101599"/>
                </a:lnTo>
                <a:lnTo>
                  <a:pt x="756150" y="76199"/>
                </a:lnTo>
                <a:lnTo>
                  <a:pt x="705350" y="50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411139" y="3680129"/>
            <a:ext cx="540865" cy="1129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9026962" y="5004308"/>
            <a:ext cx="306133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Class </a:t>
            </a:r>
            <a:r>
              <a:rPr dirty="0" sz="2400" spc="-20">
                <a:latin typeface="Calibri"/>
                <a:cs typeface="Calibri"/>
              </a:rPr>
              <a:t>target: </a:t>
            </a:r>
            <a:r>
              <a:rPr dirty="0" sz="2400" spc="-10">
                <a:latin typeface="Calibri"/>
                <a:cs typeface="Calibri"/>
              </a:rPr>
              <a:t>Background  </a:t>
            </a:r>
            <a:r>
              <a:rPr dirty="0" sz="2400" spc="-20">
                <a:latin typeface="Calibri"/>
                <a:cs typeface="Calibri"/>
              </a:rPr>
              <a:t>Box target: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None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07263" y="2462783"/>
            <a:ext cx="3220085" cy="2414270"/>
            <a:chOff x="207263" y="2462783"/>
            <a:chExt cx="3220085" cy="2414270"/>
          </a:xfrm>
        </p:grpSpPr>
        <p:sp>
          <p:nvSpPr>
            <p:cNvPr id="70" name="object 70"/>
            <p:cNvSpPr/>
            <p:nvPr/>
          </p:nvSpPr>
          <p:spPr>
            <a:xfrm>
              <a:off x="207263" y="2462783"/>
              <a:ext cx="3194304" cy="23957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981878" y="3259815"/>
              <a:ext cx="871855" cy="1598295"/>
            </a:xfrm>
            <a:custGeom>
              <a:avLst/>
              <a:gdLst/>
              <a:ahLst/>
              <a:cxnLst/>
              <a:rect l="l" t="t" r="r" b="b"/>
              <a:pathLst>
                <a:path w="871855" h="1598295">
                  <a:moveTo>
                    <a:pt x="0" y="0"/>
                  </a:moveTo>
                  <a:lnTo>
                    <a:pt x="871566" y="0"/>
                  </a:lnTo>
                  <a:lnTo>
                    <a:pt x="871566" y="1597933"/>
                  </a:lnTo>
                  <a:lnTo>
                    <a:pt x="0" y="159793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817330" y="3568522"/>
              <a:ext cx="516255" cy="1148715"/>
            </a:xfrm>
            <a:custGeom>
              <a:avLst/>
              <a:gdLst/>
              <a:ahLst/>
              <a:cxnLst/>
              <a:rect l="l" t="t" r="r" b="b"/>
              <a:pathLst>
                <a:path w="516255" h="1148714">
                  <a:moveTo>
                    <a:pt x="0" y="0"/>
                  </a:moveTo>
                  <a:lnTo>
                    <a:pt x="516111" y="0"/>
                  </a:lnTo>
                  <a:lnTo>
                    <a:pt x="516111" y="1148343"/>
                  </a:lnTo>
                  <a:lnTo>
                    <a:pt x="0" y="114834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292692" y="3457154"/>
              <a:ext cx="516255" cy="974090"/>
            </a:xfrm>
            <a:custGeom>
              <a:avLst/>
              <a:gdLst/>
              <a:ahLst/>
              <a:cxnLst/>
              <a:rect l="l" t="t" r="r" b="b"/>
              <a:pathLst>
                <a:path w="516255" h="974089">
                  <a:moveTo>
                    <a:pt x="0" y="0"/>
                  </a:moveTo>
                  <a:lnTo>
                    <a:pt x="516111" y="0"/>
                  </a:lnTo>
                  <a:lnTo>
                    <a:pt x="516111" y="973944"/>
                  </a:lnTo>
                  <a:lnTo>
                    <a:pt x="0" y="9739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253113" y="3347223"/>
              <a:ext cx="638175" cy="1148715"/>
            </a:xfrm>
            <a:custGeom>
              <a:avLst/>
              <a:gdLst/>
              <a:ahLst/>
              <a:cxnLst/>
              <a:rect l="l" t="t" r="r" b="b"/>
              <a:pathLst>
                <a:path w="638175" h="1148714">
                  <a:moveTo>
                    <a:pt x="0" y="0"/>
                  </a:moveTo>
                  <a:lnTo>
                    <a:pt x="638113" y="0"/>
                  </a:lnTo>
                  <a:lnTo>
                    <a:pt x="638113" y="1148343"/>
                  </a:lnTo>
                  <a:lnTo>
                    <a:pt x="0" y="1148343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022912" y="3453931"/>
              <a:ext cx="720090" cy="1263015"/>
            </a:xfrm>
            <a:custGeom>
              <a:avLst/>
              <a:gdLst/>
              <a:ahLst/>
              <a:cxnLst/>
              <a:rect l="l" t="t" r="r" b="b"/>
              <a:pathLst>
                <a:path w="720089" h="1263014">
                  <a:moveTo>
                    <a:pt x="0" y="0"/>
                  </a:moveTo>
                  <a:lnTo>
                    <a:pt x="719937" y="0"/>
                  </a:lnTo>
                  <a:lnTo>
                    <a:pt x="719937" y="1262933"/>
                  </a:lnTo>
                  <a:lnTo>
                    <a:pt x="0" y="1262933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893022" y="3631683"/>
              <a:ext cx="360680" cy="981075"/>
            </a:xfrm>
            <a:custGeom>
              <a:avLst/>
              <a:gdLst/>
              <a:ahLst/>
              <a:cxnLst/>
              <a:rect l="l" t="t" r="r" b="b"/>
              <a:pathLst>
                <a:path w="360680" h="981075">
                  <a:moveTo>
                    <a:pt x="0" y="0"/>
                  </a:moveTo>
                  <a:lnTo>
                    <a:pt x="360091" y="0"/>
                  </a:lnTo>
                  <a:lnTo>
                    <a:pt x="360091" y="980602"/>
                  </a:lnTo>
                  <a:lnTo>
                    <a:pt x="0" y="98060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90645" y="3511848"/>
              <a:ext cx="569595" cy="545465"/>
            </a:xfrm>
            <a:custGeom>
              <a:avLst/>
              <a:gdLst/>
              <a:ahLst/>
              <a:cxnLst/>
              <a:rect l="l" t="t" r="r" b="b"/>
              <a:pathLst>
                <a:path w="569594" h="545464">
                  <a:moveTo>
                    <a:pt x="0" y="0"/>
                  </a:moveTo>
                  <a:lnTo>
                    <a:pt x="569422" y="0"/>
                  </a:lnTo>
                  <a:lnTo>
                    <a:pt x="569422" y="545398"/>
                  </a:lnTo>
                  <a:lnTo>
                    <a:pt x="0" y="545398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932954" y="3186333"/>
              <a:ext cx="468630" cy="871219"/>
            </a:xfrm>
            <a:custGeom>
              <a:avLst/>
              <a:gdLst/>
              <a:ahLst/>
              <a:cxnLst/>
              <a:rect l="l" t="t" r="r" b="b"/>
              <a:pathLst>
                <a:path w="468629" h="871220">
                  <a:moveTo>
                    <a:pt x="0" y="0"/>
                  </a:moveTo>
                  <a:lnTo>
                    <a:pt x="468537" y="0"/>
                  </a:lnTo>
                  <a:lnTo>
                    <a:pt x="468537" y="870914"/>
                  </a:lnTo>
                  <a:lnTo>
                    <a:pt x="0" y="870914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6521167" y="227076"/>
            <a:ext cx="439293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Crop </a:t>
            </a:r>
            <a:r>
              <a:rPr dirty="0" sz="2000" spc="-15">
                <a:latin typeface="Calibri"/>
                <a:cs typeface="Calibri"/>
              </a:rPr>
              <a:t>features 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10">
                <a:latin typeface="Calibri"/>
                <a:cs typeface="Calibri"/>
              </a:rPr>
              <a:t>region, </a:t>
            </a:r>
            <a:r>
              <a:rPr dirty="0" sz="2000" spc="-5">
                <a:latin typeface="Calibri"/>
                <a:cs typeface="Calibri"/>
              </a:rPr>
              <a:t>use </a:t>
            </a:r>
            <a:r>
              <a:rPr dirty="0" sz="2000">
                <a:latin typeface="Calibri"/>
                <a:cs typeface="Calibri"/>
              </a:rPr>
              <a:t>them </a:t>
            </a:r>
            <a:r>
              <a:rPr dirty="0" sz="2000" spc="-15">
                <a:latin typeface="Calibri"/>
                <a:cs typeface="Calibri"/>
              </a:rPr>
              <a:t>to  </a:t>
            </a:r>
            <a:r>
              <a:rPr dirty="0" sz="2000" spc="-10">
                <a:latin typeface="Calibri"/>
                <a:cs typeface="Calibri"/>
              </a:rPr>
              <a:t>predict </a:t>
            </a:r>
            <a:r>
              <a:rPr dirty="0" sz="2000">
                <a:latin typeface="Calibri"/>
                <a:cs typeface="Calibri"/>
              </a:rPr>
              <a:t>class </a:t>
            </a:r>
            <a:r>
              <a:rPr dirty="0" sz="2000" spc="-5">
                <a:latin typeface="Calibri"/>
                <a:cs typeface="Calibri"/>
              </a:rPr>
              <a:t>and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 spc="-15">
                <a:latin typeface="Calibri"/>
                <a:cs typeface="Calibri"/>
              </a:rPr>
              <a:t>targets </a:t>
            </a:r>
            <a:r>
              <a:rPr dirty="0" sz="2000" spc="-5">
                <a:latin typeface="Calibri"/>
                <a:cs typeface="Calibri"/>
              </a:rPr>
              <a:t>per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region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581400" y="3343655"/>
            <a:ext cx="1185672" cy="685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1" name="object 81"/>
          <p:cNvGrpSpPr/>
          <p:nvPr/>
        </p:nvGrpSpPr>
        <p:grpSpPr>
          <a:xfrm>
            <a:off x="4928615" y="2781510"/>
            <a:ext cx="2091689" cy="1616075"/>
            <a:chOff x="4928615" y="2781510"/>
            <a:chExt cx="2091689" cy="1616075"/>
          </a:xfrm>
        </p:grpSpPr>
        <p:sp>
          <p:nvSpPr>
            <p:cNvPr id="82" name="object 82"/>
            <p:cNvSpPr/>
            <p:nvPr/>
          </p:nvSpPr>
          <p:spPr>
            <a:xfrm>
              <a:off x="4933404" y="2913324"/>
              <a:ext cx="1939289" cy="1480820"/>
            </a:xfrm>
            <a:custGeom>
              <a:avLst/>
              <a:gdLst/>
              <a:ahLst/>
              <a:cxnLst/>
              <a:rect l="l" t="t" r="r" b="b"/>
              <a:pathLst>
                <a:path w="1939290" h="1480820">
                  <a:moveTo>
                    <a:pt x="1939020" y="0"/>
                  </a:moveTo>
                  <a:lnTo>
                    <a:pt x="0" y="0"/>
                  </a:lnTo>
                  <a:lnTo>
                    <a:pt x="0" y="1480593"/>
                  </a:lnTo>
                  <a:lnTo>
                    <a:pt x="1939020" y="1480593"/>
                  </a:lnTo>
                  <a:lnTo>
                    <a:pt x="193902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872425" y="2784996"/>
              <a:ext cx="144780" cy="1609090"/>
            </a:xfrm>
            <a:custGeom>
              <a:avLst/>
              <a:gdLst/>
              <a:ahLst/>
              <a:cxnLst/>
              <a:rect l="l" t="t" r="r" b="b"/>
              <a:pathLst>
                <a:path w="144779" h="1609089">
                  <a:moveTo>
                    <a:pt x="144202" y="0"/>
                  </a:moveTo>
                  <a:lnTo>
                    <a:pt x="0" y="128327"/>
                  </a:lnTo>
                  <a:lnTo>
                    <a:pt x="0" y="1608921"/>
                  </a:lnTo>
                  <a:lnTo>
                    <a:pt x="144202" y="1480593"/>
                  </a:lnTo>
                  <a:lnTo>
                    <a:pt x="144202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933404" y="2784996"/>
              <a:ext cx="2083435" cy="128905"/>
            </a:xfrm>
            <a:custGeom>
              <a:avLst/>
              <a:gdLst/>
              <a:ahLst/>
              <a:cxnLst/>
              <a:rect l="l" t="t" r="r" b="b"/>
              <a:pathLst>
                <a:path w="2083434" h="128905">
                  <a:moveTo>
                    <a:pt x="2083222" y="0"/>
                  </a:moveTo>
                  <a:lnTo>
                    <a:pt x="144200" y="0"/>
                  </a:lnTo>
                  <a:lnTo>
                    <a:pt x="0" y="128327"/>
                  </a:lnTo>
                  <a:lnTo>
                    <a:pt x="1939020" y="128327"/>
                  </a:lnTo>
                  <a:lnTo>
                    <a:pt x="208322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933404" y="2784996"/>
              <a:ext cx="2083435" cy="1609090"/>
            </a:xfrm>
            <a:custGeom>
              <a:avLst/>
              <a:gdLst/>
              <a:ahLst/>
              <a:cxnLst/>
              <a:rect l="l" t="t" r="r" b="b"/>
              <a:pathLst>
                <a:path w="2083434" h="1609089">
                  <a:moveTo>
                    <a:pt x="0" y="128327"/>
                  </a:moveTo>
                  <a:lnTo>
                    <a:pt x="144201" y="0"/>
                  </a:lnTo>
                  <a:lnTo>
                    <a:pt x="2083222" y="0"/>
                  </a:lnTo>
                  <a:lnTo>
                    <a:pt x="2083222" y="1480594"/>
                  </a:lnTo>
                  <a:lnTo>
                    <a:pt x="1939021" y="1608921"/>
                  </a:lnTo>
                  <a:lnTo>
                    <a:pt x="0" y="1608921"/>
                  </a:lnTo>
                  <a:lnTo>
                    <a:pt x="0" y="128327"/>
                  </a:lnTo>
                  <a:close/>
                </a:path>
                <a:path w="2083434" h="1609089">
                  <a:moveTo>
                    <a:pt x="0" y="128327"/>
                  </a:moveTo>
                  <a:lnTo>
                    <a:pt x="1939021" y="128327"/>
                  </a:lnTo>
                  <a:lnTo>
                    <a:pt x="2083222" y="0"/>
                  </a:lnTo>
                </a:path>
              </a:pathLst>
            </a:custGeom>
            <a:ln w="703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4928615" y="2910796"/>
              <a:ext cx="1948546" cy="148312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3557184" y="1683003"/>
            <a:ext cx="343281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4755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latin typeface="Calibri"/>
                <a:cs typeface="Calibri"/>
              </a:rPr>
              <a:t>Image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00"/>
              </a:spcBef>
            </a:pPr>
            <a:r>
              <a:rPr dirty="0" sz="2400" spc="-5">
                <a:latin typeface="Calibri"/>
                <a:cs typeface="Calibri"/>
              </a:rPr>
              <a:t>Backbone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9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13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3884971" y="2834132"/>
            <a:ext cx="581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1391" y="993647"/>
            <a:ext cx="6772656" cy="534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8314" y="1081532"/>
            <a:ext cx="5065395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Jointly </a:t>
            </a:r>
            <a:r>
              <a:rPr dirty="0" sz="2400" spc="-15">
                <a:latin typeface="Calibri"/>
                <a:cs typeface="Calibri"/>
              </a:rPr>
              <a:t>train </a:t>
            </a:r>
            <a:r>
              <a:rPr dirty="0" sz="2400" spc="-5">
                <a:latin typeface="Calibri"/>
                <a:cs typeface="Calibri"/>
              </a:rPr>
              <a:t>with </a:t>
            </a:r>
            <a:r>
              <a:rPr dirty="0" sz="2400">
                <a:latin typeface="Calibri"/>
                <a:cs typeface="Calibri"/>
              </a:rPr>
              <a:t>4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losses: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527050" marR="521334" indent="-514350">
              <a:lnSpc>
                <a:spcPct val="1008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RPN classification</a:t>
            </a:r>
            <a:r>
              <a:rPr dirty="0" sz="2400" spc="-5">
                <a:latin typeface="Calibri"/>
                <a:cs typeface="Calibri"/>
              </a:rPr>
              <a:t>: anchor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5">
                <a:latin typeface="Calibri"/>
                <a:cs typeface="Calibri"/>
              </a:rPr>
              <a:t>is  object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an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marL="527050" marR="306705" indent="-514350">
              <a:lnSpc>
                <a:spcPts val="2810"/>
              </a:lnSpc>
              <a:spcBef>
                <a:spcPts val="17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RPN </a:t>
            </a:r>
            <a:r>
              <a:rPr dirty="0" sz="2400" spc="-10" b="1">
                <a:latin typeface="Calibri"/>
                <a:cs typeface="Calibri"/>
              </a:rPr>
              <a:t>regression</a:t>
            </a:r>
            <a:r>
              <a:rPr dirty="0" sz="2400" spc="-10">
                <a:latin typeface="Calibri"/>
                <a:cs typeface="Calibri"/>
              </a:rPr>
              <a:t>: predict </a:t>
            </a:r>
            <a:r>
              <a:rPr dirty="0" sz="2400" spc="-15">
                <a:latin typeface="Calibri"/>
                <a:cs typeface="Calibri"/>
              </a:rPr>
              <a:t>transform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 spc="-5">
                <a:latin typeface="Calibri"/>
                <a:cs typeface="Calibri"/>
              </a:rPr>
              <a:t>anchor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10">
                <a:latin typeface="Calibri"/>
                <a:cs typeface="Calibri"/>
              </a:rPr>
              <a:t>proposal</a:t>
            </a:r>
            <a:r>
              <a:rPr dirty="0" sz="2400" spc="-20">
                <a:latin typeface="Calibri"/>
                <a:cs typeface="Calibri"/>
              </a:rPr>
              <a:t> box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ts val="2795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Object classification</a:t>
            </a:r>
            <a:r>
              <a:rPr dirty="0" sz="2400" spc="-5">
                <a:latin typeface="Calibri"/>
                <a:cs typeface="Calibri"/>
              </a:rPr>
              <a:t>: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classify</a:t>
            </a:r>
            <a:endParaRPr sz="2400">
              <a:latin typeface="Calibri"/>
              <a:cs typeface="Calibri"/>
            </a:endParaRPr>
          </a:p>
          <a:p>
            <a:pPr marL="527050" marR="443230">
              <a:lnSpc>
                <a:spcPct val="1008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proposals </a:t>
            </a:r>
            <a:r>
              <a:rPr dirty="0" sz="2400">
                <a:latin typeface="Calibri"/>
                <a:cs typeface="Calibri"/>
              </a:rPr>
              <a:t>as </a:t>
            </a:r>
            <a:r>
              <a:rPr dirty="0" sz="2400" spc="-10">
                <a:latin typeface="Calibri"/>
                <a:cs typeface="Calibri"/>
              </a:rPr>
              <a:t>background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object  class</a:t>
            </a:r>
            <a:endParaRPr sz="2400">
              <a:latin typeface="Calibri"/>
              <a:cs typeface="Calibri"/>
            </a:endParaRPr>
          </a:p>
          <a:p>
            <a:pPr marL="527050" marR="5080" indent="-514350">
              <a:lnSpc>
                <a:spcPts val="2810"/>
              </a:lnSpc>
              <a:spcBef>
                <a:spcPts val="175"/>
              </a:spcBef>
              <a:buAutoNum type="arabicPeriod" startAt="4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Object </a:t>
            </a:r>
            <a:r>
              <a:rPr dirty="0" sz="2400" spc="-10" b="1">
                <a:latin typeface="Calibri"/>
                <a:cs typeface="Calibri"/>
              </a:rPr>
              <a:t>regression</a:t>
            </a:r>
            <a:r>
              <a:rPr dirty="0" sz="2400" spc="-10">
                <a:latin typeface="Calibri"/>
                <a:cs typeface="Calibri"/>
              </a:rPr>
              <a:t>: predict </a:t>
            </a:r>
            <a:r>
              <a:rPr dirty="0" sz="2400" spc="-15">
                <a:latin typeface="Calibri"/>
                <a:cs typeface="Calibri"/>
              </a:rPr>
              <a:t>transform  </a:t>
            </a:r>
            <a:r>
              <a:rPr dirty="0" sz="2400" spc="-10">
                <a:latin typeface="Calibri"/>
                <a:cs typeface="Calibri"/>
              </a:rPr>
              <a:t>from proposal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920686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20"/>
              <a:t>Fast</a:t>
            </a:r>
            <a:r>
              <a:rPr dirty="0" u="heavy" sz="4200" spc="-20">
                <a:uFill>
                  <a:solidFill>
                    <a:srgbClr val="000000"/>
                  </a:solidFill>
                </a:uFill>
              </a:rPr>
              <a:t>er</a:t>
            </a:r>
            <a:r>
              <a:rPr dirty="0" sz="4200" spc="-20"/>
              <a:t> </a:t>
            </a:r>
            <a:r>
              <a:rPr dirty="0" sz="4300" spc="-5"/>
              <a:t>R-CNN: Learnable </a:t>
            </a:r>
            <a:r>
              <a:rPr dirty="0" sz="4300" spc="-20"/>
              <a:t>Region</a:t>
            </a:r>
            <a:r>
              <a:rPr dirty="0" sz="4300" spc="95"/>
              <a:t> </a:t>
            </a:r>
            <a:r>
              <a:rPr dirty="0" sz="4300" spc="-20"/>
              <a:t>Proposals</a:t>
            </a:r>
            <a:endParaRPr sz="4300"/>
          </a:p>
        </p:txBody>
      </p:sp>
      <p:sp>
        <p:nvSpPr>
          <p:cNvPr id="5" name="object 5"/>
          <p:cNvSpPr/>
          <p:nvPr/>
        </p:nvSpPr>
        <p:spPr>
          <a:xfrm>
            <a:off x="4338735" y="1068198"/>
            <a:ext cx="3322320" cy="569595"/>
          </a:xfrm>
          <a:custGeom>
            <a:avLst/>
            <a:gdLst/>
            <a:ahLst/>
            <a:cxnLst/>
            <a:rect l="l" t="t" r="r" b="b"/>
            <a:pathLst>
              <a:path w="3322320" h="569594">
                <a:moveTo>
                  <a:pt x="3321697" y="0"/>
                </a:moveTo>
                <a:lnTo>
                  <a:pt x="0" y="0"/>
                </a:lnTo>
                <a:lnTo>
                  <a:pt x="0" y="569591"/>
                </a:lnTo>
                <a:lnTo>
                  <a:pt x="3321697" y="569591"/>
                </a:lnTo>
                <a:lnTo>
                  <a:pt x="3321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7887" y="5275579"/>
            <a:ext cx="500888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5305" marR="5080" indent="-523240">
              <a:lnSpc>
                <a:spcPct val="116700"/>
              </a:lnSpc>
              <a:spcBef>
                <a:spcPts val="100"/>
              </a:spcBef>
              <a:tabLst>
                <a:tab pos="2975610" algn="l"/>
              </a:tabLst>
            </a:pPr>
            <a:r>
              <a:rPr dirty="0" sz="2400" spc="-5">
                <a:latin typeface="Calibri"/>
                <a:cs typeface="Calibri"/>
              </a:rPr>
              <a:t>Anchor </a:t>
            </a:r>
            <a:r>
              <a:rPr dirty="0" sz="2400">
                <a:latin typeface="Calibri"/>
                <a:cs typeface="Calibri"/>
              </a:rPr>
              <a:t>-&gt; </a:t>
            </a:r>
            <a:r>
              <a:rPr dirty="0" sz="2400" spc="-10">
                <a:latin typeface="Calibri"/>
                <a:cs typeface="Calibri"/>
              </a:rPr>
              <a:t>Region Proposal </a:t>
            </a:r>
            <a:r>
              <a:rPr dirty="0" sz="2400">
                <a:latin typeface="Calibri"/>
                <a:cs typeface="Calibri"/>
              </a:rPr>
              <a:t>-&gt;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20">
                <a:latin typeface="Calibri"/>
                <a:cs typeface="Calibri"/>
              </a:rPr>
              <a:t>Box  </a:t>
            </a:r>
            <a:r>
              <a:rPr dirty="0" sz="2400" spc="-15">
                <a:latin typeface="Calibri"/>
                <a:cs typeface="Calibri"/>
              </a:rPr>
              <a:t>(Stage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1)	</a:t>
            </a:r>
            <a:r>
              <a:rPr dirty="0" sz="2400" spc="-15">
                <a:latin typeface="Calibri"/>
                <a:cs typeface="Calibri"/>
              </a:rPr>
              <a:t>(Stage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14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71482" y="5268467"/>
            <a:ext cx="168275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Calibri"/>
                <a:cs typeface="Calibri"/>
              </a:rPr>
              <a:t>Training </a:t>
            </a:r>
            <a:r>
              <a:rPr dirty="0" sz="2000">
                <a:latin typeface="Calibri"/>
                <a:cs typeface="Calibri"/>
              </a:rPr>
              <a:t>each  </a:t>
            </a:r>
            <a:r>
              <a:rPr dirty="0" sz="2000" spc="-15">
                <a:latin typeface="Calibri"/>
                <a:cs typeface="Calibri"/>
              </a:rPr>
              <a:t>stage </a:t>
            </a:r>
            <a:r>
              <a:rPr dirty="0" sz="2000" spc="-5">
                <a:latin typeface="Calibri"/>
                <a:cs typeface="Calibri"/>
              </a:rPr>
              <a:t>looks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lot  </a:t>
            </a:r>
            <a:r>
              <a:rPr dirty="0" sz="2000" spc="-20">
                <a:latin typeface="Calibri"/>
                <a:cs typeface="Calibri"/>
              </a:rPr>
              <a:t>like Fast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R-CNN: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21705" y="1071847"/>
            <a:ext cx="1245235" cy="3733165"/>
            <a:chOff x="7321705" y="1071847"/>
            <a:chExt cx="1245235" cy="3733165"/>
          </a:xfrm>
        </p:grpSpPr>
        <p:sp>
          <p:nvSpPr>
            <p:cNvPr id="3" name="object 3"/>
            <p:cNvSpPr/>
            <p:nvPr/>
          </p:nvSpPr>
          <p:spPr>
            <a:xfrm>
              <a:off x="7376571" y="2440739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4">
                  <a:moveTo>
                    <a:pt x="1093171" y="0"/>
                  </a:moveTo>
                  <a:lnTo>
                    <a:pt x="0" y="0"/>
                  </a:lnTo>
                  <a:lnTo>
                    <a:pt x="0" y="1100204"/>
                  </a:lnTo>
                  <a:lnTo>
                    <a:pt x="1093171" y="1100204"/>
                  </a:lnTo>
                  <a:lnTo>
                    <a:pt x="109317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469743" y="2345381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4">
                  <a:moveTo>
                    <a:pt x="93611" y="0"/>
                  </a:moveTo>
                  <a:lnTo>
                    <a:pt x="0" y="95357"/>
                  </a:lnTo>
                  <a:lnTo>
                    <a:pt x="0" y="1195562"/>
                  </a:lnTo>
                  <a:lnTo>
                    <a:pt x="93611" y="1100204"/>
                  </a:lnTo>
                  <a:lnTo>
                    <a:pt x="93611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376571" y="2345381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5">
                  <a:moveTo>
                    <a:pt x="1186783" y="0"/>
                  </a:moveTo>
                  <a:lnTo>
                    <a:pt x="93611" y="0"/>
                  </a:lnTo>
                  <a:lnTo>
                    <a:pt x="0" y="95357"/>
                  </a:lnTo>
                  <a:lnTo>
                    <a:pt x="1093171" y="95357"/>
                  </a:lnTo>
                  <a:lnTo>
                    <a:pt x="11867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76571" y="2345381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4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4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71670" y="3666520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4">
                  <a:moveTo>
                    <a:pt x="1093171" y="0"/>
                  </a:moveTo>
                  <a:lnTo>
                    <a:pt x="0" y="0"/>
                  </a:lnTo>
                  <a:lnTo>
                    <a:pt x="0" y="1100203"/>
                  </a:lnTo>
                  <a:lnTo>
                    <a:pt x="1093171" y="1100203"/>
                  </a:lnTo>
                  <a:lnTo>
                    <a:pt x="109317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64842" y="3571161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4">
                  <a:moveTo>
                    <a:pt x="93611" y="0"/>
                  </a:moveTo>
                  <a:lnTo>
                    <a:pt x="0" y="95359"/>
                  </a:lnTo>
                  <a:lnTo>
                    <a:pt x="0" y="1195562"/>
                  </a:lnTo>
                  <a:lnTo>
                    <a:pt x="93611" y="1100204"/>
                  </a:lnTo>
                  <a:lnTo>
                    <a:pt x="93611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71670" y="3571161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5">
                  <a:moveTo>
                    <a:pt x="1186783" y="0"/>
                  </a:moveTo>
                  <a:lnTo>
                    <a:pt x="93611" y="0"/>
                  </a:lnTo>
                  <a:lnTo>
                    <a:pt x="0" y="95359"/>
                  </a:lnTo>
                  <a:lnTo>
                    <a:pt x="1093171" y="95359"/>
                  </a:lnTo>
                  <a:lnTo>
                    <a:pt x="11867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71670" y="3571161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4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4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  <a:path w="1186815" h="1195704">
                  <a:moveTo>
                    <a:pt x="1093172" y="95358"/>
                  </a:moveTo>
                  <a:lnTo>
                    <a:pt x="1093172" y="1195562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61817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771635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981454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91272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371670" y="4552991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71670" y="4339261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71670" y="4125528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371670" y="3911796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76005" y="1170546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5">
                  <a:moveTo>
                    <a:pt x="1093172" y="0"/>
                  </a:moveTo>
                  <a:lnTo>
                    <a:pt x="0" y="0"/>
                  </a:lnTo>
                  <a:lnTo>
                    <a:pt x="0" y="1100203"/>
                  </a:lnTo>
                  <a:lnTo>
                    <a:pt x="1093172" y="1100203"/>
                  </a:lnTo>
                  <a:lnTo>
                    <a:pt x="1093172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469177" y="1075187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5">
                  <a:moveTo>
                    <a:pt x="93611" y="0"/>
                  </a:moveTo>
                  <a:lnTo>
                    <a:pt x="0" y="95359"/>
                  </a:lnTo>
                  <a:lnTo>
                    <a:pt x="0" y="1195562"/>
                  </a:lnTo>
                  <a:lnTo>
                    <a:pt x="93611" y="1100204"/>
                  </a:lnTo>
                  <a:lnTo>
                    <a:pt x="93611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376005" y="1075187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4">
                  <a:moveTo>
                    <a:pt x="1186784" y="0"/>
                  </a:moveTo>
                  <a:lnTo>
                    <a:pt x="93612" y="0"/>
                  </a:lnTo>
                  <a:lnTo>
                    <a:pt x="0" y="95359"/>
                  </a:lnTo>
                  <a:lnTo>
                    <a:pt x="1093172" y="95359"/>
                  </a:lnTo>
                  <a:lnTo>
                    <a:pt x="11867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376005" y="1075187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5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5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  <a:path w="1186815" h="1195705">
                  <a:moveTo>
                    <a:pt x="1093172" y="95358"/>
                  </a:moveTo>
                  <a:lnTo>
                    <a:pt x="1093172" y="1195562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566153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75971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985789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195608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76005" y="2057017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76005" y="1843286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376005" y="1629554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376005" y="1415822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382256" y="1237487"/>
              <a:ext cx="1008888" cy="1008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353455" y="1207448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388352" y="3733799"/>
              <a:ext cx="1008888" cy="1008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357887" y="3703354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376571" y="2440739"/>
              <a:ext cx="1096450" cy="11011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377004" y="2455401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7321705" y="4857748"/>
            <a:ext cx="1236345" cy="1202690"/>
            <a:chOff x="7321705" y="4857748"/>
            <a:chExt cx="1236345" cy="1202690"/>
          </a:xfrm>
        </p:grpSpPr>
        <p:sp>
          <p:nvSpPr>
            <p:cNvPr id="38" name="object 38"/>
            <p:cNvSpPr/>
            <p:nvPr/>
          </p:nvSpPr>
          <p:spPr>
            <a:xfrm>
              <a:off x="7367543" y="4956445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4">
                  <a:moveTo>
                    <a:pt x="1093171" y="0"/>
                  </a:moveTo>
                  <a:lnTo>
                    <a:pt x="0" y="0"/>
                  </a:lnTo>
                  <a:lnTo>
                    <a:pt x="0" y="1100204"/>
                  </a:lnTo>
                  <a:lnTo>
                    <a:pt x="1093171" y="1100204"/>
                  </a:lnTo>
                  <a:lnTo>
                    <a:pt x="109317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460714" y="4861087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4">
                  <a:moveTo>
                    <a:pt x="93612" y="0"/>
                  </a:moveTo>
                  <a:lnTo>
                    <a:pt x="0" y="95357"/>
                  </a:lnTo>
                  <a:lnTo>
                    <a:pt x="0" y="1195562"/>
                  </a:lnTo>
                  <a:lnTo>
                    <a:pt x="93612" y="1100204"/>
                  </a:lnTo>
                  <a:lnTo>
                    <a:pt x="93612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367543" y="4861087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5">
                  <a:moveTo>
                    <a:pt x="1186784" y="0"/>
                  </a:moveTo>
                  <a:lnTo>
                    <a:pt x="93612" y="0"/>
                  </a:lnTo>
                  <a:lnTo>
                    <a:pt x="0" y="95357"/>
                  </a:lnTo>
                  <a:lnTo>
                    <a:pt x="1093171" y="95357"/>
                  </a:lnTo>
                  <a:lnTo>
                    <a:pt x="11867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367543" y="4861087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4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4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  <a:path w="1186815" h="1195704">
                  <a:moveTo>
                    <a:pt x="1093172" y="95358"/>
                  </a:moveTo>
                  <a:lnTo>
                    <a:pt x="1093172" y="1195562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557691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767509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977327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187145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367543" y="4980431"/>
              <a:ext cx="1059631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353455" y="4951305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26503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Faster </a:t>
            </a:r>
            <a:r>
              <a:rPr dirty="0" spc="-5"/>
              <a:t>R-CNN </a:t>
            </a:r>
            <a:r>
              <a:rPr dirty="0" spc="-40"/>
              <a:t>Training: </a:t>
            </a:r>
            <a:r>
              <a:rPr dirty="0" spc="-5"/>
              <a:t>RPN</a:t>
            </a:r>
            <a:r>
              <a:rPr dirty="0" spc="-15"/>
              <a:t> </a:t>
            </a:r>
            <a:r>
              <a:rPr dirty="0" spc="-45"/>
              <a:t>Training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666552" y="6131052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18988" y="1527555"/>
            <a:ext cx="17602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09730" y="5165687"/>
            <a:ext cx="154813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191135">
              <a:lnSpc>
                <a:spcPct val="100000"/>
              </a:lnSpc>
              <a:spcBef>
                <a:spcPts val="25"/>
              </a:spcBef>
            </a:pPr>
            <a:r>
              <a:rPr dirty="0" sz="2500" spc="-10">
                <a:latin typeface="Calibri"/>
                <a:cs typeface="Calibri"/>
              </a:rPr>
              <a:t>GT</a:t>
            </a:r>
            <a:r>
              <a:rPr dirty="0" sz="2500" spc="-30">
                <a:latin typeface="Calibri"/>
                <a:cs typeface="Calibri"/>
              </a:rPr>
              <a:t> </a:t>
            </a:r>
            <a:r>
              <a:rPr dirty="0" sz="2500" spc="-35">
                <a:latin typeface="Calibri"/>
                <a:cs typeface="Calibri"/>
              </a:rPr>
              <a:t>Boxes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09730" y="5772177"/>
            <a:ext cx="1548130" cy="438150"/>
          </a:xfrm>
          <a:prstGeom prst="rect">
            <a:avLst/>
          </a:prstGeom>
          <a:ln w="38100">
            <a:solidFill>
              <a:srgbClr val="00FFFF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293370">
              <a:lnSpc>
                <a:spcPct val="100000"/>
              </a:lnSpc>
              <a:spcBef>
                <a:spcPts val="25"/>
              </a:spcBef>
            </a:pPr>
            <a:r>
              <a:rPr dirty="0" sz="2500" spc="-20">
                <a:latin typeface="Calibri"/>
                <a:cs typeface="Calibri"/>
              </a:rPr>
              <a:t>Neutral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53444" y="5160294"/>
            <a:ext cx="1548130" cy="43815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 marL="274955">
              <a:lnSpc>
                <a:spcPct val="100000"/>
              </a:lnSpc>
              <a:spcBef>
                <a:spcPts val="20"/>
              </a:spcBef>
            </a:pPr>
            <a:r>
              <a:rPr dirty="0" sz="2500" spc="-15">
                <a:latin typeface="Calibri"/>
                <a:cs typeface="Calibri"/>
              </a:rPr>
              <a:t>Positive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53444" y="5770128"/>
            <a:ext cx="1548130" cy="4381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 marL="209550">
              <a:lnSpc>
                <a:spcPct val="100000"/>
              </a:lnSpc>
              <a:spcBef>
                <a:spcPts val="40"/>
              </a:spcBef>
            </a:pPr>
            <a:r>
              <a:rPr dirty="0" sz="2500" spc="-20">
                <a:latin typeface="Calibri"/>
                <a:cs typeface="Calibri"/>
              </a:rPr>
              <a:t>Negative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665464" y="1341119"/>
            <a:ext cx="310896" cy="749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665464" y="2587751"/>
            <a:ext cx="310896" cy="749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665464" y="3837432"/>
            <a:ext cx="310896" cy="746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665464" y="5084063"/>
            <a:ext cx="310896" cy="749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327896" y="883956"/>
            <a:ext cx="707350" cy="12702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53798" y="2295563"/>
            <a:ext cx="660944" cy="1162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459615" y="1772267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101601"/>
                </a:moveTo>
                <a:lnTo>
                  <a:pt x="603750" y="152400"/>
                </a:lnTo>
                <a:lnTo>
                  <a:pt x="705349" y="101601"/>
                </a:lnTo>
                <a:lnTo>
                  <a:pt x="603750" y="101601"/>
                </a:lnTo>
                <a:close/>
              </a:path>
              <a:path w="756284" h="152400">
                <a:moveTo>
                  <a:pt x="603750" y="50801"/>
                </a:moveTo>
                <a:lnTo>
                  <a:pt x="603750" y="101601"/>
                </a:lnTo>
                <a:lnTo>
                  <a:pt x="629150" y="101601"/>
                </a:lnTo>
                <a:lnTo>
                  <a:pt x="629150" y="50801"/>
                </a:lnTo>
                <a:lnTo>
                  <a:pt x="603750" y="50801"/>
                </a:lnTo>
                <a:close/>
              </a:path>
              <a:path w="756284" h="152400">
                <a:moveTo>
                  <a:pt x="603750" y="0"/>
                </a:moveTo>
                <a:lnTo>
                  <a:pt x="603750" y="50801"/>
                </a:lnTo>
                <a:lnTo>
                  <a:pt x="629150" y="50801"/>
                </a:lnTo>
                <a:lnTo>
                  <a:pt x="629150" y="101601"/>
                </a:lnTo>
                <a:lnTo>
                  <a:pt x="705352" y="101600"/>
                </a:lnTo>
                <a:lnTo>
                  <a:pt x="756150" y="76201"/>
                </a:lnTo>
                <a:lnTo>
                  <a:pt x="603750" y="0"/>
                </a:lnTo>
                <a:close/>
              </a:path>
              <a:path w="756284" h="152400">
                <a:moveTo>
                  <a:pt x="0" y="50800"/>
                </a:moveTo>
                <a:lnTo>
                  <a:pt x="0" y="101600"/>
                </a:lnTo>
                <a:lnTo>
                  <a:pt x="603750" y="101601"/>
                </a:lnTo>
                <a:lnTo>
                  <a:pt x="603750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459615" y="3041129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400"/>
                </a:lnTo>
                <a:lnTo>
                  <a:pt x="705350" y="101600"/>
                </a:lnTo>
                <a:lnTo>
                  <a:pt x="629150" y="101600"/>
                </a:lnTo>
                <a:lnTo>
                  <a:pt x="629150" y="50800"/>
                </a:lnTo>
                <a:lnTo>
                  <a:pt x="705350" y="50800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800"/>
                </a:moveTo>
                <a:lnTo>
                  <a:pt x="0" y="50800"/>
                </a:lnTo>
                <a:lnTo>
                  <a:pt x="0" y="101600"/>
                </a:lnTo>
                <a:lnTo>
                  <a:pt x="603750" y="101600"/>
                </a:lnTo>
                <a:lnTo>
                  <a:pt x="603750" y="50800"/>
                </a:lnTo>
                <a:close/>
              </a:path>
              <a:path w="756284" h="152400">
                <a:moveTo>
                  <a:pt x="705350" y="50800"/>
                </a:moveTo>
                <a:lnTo>
                  <a:pt x="629150" y="50800"/>
                </a:lnTo>
                <a:lnTo>
                  <a:pt x="629150" y="101600"/>
                </a:lnTo>
                <a:lnTo>
                  <a:pt x="705350" y="101600"/>
                </a:lnTo>
                <a:lnTo>
                  <a:pt x="756150" y="76200"/>
                </a:lnTo>
                <a:lnTo>
                  <a:pt x="70535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459615" y="4309991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399"/>
                </a:lnTo>
                <a:lnTo>
                  <a:pt x="705350" y="101599"/>
                </a:lnTo>
                <a:lnTo>
                  <a:pt x="629150" y="101599"/>
                </a:lnTo>
                <a:lnTo>
                  <a:pt x="629150" y="50799"/>
                </a:lnTo>
                <a:lnTo>
                  <a:pt x="705350" y="50799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799"/>
                </a:moveTo>
                <a:lnTo>
                  <a:pt x="0" y="50799"/>
                </a:lnTo>
                <a:lnTo>
                  <a:pt x="0" y="101599"/>
                </a:lnTo>
                <a:lnTo>
                  <a:pt x="603750" y="101599"/>
                </a:lnTo>
                <a:lnTo>
                  <a:pt x="603750" y="50799"/>
                </a:lnTo>
                <a:close/>
              </a:path>
              <a:path w="756284" h="152400">
                <a:moveTo>
                  <a:pt x="705350" y="50799"/>
                </a:moveTo>
                <a:lnTo>
                  <a:pt x="629150" y="50799"/>
                </a:lnTo>
                <a:lnTo>
                  <a:pt x="629150" y="101599"/>
                </a:lnTo>
                <a:lnTo>
                  <a:pt x="705350" y="101599"/>
                </a:lnTo>
                <a:lnTo>
                  <a:pt x="756150" y="76199"/>
                </a:lnTo>
                <a:lnTo>
                  <a:pt x="705350" y="50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411139" y="3680129"/>
            <a:ext cx="540865" cy="1129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10337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Class </a:t>
            </a:r>
            <a:r>
              <a:rPr dirty="0" spc="-20"/>
              <a:t>target:</a:t>
            </a:r>
            <a:r>
              <a:rPr dirty="0" spc="-70"/>
              <a:t> </a:t>
            </a:r>
            <a:r>
              <a:rPr dirty="0" spc="-5"/>
              <a:t>Obj  </a:t>
            </a:r>
            <a:r>
              <a:rPr dirty="0" spc="-20"/>
              <a:t>Box target: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/>
          </a:p>
          <a:p>
            <a:pPr marL="12700" marR="1033780">
              <a:lnSpc>
                <a:spcPct val="100800"/>
              </a:lnSpc>
            </a:pPr>
            <a:r>
              <a:rPr dirty="0" spc="-5"/>
              <a:t>Class </a:t>
            </a:r>
            <a:r>
              <a:rPr dirty="0" spc="-20"/>
              <a:t>target:</a:t>
            </a:r>
            <a:r>
              <a:rPr dirty="0" spc="-70"/>
              <a:t> </a:t>
            </a:r>
            <a:r>
              <a:rPr dirty="0" spc="-5"/>
              <a:t>Obj  </a:t>
            </a:r>
            <a:r>
              <a:rPr dirty="0" spc="-20"/>
              <a:t>Box target: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/>
          </a:p>
          <a:p>
            <a:pPr marL="12700" marR="1033780">
              <a:lnSpc>
                <a:spcPct val="100800"/>
              </a:lnSpc>
            </a:pPr>
            <a:r>
              <a:rPr dirty="0" spc="-5"/>
              <a:t>Class </a:t>
            </a:r>
            <a:r>
              <a:rPr dirty="0" spc="-20"/>
              <a:t>target:</a:t>
            </a:r>
            <a:r>
              <a:rPr dirty="0" spc="-70"/>
              <a:t> </a:t>
            </a:r>
            <a:r>
              <a:rPr dirty="0" spc="-5"/>
              <a:t>Obj  </a:t>
            </a:r>
            <a:r>
              <a:rPr dirty="0" spc="-20"/>
              <a:t>Box target: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/>
          </a:p>
          <a:p>
            <a:pPr marL="12700" marR="5080">
              <a:lnSpc>
                <a:spcPct val="100800"/>
              </a:lnSpc>
            </a:pPr>
            <a:r>
              <a:rPr dirty="0" spc="-5"/>
              <a:t>Class </a:t>
            </a:r>
            <a:r>
              <a:rPr dirty="0" spc="-20"/>
              <a:t>target: </a:t>
            </a:r>
            <a:r>
              <a:rPr dirty="0" spc="-10"/>
              <a:t>Background  </a:t>
            </a:r>
            <a:r>
              <a:rPr dirty="0" spc="-20"/>
              <a:t>Box target:</a:t>
            </a:r>
            <a:r>
              <a:rPr dirty="0" spc="-10"/>
              <a:t> </a:t>
            </a:r>
            <a:r>
              <a:rPr dirty="0" spc="-5"/>
              <a:t>None</a:t>
            </a:r>
          </a:p>
        </p:txBody>
      </p:sp>
      <p:grpSp>
        <p:nvGrpSpPr>
          <p:cNvPr id="66" name="object 66"/>
          <p:cNvGrpSpPr/>
          <p:nvPr/>
        </p:nvGrpSpPr>
        <p:grpSpPr>
          <a:xfrm>
            <a:off x="207263" y="2462783"/>
            <a:ext cx="3220085" cy="2414270"/>
            <a:chOff x="207263" y="2462783"/>
            <a:chExt cx="3220085" cy="2414270"/>
          </a:xfrm>
        </p:grpSpPr>
        <p:sp>
          <p:nvSpPr>
            <p:cNvPr id="67" name="object 67"/>
            <p:cNvSpPr/>
            <p:nvPr/>
          </p:nvSpPr>
          <p:spPr>
            <a:xfrm>
              <a:off x="207263" y="2462783"/>
              <a:ext cx="3194304" cy="23957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81878" y="3259815"/>
              <a:ext cx="871855" cy="1598295"/>
            </a:xfrm>
            <a:custGeom>
              <a:avLst/>
              <a:gdLst/>
              <a:ahLst/>
              <a:cxnLst/>
              <a:rect l="l" t="t" r="r" b="b"/>
              <a:pathLst>
                <a:path w="871855" h="1598295">
                  <a:moveTo>
                    <a:pt x="0" y="0"/>
                  </a:moveTo>
                  <a:lnTo>
                    <a:pt x="871566" y="0"/>
                  </a:lnTo>
                  <a:lnTo>
                    <a:pt x="871566" y="1597933"/>
                  </a:lnTo>
                  <a:lnTo>
                    <a:pt x="0" y="159793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817330" y="3568522"/>
              <a:ext cx="516255" cy="1148715"/>
            </a:xfrm>
            <a:custGeom>
              <a:avLst/>
              <a:gdLst/>
              <a:ahLst/>
              <a:cxnLst/>
              <a:rect l="l" t="t" r="r" b="b"/>
              <a:pathLst>
                <a:path w="516255" h="1148714">
                  <a:moveTo>
                    <a:pt x="0" y="0"/>
                  </a:moveTo>
                  <a:lnTo>
                    <a:pt x="516111" y="0"/>
                  </a:lnTo>
                  <a:lnTo>
                    <a:pt x="516111" y="1148343"/>
                  </a:lnTo>
                  <a:lnTo>
                    <a:pt x="0" y="114834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292692" y="3457154"/>
              <a:ext cx="516255" cy="974090"/>
            </a:xfrm>
            <a:custGeom>
              <a:avLst/>
              <a:gdLst/>
              <a:ahLst/>
              <a:cxnLst/>
              <a:rect l="l" t="t" r="r" b="b"/>
              <a:pathLst>
                <a:path w="516255" h="974089">
                  <a:moveTo>
                    <a:pt x="0" y="0"/>
                  </a:moveTo>
                  <a:lnTo>
                    <a:pt x="516111" y="0"/>
                  </a:lnTo>
                  <a:lnTo>
                    <a:pt x="516111" y="973944"/>
                  </a:lnTo>
                  <a:lnTo>
                    <a:pt x="0" y="9739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253113" y="3347223"/>
              <a:ext cx="638175" cy="1148715"/>
            </a:xfrm>
            <a:custGeom>
              <a:avLst/>
              <a:gdLst/>
              <a:ahLst/>
              <a:cxnLst/>
              <a:rect l="l" t="t" r="r" b="b"/>
              <a:pathLst>
                <a:path w="638175" h="1148714">
                  <a:moveTo>
                    <a:pt x="0" y="0"/>
                  </a:moveTo>
                  <a:lnTo>
                    <a:pt x="638113" y="0"/>
                  </a:lnTo>
                  <a:lnTo>
                    <a:pt x="638113" y="1148343"/>
                  </a:lnTo>
                  <a:lnTo>
                    <a:pt x="0" y="1148343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22912" y="3453931"/>
              <a:ext cx="720090" cy="1263015"/>
            </a:xfrm>
            <a:custGeom>
              <a:avLst/>
              <a:gdLst/>
              <a:ahLst/>
              <a:cxnLst/>
              <a:rect l="l" t="t" r="r" b="b"/>
              <a:pathLst>
                <a:path w="720089" h="1263014">
                  <a:moveTo>
                    <a:pt x="0" y="0"/>
                  </a:moveTo>
                  <a:lnTo>
                    <a:pt x="719937" y="0"/>
                  </a:lnTo>
                  <a:lnTo>
                    <a:pt x="719937" y="1262933"/>
                  </a:lnTo>
                  <a:lnTo>
                    <a:pt x="0" y="1262933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893022" y="3631683"/>
              <a:ext cx="360680" cy="981075"/>
            </a:xfrm>
            <a:custGeom>
              <a:avLst/>
              <a:gdLst/>
              <a:ahLst/>
              <a:cxnLst/>
              <a:rect l="l" t="t" r="r" b="b"/>
              <a:pathLst>
                <a:path w="360680" h="981075">
                  <a:moveTo>
                    <a:pt x="0" y="0"/>
                  </a:moveTo>
                  <a:lnTo>
                    <a:pt x="360091" y="0"/>
                  </a:lnTo>
                  <a:lnTo>
                    <a:pt x="360091" y="980602"/>
                  </a:lnTo>
                  <a:lnTo>
                    <a:pt x="0" y="98060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090645" y="3511848"/>
              <a:ext cx="569595" cy="545465"/>
            </a:xfrm>
            <a:custGeom>
              <a:avLst/>
              <a:gdLst/>
              <a:ahLst/>
              <a:cxnLst/>
              <a:rect l="l" t="t" r="r" b="b"/>
              <a:pathLst>
                <a:path w="569594" h="545464">
                  <a:moveTo>
                    <a:pt x="0" y="0"/>
                  </a:moveTo>
                  <a:lnTo>
                    <a:pt x="569422" y="0"/>
                  </a:lnTo>
                  <a:lnTo>
                    <a:pt x="569422" y="545398"/>
                  </a:lnTo>
                  <a:lnTo>
                    <a:pt x="0" y="545398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932954" y="3186333"/>
              <a:ext cx="468630" cy="871219"/>
            </a:xfrm>
            <a:custGeom>
              <a:avLst/>
              <a:gdLst/>
              <a:ahLst/>
              <a:cxnLst/>
              <a:rect l="l" t="t" r="r" b="b"/>
              <a:pathLst>
                <a:path w="468629" h="871220">
                  <a:moveTo>
                    <a:pt x="0" y="0"/>
                  </a:moveTo>
                  <a:lnTo>
                    <a:pt x="468537" y="0"/>
                  </a:lnTo>
                  <a:lnTo>
                    <a:pt x="468537" y="870914"/>
                  </a:lnTo>
                  <a:lnTo>
                    <a:pt x="0" y="870914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8535062" y="42164"/>
            <a:ext cx="35636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>
                <a:latin typeface="Calibri"/>
                <a:cs typeface="Calibri"/>
              </a:rPr>
              <a:t>RPN predicts Object </a:t>
            </a:r>
            <a:r>
              <a:rPr dirty="0" sz="1800">
                <a:latin typeface="Calibri"/>
                <a:cs typeface="Calibri"/>
              </a:rPr>
              <a:t>/ </a:t>
            </a:r>
            <a:r>
              <a:rPr dirty="0" sz="1800" spc="-5">
                <a:latin typeface="Calibri"/>
                <a:cs typeface="Calibri"/>
              </a:rPr>
              <a:t>Background </a:t>
            </a:r>
            <a:r>
              <a:rPr dirty="0" sz="1800" spc="-15">
                <a:latin typeface="Calibri"/>
                <a:cs typeface="Calibri"/>
              </a:rPr>
              <a:t>for  </a:t>
            </a:r>
            <a:r>
              <a:rPr dirty="0" sz="1800">
                <a:latin typeface="Calibri"/>
                <a:cs typeface="Calibri"/>
              </a:rPr>
              <a:t>each </a:t>
            </a:r>
            <a:r>
              <a:rPr dirty="0" sz="1800" spc="-25">
                <a:latin typeface="Calibri"/>
                <a:cs typeface="Calibri"/>
              </a:rPr>
              <a:t>anchor, </a:t>
            </a:r>
            <a:r>
              <a:rPr dirty="0" sz="1800">
                <a:latin typeface="Calibri"/>
                <a:cs typeface="Calibri"/>
              </a:rPr>
              <a:t>as </a:t>
            </a:r>
            <a:r>
              <a:rPr dirty="0" sz="1800" spc="-10">
                <a:latin typeface="Calibri"/>
                <a:cs typeface="Calibri"/>
              </a:rPr>
              <a:t>well </a:t>
            </a:r>
            <a:r>
              <a:rPr dirty="0" sz="1800">
                <a:latin typeface="Calibri"/>
                <a:cs typeface="Calibri"/>
              </a:rPr>
              <a:t>as </a:t>
            </a:r>
            <a:r>
              <a:rPr dirty="0" sz="1800" spc="-10">
                <a:latin typeface="Calibri"/>
                <a:cs typeface="Calibri"/>
              </a:rPr>
              <a:t>regresses from  </a:t>
            </a:r>
            <a:r>
              <a:rPr dirty="0" sz="1800">
                <a:latin typeface="Calibri"/>
                <a:cs typeface="Calibri"/>
              </a:rPr>
              <a:t>anchor </a:t>
            </a:r>
            <a:r>
              <a:rPr dirty="0" sz="1800" spc="-15">
                <a:latin typeface="Calibri"/>
                <a:cs typeface="Calibri"/>
              </a:rPr>
              <a:t>to </a:t>
            </a:r>
            <a:r>
              <a:rPr dirty="0" sz="1800" spc="-5">
                <a:latin typeface="Calibri"/>
                <a:cs typeface="Calibri"/>
              </a:rPr>
              <a:t>object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581400" y="3343655"/>
            <a:ext cx="1185672" cy="685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8" name="object 78"/>
          <p:cNvGrpSpPr/>
          <p:nvPr/>
        </p:nvGrpSpPr>
        <p:grpSpPr>
          <a:xfrm>
            <a:off x="4928615" y="2781510"/>
            <a:ext cx="2091689" cy="1616075"/>
            <a:chOff x="4928615" y="2781510"/>
            <a:chExt cx="2091689" cy="1616075"/>
          </a:xfrm>
        </p:grpSpPr>
        <p:sp>
          <p:nvSpPr>
            <p:cNvPr id="79" name="object 79"/>
            <p:cNvSpPr/>
            <p:nvPr/>
          </p:nvSpPr>
          <p:spPr>
            <a:xfrm>
              <a:off x="4933404" y="2913324"/>
              <a:ext cx="1939289" cy="1480820"/>
            </a:xfrm>
            <a:custGeom>
              <a:avLst/>
              <a:gdLst/>
              <a:ahLst/>
              <a:cxnLst/>
              <a:rect l="l" t="t" r="r" b="b"/>
              <a:pathLst>
                <a:path w="1939290" h="1480820">
                  <a:moveTo>
                    <a:pt x="1939020" y="0"/>
                  </a:moveTo>
                  <a:lnTo>
                    <a:pt x="0" y="0"/>
                  </a:lnTo>
                  <a:lnTo>
                    <a:pt x="0" y="1480593"/>
                  </a:lnTo>
                  <a:lnTo>
                    <a:pt x="1939020" y="1480593"/>
                  </a:lnTo>
                  <a:lnTo>
                    <a:pt x="193902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872425" y="2784996"/>
              <a:ext cx="144780" cy="1609090"/>
            </a:xfrm>
            <a:custGeom>
              <a:avLst/>
              <a:gdLst/>
              <a:ahLst/>
              <a:cxnLst/>
              <a:rect l="l" t="t" r="r" b="b"/>
              <a:pathLst>
                <a:path w="144779" h="1609089">
                  <a:moveTo>
                    <a:pt x="144202" y="0"/>
                  </a:moveTo>
                  <a:lnTo>
                    <a:pt x="0" y="128327"/>
                  </a:lnTo>
                  <a:lnTo>
                    <a:pt x="0" y="1608921"/>
                  </a:lnTo>
                  <a:lnTo>
                    <a:pt x="144202" y="1480593"/>
                  </a:lnTo>
                  <a:lnTo>
                    <a:pt x="144202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933404" y="2784996"/>
              <a:ext cx="2083435" cy="128905"/>
            </a:xfrm>
            <a:custGeom>
              <a:avLst/>
              <a:gdLst/>
              <a:ahLst/>
              <a:cxnLst/>
              <a:rect l="l" t="t" r="r" b="b"/>
              <a:pathLst>
                <a:path w="2083434" h="128905">
                  <a:moveTo>
                    <a:pt x="2083222" y="0"/>
                  </a:moveTo>
                  <a:lnTo>
                    <a:pt x="144200" y="0"/>
                  </a:lnTo>
                  <a:lnTo>
                    <a:pt x="0" y="128327"/>
                  </a:lnTo>
                  <a:lnTo>
                    <a:pt x="1939020" y="128327"/>
                  </a:lnTo>
                  <a:lnTo>
                    <a:pt x="208322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933404" y="2784996"/>
              <a:ext cx="2083435" cy="1609090"/>
            </a:xfrm>
            <a:custGeom>
              <a:avLst/>
              <a:gdLst/>
              <a:ahLst/>
              <a:cxnLst/>
              <a:rect l="l" t="t" r="r" b="b"/>
              <a:pathLst>
                <a:path w="2083434" h="1609089">
                  <a:moveTo>
                    <a:pt x="0" y="128327"/>
                  </a:moveTo>
                  <a:lnTo>
                    <a:pt x="144201" y="0"/>
                  </a:lnTo>
                  <a:lnTo>
                    <a:pt x="2083222" y="0"/>
                  </a:lnTo>
                  <a:lnTo>
                    <a:pt x="2083222" y="1480594"/>
                  </a:lnTo>
                  <a:lnTo>
                    <a:pt x="1939021" y="1608921"/>
                  </a:lnTo>
                  <a:lnTo>
                    <a:pt x="0" y="1608921"/>
                  </a:lnTo>
                  <a:lnTo>
                    <a:pt x="0" y="128327"/>
                  </a:lnTo>
                  <a:close/>
                </a:path>
                <a:path w="2083434" h="1609089">
                  <a:moveTo>
                    <a:pt x="0" y="128327"/>
                  </a:moveTo>
                  <a:lnTo>
                    <a:pt x="1939021" y="128327"/>
                  </a:lnTo>
                  <a:lnTo>
                    <a:pt x="2083222" y="0"/>
                  </a:lnTo>
                </a:path>
              </a:pathLst>
            </a:custGeom>
            <a:ln w="703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4928615" y="2910796"/>
              <a:ext cx="1948546" cy="148312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557184" y="1683003"/>
            <a:ext cx="343281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4755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latin typeface="Calibri"/>
                <a:cs typeface="Calibri"/>
              </a:rPr>
              <a:t>Image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00"/>
              </a:spcBef>
            </a:pPr>
            <a:r>
              <a:rPr dirty="0" sz="2400" spc="-5">
                <a:latin typeface="Calibri"/>
                <a:cs typeface="Calibri"/>
              </a:rPr>
              <a:t>Backbone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8" name="object 8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14</a:t>
            </a:fld>
          </a:p>
        </p:txBody>
      </p:sp>
      <p:sp>
        <p:nvSpPr>
          <p:cNvPr id="89" name="object 8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3884971" y="2834132"/>
            <a:ext cx="581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704286" y="4704588"/>
            <a:ext cx="338074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RPN </a:t>
            </a:r>
            <a:r>
              <a:rPr dirty="0" sz="2000" spc="-10">
                <a:latin typeface="Calibri"/>
                <a:cs typeface="Calibri"/>
              </a:rPr>
              <a:t>gives </a:t>
            </a:r>
            <a:r>
              <a:rPr dirty="0" sz="2000" spc="-5">
                <a:latin typeface="Calibri"/>
                <a:cs typeface="Calibri"/>
              </a:rPr>
              <a:t>lots of </a:t>
            </a:r>
            <a:r>
              <a:rPr dirty="0" sz="2000" spc="-5" b="1">
                <a:latin typeface="Calibri"/>
                <a:cs typeface="Calibri"/>
              </a:rPr>
              <a:t>anchors </a:t>
            </a:r>
            <a:r>
              <a:rPr dirty="0" sz="2000" spc="-5">
                <a:latin typeface="Calibri"/>
                <a:cs typeface="Calibri"/>
              </a:rPr>
              <a:t>which  </a:t>
            </a:r>
            <a:r>
              <a:rPr dirty="0" sz="2000" spc="-15">
                <a:latin typeface="Calibri"/>
                <a:cs typeface="Calibri"/>
              </a:rPr>
              <a:t>we </a:t>
            </a:r>
            <a:r>
              <a:rPr dirty="0" sz="2000">
                <a:latin typeface="Calibri"/>
                <a:cs typeface="Calibri"/>
              </a:rPr>
              <a:t>classify as </a:t>
            </a:r>
            <a:r>
              <a:rPr dirty="0" sz="2000" spc="-5">
                <a:latin typeface="Calibri"/>
                <a:cs typeface="Calibri"/>
              </a:rPr>
              <a:t>pos </a:t>
            </a:r>
            <a:r>
              <a:rPr dirty="0" sz="2000">
                <a:latin typeface="Calibri"/>
                <a:cs typeface="Calibri"/>
              </a:rPr>
              <a:t>/ </a:t>
            </a:r>
            <a:r>
              <a:rPr dirty="0" sz="2000" spc="-5">
                <a:latin typeface="Calibri"/>
                <a:cs typeface="Calibri"/>
              </a:rPr>
              <a:t>neg </a:t>
            </a:r>
            <a:r>
              <a:rPr dirty="0" sz="2000">
                <a:latin typeface="Calibri"/>
                <a:cs typeface="Calibri"/>
              </a:rPr>
              <a:t>/ </a:t>
            </a:r>
            <a:r>
              <a:rPr dirty="0" sz="2000" spc="-10">
                <a:latin typeface="Calibri"/>
                <a:cs typeface="Calibri"/>
              </a:rPr>
              <a:t>neutral  by matching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ground-truth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21705" y="1071847"/>
            <a:ext cx="1245235" cy="3733165"/>
            <a:chOff x="7321705" y="1071847"/>
            <a:chExt cx="1245235" cy="3733165"/>
          </a:xfrm>
        </p:grpSpPr>
        <p:sp>
          <p:nvSpPr>
            <p:cNvPr id="3" name="object 3"/>
            <p:cNvSpPr/>
            <p:nvPr/>
          </p:nvSpPr>
          <p:spPr>
            <a:xfrm>
              <a:off x="7376571" y="2440739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4">
                  <a:moveTo>
                    <a:pt x="1093171" y="0"/>
                  </a:moveTo>
                  <a:lnTo>
                    <a:pt x="0" y="0"/>
                  </a:lnTo>
                  <a:lnTo>
                    <a:pt x="0" y="1100204"/>
                  </a:lnTo>
                  <a:lnTo>
                    <a:pt x="1093171" y="1100204"/>
                  </a:lnTo>
                  <a:lnTo>
                    <a:pt x="109317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469743" y="2345381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4">
                  <a:moveTo>
                    <a:pt x="93611" y="0"/>
                  </a:moveTo>
                  <a:lnTo>
                    <a:pt x="0" y="95357"/>
                  </a:lnTo>
                  <a:lnTo>
                    <a:pt x="0" y="1195562"/>
                  </a:lnTo>
                  <a:lnTo>
                    <a:pt x="93611" y="1100204"/>
                  </a:lnTo>
                  <a:lnTo>
                    <a:pt x="93611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376571" y="2345381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5">
                  <a:moveTo>
                    <a:pt x="1186783" y="0"/>
                  </a:moveTo>
                  <a:lnTo>
                    <a:pt x="93611" y="0"/>
                  </a:lnTo>
                  <a:lnTo>
                    <a:pt x="0" y="95357"/>
                  </a:lnTo>
                  <a:lnTo>
                    <a:pt x="1093171" y="95357"/>
                  </a:lnTo>
                  <a:lnTo>
                    <a:pt x="11867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76571" y="2345381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4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4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71670" y="3666520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4">
                  <a:moveTo>
                    <a:pt x="1093171" y="0"/>
                  </a:moveTo>
                  <a:lnTo>
                    <a:pt x="0" y="0"/>
                  </a:lnTo>
                  <a:lnTo>
                    <a:pt x="0" y="1100203"/>
                  </a:lnTo>
                  <a:lnTo>
                    <a:pt x="1093171" y="1100203"/>
                  </a:lnTo>
                  <a:lnTo>
                    <a:pt x="109317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64842" y="3571161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4">
                  <a:moveTo>
                    <a:pt x="93611" y="0"/>
                  </a:moveTo>
                  <a:lnTo>
                    <a:pt x="0" y="95359"/>
                  </a:lnTo>
                  <a:lnTo>
                    <a:pt x="0" y="1195562"/>
                  </a:lnTo>
                  <a:lnTo>
                    <a:pt x="93611" y="1100204"/>
                  </a:lnTo>
                  <a:lnTo>
                    <a:pt x="93611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71670" y="3571161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5">
                  <a:moveTo>
                    <a:pt x="1186783" y="0"/>
                  </a:moveTo>
                  <a:lnTo>
                    <a:pt x="93611" y="0"/>
                  </a:lnTo>
                  <a:lnTo>
                    <a:pt x="0" y="95359"/>
                  </a:lnTo>
                  <a:lnTo>
                    <a:pt x="1093171" y="95359"/>
                  </a:lnTo>
                  <a:lnTo>
                    <a:pt x="11867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71670" y="3571161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4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4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  <a:path w="1186815" h="1195704">
                  <a:moveTo>
                    <a:pt x="1093172" y="95358"/>
                  </a:moveTo>
                  <a:lnTo>
                    <a:pt x="1093172" y="1195562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61817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771635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981454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91272" y="3698064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371670" y="4552991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71670" y="4339261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71670" y="4125528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371670" y="3911796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76005" y="1170546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5">
                  <a:moveTo>
                    <a:pt x="1093172" y="0"/>
                  </a:moveTo>
                  <a:lnTo>
                    <a:pt x="0" y="0"/>
                  </a:lnTo>
                  <a:lnTo>
                    <a:pt x="0" y="1100203"/>
                  </a:lnTo>
                  <a:lnTo>
                    <a:pt x="1093172" y="1100203"/>
                  </a:lnTo>
                  <a:lnTo>
                    <a:pt x="1093172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469177" y="1075187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5">
                  <a:moveTo>
                    <a:pt x="93611" y="0"/>
                  </a:moveTo>
                  <a:lnTo>
                    <a:pt x="0" y="95359"/>
                  </a:lnTo>
                  <a:lnTo>
                    <a:pt x="0" y="1195562"/>
                  </a:lnTo>
                  <a:lnTo>
                    <a:pt x="93611" y="1100204"/>
                  </a:lnTo>
                  <a:lnTo>
                    <a:pt x="93611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376005" y="1075187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4">
                  <a:moveTo>
                    <a:pt x="1186784" y="0"/>
                  </a:moveTo>
                  <a:lnTo>
                    <a:pt x="93612" y="0"/>
                  </a:lnTo>
                  <a:lnTo>
                    <a:pt x="0" y="95359"/>
                  </a:lnTo>
                  <a:lnTo>
                    <a:pt x="1093172" y="95359"/>
                  </a:lnTo>
                  <a:lnTo>
                    <a:pt x="11867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376005" y="1075187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5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5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  <a:path w="1186815" h="1195705">
                  <a:moveTo>
                    <a:pt x="1093172" y="95358"/>
                  </a:moveTo>
                  <a:lnTo>
                    <a:pt x="1093172" y="1195562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566153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75971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985789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195608" y="1202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76005" y="2057017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76005" y="1843286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376005" y="1629554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376005" y="1415822"/>
              <a:ext cx="1059815" cy="0"/>
            </a:xfrm>
            <a:custGeom>
              <a:avLst/>
              <a:gdLst/>
              <a:ahLst/>
              <a:cxnLst/>
              <a:rect l="l" t="t" r="r" b="b"/>
              <a:pathLst>
                <a:path w="1059815" h="0">
                  <a:moveTo>
                    <a:pt x="0" y="0"/>
                  </a:moveTo>
                  <a:lnTo>
                    <a:pt x="1059631" y="0"/>
                  </a:lnTo>
                </a:path>
              </a:pathLst>
            </a:custGeom>
            <a:ln w="667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382256" y="1237487"/>
              <a:ext cx="1008888" cy="1008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353455" y="1207448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388352" y="3733799"/>
              <a:ext cx="1008888" cy="1008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357887" y="3703354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376571" y="2440739"/>
              <a:ext cx="1096450" cy="11011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377004" y="2455401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7321705" y="4857748"/>
            <a:ext cx="1236345" cy="1202690"/>
            <a:chOff x="7321705" y="4857748"/>
            <a:chExt cx="1236345" cy="1202690"/>
          </a:xfrm>
        </p:grpSpPr>
        <p:sp>
          <p:nvSpPr>
            <p:cNvPr id="38" name="object 38"/>
            <p:cNvSpPr/>
            <p:nvPr/>
          </p:nvSpPr>
          <p:spPr>
            <a:xfrm>
              <a:off x="7367543" y="4956445"/>
              <a:ext cx="1093470" cy="1100455"/>
            </a:xfrm>
            <a:custGeom>
              <a:avLst/>
              <a:gdLst/>
              <a:ahLst/>
              <a:cxnLst/>
              <a:rect l="l" t="t" r="r" b="b"/>
              <a:pathLst>
                <a:path w="1093470" h="1100454">
                  <a:moveTo>
                    <a:pt x="1093171" y="0"/>
                  </a:moveTo>
                  <a:lnTo>
                    <a:pt x="0" y="0"/>
                  </a:lnTo>
                  <a:lnTo>
                    <a:pt x="0" y="1100204"/>
                  </a:lnTo>
                  <a:lnTo>
                    <a:pt x="1093171" y="1100204"/>
                  </a:lnTo>
                  <a:lnTo>
                    <a:pt x="109317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460714" y="4861087"/>
              <a:ext cx="93980" cy="1195705"/>
            </a:xfrm>
            <a:custGeom>
              <a:avLst/>
              <a:gdLst/>
              <a:ahLst/>
              <a:cxnLst/>
              <a:rect l="l" t="t" r="r" b="b"/>
              <a:pathLst>
                <a:path w="93979" h="1195704">
                  <a:moveTo>
                    <a:pt x="93612" y="0"/>
                  </a:moveTo>
                  <a:lnTo>
                    <a:pt x="0" y="95357"/>
                  </a:lnTo>
                  <a:lnTo>
                    <a:pt x="0" y="1195562"/>
                  </a:lnTo>
                  <a:lnTo>
                    <a:pt x="93612" y="1100204"/>
                  </a:lnTo>
                  <a:lnTo>
                    <a:pt x="93612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367543" y="4861087"/>
              <a:ext cx="1186815" cy="95885"/>
            </a:xfrm>
            <a:custGeom>
              <a:avLst/>
              <a:gdLst/>
              <a:ahLst/>
              <a:cxnLst/>
              <a:rect l="l" t="t" r="r" b="b"/>
              <a:pathLst>
                <a:path w="1186815" h="95885">
                  <a:moveTo>
                    <a:pt x="1186784" y="0"/>
                  </a:moveTo>
                  <a:lnTo>
                    <a:pt x="93612" y="0"/>
                  </a:lnTo>
                  <a:lnTo>
                    <a:pt x="0" y="95357"/>
                  </a:lnTo>
                  <a:lnTo>
                    <a:pt x="1093171" y="95357"/>
                  </a:lnTo>
                  <a:lnTo>
                    <a:pt x="11867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367543" y="4861087"/>
              <a:ext cx="1186815" cy="1195705"/>
            </a:xfrm>
            <a:custGeom>
              <a:avLst/>
              <a:gdLst/>
              <a:ahLst/>
              <a:cxnLst/>
              <a:rect l="l" t="t" r="r" b="b"/>
              <a:pathLst>
                <a:path w="1186815" h="1195704">
                  <a:moveTo>
                    <a:pt x="0" y="95358"/>
                  </a:moveTo>
                  <a:lnTo>
                    <a:pt x="93612" y="0"/>
                  </a:lnTo>
                  <a:lnTo>
                    <a:pt x="1186784" y="0"/>
                  </a:lnTo>
                  <a:lnTo>
                    <a:pt x="1186784" y="1100204"/>
                  </a:lnTo>
                  <a:lnTo>
                    <a:pt x="1093172" y="1195562"/>
                  </a:lnTo>
                  <a:lnTo>
                    <a:pt x="0" y="1195562"/>
                  </a:lnTo>
                  <a:lnTo>
                    <a:pt x="0" y="95358"/>
                  </a:lnTo>
                  <a:close/>
                </a:path>
                <a:path w="1186815" h="1195704">
                  <a:moveTo>
                    <a:pt x="0" y="95358"/>
                  </a:moveTo>
                  <a:lnTo>
                    <a:pt x="1093172" y="95358"/>
                  </a:lnTo>
                  <a:lnTo>
                    <a:pt x="1186784" y="0"/>
                  </a:lnTo>
                </a:path>
                <a:path w="1186815" h="1195704">
                  <a:moveTo>
                    <a:pt x="1093172" y="95358"/>
                  </a:moveTo>
                  <a:lnTo>
                    <a:pt x="1093172" y="1195562"/>
                  </a:lnTo>
                </a:path>
              </a:pathLst>
            </a:custGeom>
            <a:ln w="6617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557691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767509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977327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187145" y="4987991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w="0" h="1069975">
                  <a:moveTo>
                    <a:pt x="0" y="0"/>
                  </a:moveTo>
                  <a:lnTo>
                    <a:pt x="0" y="1069598"/>
                  </a:lnTo>
                </a:path>
              </a:pathLst>
            </a:custGeom>
            <a:ln w="655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367543" y="4980431"/>
              <a:ext cx="1059631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353455" y="4951305"/>
              <a:ext cx="1069340" cy="1069340"/>
            </a:xfrm>
            <a:custGeom>
              <a:avLst/>
              <a:gdLst/>
              <a:ahLst/>
              <a:cxnLst/>
              <a:rect l="l" t="t" r="r" b="b"/>
              <a:pathLst>
                <a:path w="1069340" h="1069339">
                  <a:moveTo>
                    <a:pt x="0" y="0"/>
                  </a:moveTo>
                  <a:lnTo>
                    <a:pt x="1069339" y="0"/>
                  </a:lnTo>
                  <a:lnTo>
                    <a:pt x="1069339" y="1069339"/>
                  </a:lnTo>
                  <a:lnTo>
                    <a:pt x="0" y="106933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1772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Faster </a:t>
            </a:r>
            <a:r>
              <a:rPr dirty="0" spc="-5"/>
              <a:t>R-CNN </a:t>
            </a:r>
            <a:r>
              <a:rPr dirty="0" spc="-40"/>
              <a:t>Training: </a:t>
            </a:r>
            <a:r>
              <a:rPr dirty="0" spc="-20"/>
              <a:t>Stage</a:t>
            </a:r>
            <a:r>
              <a:rPr dirty="0" spc="-25"/>
              <a:t> </a:t>
            </a:r>
            <a:r>
              <a:rPr dirty="0"/>
              <a:t>2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666552" y="6131052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18988" y="1527555"/>
            <a:ext cx="17602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09730" y="5165687"/>
            <a:ext cx="154813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191135">
              <a:lnSpc>
                <a:spcPct val="100000"/>
              </a:lnSpc>
              <a:spcBef>
                <a:spcPts val="25"/>
              </a:spcBef>
            </a:pPr>
            <a:r>
              <a:rPr dirty="0" sz="2500" spc="-10">
                <a:latin typeface="Calibri"/>
                <a:cs typeface="Calibri"/>
              </a:rPr>
              <a:t>GT</a:t>
            </a:r>
            <a:r>
              <a:rPr dirty="0" sz="2500" spc="-30">
                <a:latin typeface="Calibri"/>
                <a:cs typeface="Calibri"/>
              </a:rPr>
              <a:t> </a:t>
            </a:r>
            <a:r>
              <a:rPr dirty="0" sz="2500" spc="-35">
                <a:latin typeface="Calibri"/>
                <a:cs typeface="Calibri"/>
              </a:rPr>
              <a:t>Boxes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09730" y="5772177"/>
            <a:ext cx="1548130" cy="438150"/>
          </a:xfrm>
          <a:prstGeom prst="rect">
            <a:avLst/>
          </a:prstGeom>
          <a:ln w="38100">
            <a:solidFill>
              <a:srgbClr val="00FFFF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293370">
              <a:lnSpc>
                <a:spcPct val="100000"/>
              </a:lnSpc>
              <a:spcBef>
                <a:spcPts val="25"/>
              </a:spcBef>
            </a:pPr>
            <a:r>
              <a:rPr dirty="0" sz="2500" spc="-20">
                <a:latin typeface="Calibri"/>
                <a:cs typeface="Calibri"/>
              </a:rPr>
              <a:t>Neutral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53444" y="5160294"/>
            <a:ext cx="1548130" cy="43815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 marL="274955">
              <a:lnSpc>
                <a:spcPct val="100000"/>
              </a:lnSpc>
              <a:spcBef>
                <a:spcPts val="20"/>
              </a:spcBef>
            </a:pPr>
            <a:r>
              <a:rPr dirty="0" sz="2500" spc="-15">
                <a:latin typeface="Calibri"/>
                <a:cs typeface="Calibri"/>
              </a:rPr>
              <a:t>Positive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53444" y="5770128"/>
            <a:ext cx="1548130" cy="4381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 marL="209550">
              <a:lnSpc>
                <a:spcPct val="100000"/>
              </a:lnSpc>
              <a:spcBef>
                <a:spcPts val="40"/>
              </a:spcBef>
            </a:pPr>
            <a:r>
              <a:rPr dirty="0" sz="2500" spc="-20">
                <a:latin typeface="Calibri"/>
                <a:cs typeface="Calibri"/>
              </a:rPr>
              <a:t>Negative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665464" y="1341119"/>
            <a:ext cx="310896" cy="749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665464" y="2587751"/>
            <a:ext cx="310896" cy="749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665464" y="3837432"/>
            <a:ext cx="310896" cy="746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665464" y="5084063"/>
            <a:ext cx="310896" cy="749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327896" y="883956"/>
            <a:ext cx="707350" cy="12702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53798" y="2295563"/>
            <a:ext cx="660944" cy="1162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459615" y="1772267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101601"/>
                </a:moveTo>
                <a:lnTo>
                  <a:pt x="603750" y="152400"/>
                </a:lnTo>
                <a:lnTo>
                  <a:pt x="705349" y="101601"/>
                </a:lnTo>
                <a:lnTo>
                  <a:pt x="603750" y="101601"/>
                </a:lnTo>
                <a:close/>
              </a:path>
              <a:path w="756284" h="152400">
                <a:moveTo>
                  <a:pt x="603750" y="50801"/>
                </a:moveTo>
                <a:lnTo>
                  <a:pt x="603750" y="101601"/>
                </a:lnTo>
                <a:lnTo>
                  <a:pt x="629150" y="101601"/>
                </a:lnTo>
                <a:lnTo>
                  <a:pt x="629150" y="50801"/>
                </a:lnTo>
                <a:lnTo>
                  <a:pt x="603750" y="50801"/>
                </a:lnTo>
                <a:close/>
              </a:path>
              <a:path w="756284" h="152400">
                <a:moveTo>
                  <a:pt x="603750" y="0"/>
                </a:moveTo>
                <a:lnTo>
                  <a:pt x="603750" y="50801"/>
                </a:lnTo>
                <a:lnTo>
                  <a:pt x="629150" y="50801"/>
                </a:lnTo>
                <a:lnTo>
                  <a:pt x="629150" y="101601"/>
                </a:lnTo>
                <a:lnTo>
                  <a:pt x="705352" y="101600"/>
                </a:lnTo>
                <a:lnTo>
                  <a:pt x="756150" y="76201"/>
                </a:lnTo>
                <a:lnTo>
                  <a:pt x="603750" y="0"/>
                </a:lnTo>
                <a:close/>
              </a:path>
              <a:path w="756284" h="152400">
                <a:moveTo>
                  <a:pt x="0" y="50800"/>
                </a:moveTo>
                <a:lnTo>
                  <a:pt x="0" y="101600"/>
                </a:lnTo>
                <a:lnTo>
                  <a:pt x="603750" y="101601"/>
                </a:lnTo>
                <a:lnTo>
                  <a:pt x="603750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459615" y="3041129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400"/>
                </a:lnTo>
                <a:lnTo>
                  <a:pt x="705350" y="101600"/>
                </a:lnTo>
                <a:lnTo>
                  <a:pt x="629150" y="101600"/>
                </a:lnTo>
                <a:lnTo>
                  <a:pt x="629150" y="50800"/>
                </a:lnTo>
                <a:lnTo>
                  <a:pt x="705350" y="50800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800"/>
                </a:moveTo>
                <a:lnTo>
                  <a:pt x="0" y="50800"/>
                </a:lnTo>
                <a:lnTo>
                  <a:pt x="0" y="101600"/>
                </a:lnTo>
                <a:lnTo>
                  <a:pt x="603750" y="101600"/>
                </a:lnTo>
                <a:lnTo>
                  <a:pt x="603750" y="50800"/>
                </a:lnTo>
                <a:close/>
              </a:path>
              <a:path w="756284" h="152400">
                <a:moveTo>
                  <a:pt x="705350" y="50800"/>
                </a:moveTo>
                <a:lnTo>
                  <a:pt x="629150" y="50800"/>
                </a:lnTo>
                <a:lnTo>
                  <a:pt x="629150" y="101600"/>
                </a:lnTo>
                <a:lnTo>
                  <a:pt x="705350" y="101600"/>
                </a:lnTo>
                <a:lnTo>
                  <a:pt x="756150" y="76200"/>
                </a:lnTo>
                <a:lnTo>
                  <a:pt x="70535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459615" y="4309991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399"/>
                </a:lnTo>
                <a:lnTo>
                  <a:pt x="705350" y="101599"/>
                </a:lnTo>
                <a:lnTo>
                  <a:pt x="629150" y="101599"/>
                </a:lnTo>
                <a:lnTo>
                  <a:pt x="629150" y="50799"/>
                </a:lnTo>
                <a:lnTo>
                  <a:pt x="705350" y="50799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799"/>
                </a:moveTo>
                <a:lnTo>
                  <a:pt x="0" y="50799"/>
                </a:lnTo>
                <a:lnTo>
                  <a:pt x="0" y="101599"/>
                </a:lnTo>
                <a:lnTo>
                  <a:pt x="603750" y="101599"/>
                </a:lnTo>
                <a:lnTo>
                  <a:pt x="603750" y="50799"/>
                </a:lnTo>
                <a:close/>
              </a:path>
              <a:path w="756284" h="152400">
                <a:moveTo>
                  <a:pt x="705350" y="50799"/>
                </a:moveTo>
                <a:lnTo>
                  <a:pt x="629150" y="50799"/>
                </a:lnTo>
                <a:lnTo>
                  <a:pt x="629150" y="101599"/>
                </a:lnTo>
                <a:lnTo>
                  <a:pt x="705350" y="101599"/>
                </a:lnTo>
                <a:lnTo>
                  <a:pt x="756150" y="76199"/>
                </a:lnTo>
                <a:lnTo>
                  <a:pt x="705350" y="50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411139" y="3680129"/>
            <a:ext cx="540865" cy="1129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9779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Class </a:t>
            </a:r>
            <a:r>
              <a:rPr dirty="0" spc="-20"/>
              <a:t>target:</a:t>
            </a:r>
            <a:r>
              <a:rPr dirty="0" spc="-75"/>
              <a:t> </a:t>
            </a:r>
            <a:r>
              <a:rPr dirty="0" spc="-5"/>
              <a:t>Dog  </a:t>
            </a:r>
            <a:r>
              <a:rPr dirty="0" spc="-20"/>
              <a:t>Box target: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/>
          </a:p>
          <a:p>
            <a:pPr marL="12700" marR="1061720">
              <a:lnSpc>
                <a:spcPct val="100800"/>
              </a:lnSpc>
            </a:pPr>
            <a:r>
              <a:rPr dirty="0" spc="-5"/>
              <a:t>Class </a:t>
            </a:r>
            <a:r>
              <a:rPr dirty="0" spc="-20"/>
              <a:t>target:</a:t>
            </a:r>
            <a:r>
              <a:rPr dirty="0" spc="-80"/>
              <a:t> </a:t>
            </a:r>
            <a:r>
              <a:rPr dirty="0" spc="-10"/>
              <a:t>Cat  </a:t>
            </a:r>
            <a:r>
              <a:rPr dirty="0" spc="-20"/>
              <a:t>Box target: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/>
          </a:p>
          <a:p>
            <a:pPr marL="12700" marR="977900">
              <a:lnSpc>
                <a:spcPct val="100800"/>
              </a:lnSpc>
            </a:pPr>
            <a:r>
              <a:rPr dirty="0" spc="-5"/>
              <a:t>Class </a:t>
            </a:r>
            <a:r>
              <a:rPr dirty="0" spc="-20"/>
              <a:t>target:</a:t>
            </a:r>
            <a:r>
              <a:rPr dirty="0" spc="-75"/>
              <a:t> </a:t>
            </a:r>
            <a:r>
              <a:rPr dirty="0" spc="-5"/>
              <a:t>Dog  </a:t>
            </a:r>
            <a:r>
              <a:rPr dirty="0" spc="-20"/>
              <a:t>Box target: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/>
          </a:p>
          <a:p>
            <a:pPr marL="12700" marR="5080">
              <a:lnSpc>
                <a:spcPct val="100800"/>
              </a:lnSpc>
            </a:pPr>
            <a:r>
              <a:rPr dirty="0" spc="-5"/>
              <a:t>Class </a:t>
            </a:r>
            <a:r>
              <a:rPr dirty="0" spc="-20"/>
              <a:t>target: </a:t>
            </a:r>
            <a:r>
              <a:rPr dirty="0" spc="-10"/>
              <a:t>Background  </a:t>
            </a:r>
            <a:r>
              <a:rPr dirty="0" spc="-20"/>
              <a:t>Box target:</a:t>
            </a:r>
            <a:r>
              <a:rPr dirty="0" spc="-10"/>
              <a:t> </a:t>
            </a:r>
            <a:r>
              <a:rPr dirty="0" spc="-5"/>
              <a:t>None</a:t>
            </a:r>
          </a:p>
        </p:txBody>
      </p:sp>
      <p:grpSp>
        <p:nvGrpSpPr>
          <p:cNvPr id="66" name="object 66"/>
          <p:cNvGrpSpPr/>
          <p:nvPr/>
        </p:nvGrpSpPr>
        <p:grpSpPr>
          <a:xfrm>
            <a:off x="207263" y="2462783"/>
            <a:ext cx="3220085" cy="2414270"/>
            <a:chOff x="207263" y="2462783"/>
            <a:chExt cx="3220085" cy="2414270"/>
          </a:xfrm>
        </p:grpSpPr>
        <p:sp>
          <p:nvSpPr>
            <p:cNvPr id="67" name="object 67"/>
            <p:cNvSpPr/>
            <p:nvPr/>
          </p:nvSpPr>
          <p:spPr>
            <a:xfrm>
              <a:off x="207263" y="2462783"/>
              <a:ext cx="3194304" cy="23957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81878" y="3259815"/>
              <a:ext cx="871855" cy="1598295"/>
            </a:xfrm>
            <a:custGeom>
              <a:avLst/>
              <a:gdLst/>
              <a:ahLst/>
              <a:cxnLst/>
              <a:rect l="l" t="t" r="r" b="b"/>
              <a:pathLst>
                <a:path w="871855" h="1598295">
                  <a:moveTo>
                    <a:pt x="0" y="0"/>
                  </a:moveTo>
                  <a:lnTo>
                    <a:pt x="871566" y="0"/>
                  </a:lnTo>
                  <a:lnTo>
                    <a:pt x="871566" y="1597933"/>
                  </a:lnTo>
                  <a:lnTo>
                    <a:pt x="0" y="159793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817330" y="3568522"/>
              <a:ext cx="516255" cy="1148715"/>
            </a:xfrm>
            <a:custGeom>
              <a:avLst/>
              <a:gdLst/>
              <a:ahLst/>
              <a:cxnLst/>
              <a:rect l="l" t="t" r="r" b="b"/>
              <a:pathLst>
                <a:path w="516255" h="1148714">
                  <a:moveTo>
                    <a:pt x="0" y="0"/>
                  </a:moveTo>
                  <a:lnTo>
                    <a:pt x="516111" y="0"/>
                  </a:lnTo>
                  <a:lnTo>
                    <a:pt x="516111" y="1148343"/>
                  </a:lnTo>
                  <a:lnTo>
                    <a:pt x="0" y="114834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292692" y="3457154"/>
              <a:ext cx="516255" cy="974090"/>
            </a:xfrm>
            <a:custGeom>
              <a:avLst/>
              <a:gdLst/>
              <a:ahLst/>
              <a:cxnLst/>
              <a:rect l="l" t="t" r="r" b="b"/>
              <a:pathLst>
                <a:path w="516255" h="974089">
                  <a:moveTo>
                    <a:pt x="0" y="0"/>
                  </a:moveTo>
                  <a:lnTo>
                    <a:pt x="516111" y="0"/>
                  </a:lnTo>
                  <a:lnTo>
                    <a:pt x="516111" y="973944"/>
                  </a:lnTo>
                  <a:lnTo>
                    <a:pt x="0" y="9739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253113" y="3347223"/>
              <a:ext cx="638175" cy="1148715"/>
            </a:xfrm>
            <a:custGeom>
              <a:avLst/>
              <a:gdLst/>
              <a:ahLst/>
              <a:cxnLst/>
              <a:rect l="l" t="t" r="r" b="b"/>
              <a:pathLst>
                <a:path w="638175" h="1148714">
                  <a:moveTo>
                    <a:pt x="0" y="0"/>
                  </a:moveTo>
                  <a:lnTo>
                    <a:pt x="638113" y="0"/>
                  </a:lnTo>
                  <a:lnTo>
                    <a:pt x="638113" y="1148343"/>
                  </a:lnTo>
                  <a:lnTo>
                    <a:pt x="0" y="1148343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22912" y="3453931"/>
              <a:ext cx="720090" cy="1263015"/>
            </a:xfrm>
            <a:custGeom>
              <a:avLst/>
              <a:gdLst/>
              <a:ahLst/>
              <a:cxnLst/>
              <a:rect l="l" t="t" r="r" b="b"/>
              <a:pathLst>
                <a:path w="720089" h="1263014">
                  <a:moveTo>
                    <a:pt x="0" y="0"/>
                  </a:moveTo>
                  <a:lnTo>
                    <a:pt x="719937" y="0"/>
                  </a:lnTo>
                  <a:lnTo>
                    <a:pt x="719937" y="1262933"/>
                  </a:lnTo>
                  <a:lnTo>
                    <a:pt x="0" y="1262933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893022" y="3631683"/>
              <a:ext cx="360680" cy="981075"/>
            </a:xfrm>
            <a:custGeom>
              <a:avLst/>
              <a:gdLst/>
              <a:ahLst/>
              <a:cxnLst/>
              <a:rect l="l" t="t" r="r" b="b"/>
              <a:pathLst>
                <a:path w="360680" h="981075">
                  <a:moveTo>
                    <a:pt x="0" y="0"/>
                  </a:moveTo>
                  <a:lnTo>
                    <a:pt x="360091" y="0"/>
                  </a:lnTo>
                  <a:lnTo>
                    <a:pt x="360091" y="980602"/>
                  </a:lnTo>
                  <a:lnTo>
                    <a:pt x="0" y="98060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090645" y="3511848"/>
              <a:ext cx="569595" cy="545465"/>
            </a:xfrm>
            <a:custGeom>
              <a:avLst/>
              <a:gdLst/>
              <a:ahLst/>
              <a:cxnLst/>
              <a:rect l="l" t="t" r="r" b="b"/>
              <a:pathLst>
                <a:path w="569594" h="545464">
                  <a:moveTo>
                    <a:pt x="0" y="0"/>
                  </a:moveTo>
                  <a:lnTo>
                    <a:pt x="569422" y="0"/>
                  </a:lnTo>
                  <a:lnTo>
                    <a:pt x="569422" y="545398"/>
                  </a:lnTo>
                  <a:lnTo>
                    <a:pt x="0" y="545398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932954" y="3186333"/>
              <a:ext cx="468630" cy="871219"/>
            </a:xfrm>
            <a:custGeom>
              <a:avLst/>
              <a:gdLst/>
              <a:ahLst/>
              <a:cxnLst/>
              <a:rect l="l" t="t" r="r" b="b"/>
              <a:pathLst>
                <a:path w="468629" h="871220">
                  <a:moveTo>
                    <a:pt x="0" y="0"/>
                  </a:moveTo>
                  <a:lnTo>
                    <a:pt x="468537" y="0"/>
                  </a:lnTo>
                  <a:lnTo>
                    <a:pt x="468537" y="870914"/>
                  </a:lnTo>
                  <a:lnTo>
                    <a:pt x="0" y="870914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7612850" y="114300"/>
            <a:ext cx="436181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Crop </a:t>
            </a:r>
            <a:r>
              <a:rPr dirty="0" sz="2000" spc="-15">
                <a:latin typeface="Calibri"/>
                <a:cs typeface="Calibri"/>
              </a:rPr>
              <a:t>features 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10">
                <a:latin typeface="Calibri"/>
                <a:cs typeface="Calibri"/>
              </a:rPr>
              <a:t>proposal, </a:t>
            </a:r>
            <a:r>
              <a:rPr dirty="0" sz="2000" spc="-5">
                <a:latin typeface="Calibri"/>
                <a:cs typeface="Calibri"/>
              </a:rPr>
              <a:t>use </a:t>
            </a:r>
            <a:r>
              <a:rPr dirty="0" sz="2000">
                <a:latin typeface="Calibri"/>
                <a:cs typeface="Calibri"/>
              </a:rPr>
              <a:t>them  </a:t>
            </a:r>
            <a:r>
              <a:rPr dirty="0" sz="2000" spc="-10">
                <a:latin typeface="Calibri"/>
                <a:cs typeface="Calibri"/>
              </a:rPr>
              <a:t>to predict </a:t>
            </a:r>
            <a:r>
              <a:rPr dirty="0" sz="2000">
                <a:latin typeface="Calibri"/>
                <a:cs typeface="Calibri"/>
              </a:rPr>
              <a:t>class </a:t>
            </a:r>
            <a:r>
              <a:rPr dirty="0" sz="2000" spc="-5">
                <a:latin typeface="Calibri"/>
                <a:cs typeface="Calibri"/>
              </a:rPr>
              <a:t>and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 spc="-15">
                <a:latin typeface="Calibri"/>
                <a:cs typeface="Calibri"/>
              </a:rPr>
              <a:t>targets </a:t>
            </a:r>
            <a:r>
              <a:rPr dirty="0" sz="2000" spc="-5">
                <a:latin typeface="Calibri"/>
                <a:cs typeface="Calibri"/>
              </a:rPr>
              <a:t>per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region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581400" y="3343655"/>
            <a:ext cx="1185672" cy="685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8" name="object 78"/>
          <p:cNvGrpSpPr/>
          <p:nvPr/>
        </p:nvGrpSpPr>
        <p:grpSpPr>
          <a:xfrm>
            <a:off x="4928615" y="2781510"/>
            <a:ext cx="2091689" cy="1616075"/>
            <a:chOff x="4928615" y="2781510"/>
            <a:chExt cx="2091689" cy="1616075"/>
          </a:xfrm>
        </p:grpSpPr>
        <p:sp>
          <p:nvSpPr>
            <p:cNvPr id="79" name="object 79"/>
            <p:cNvSpPr/>
            <p:nvPr/>
          </p:nvSpPr>
          <p:spPr>
            <a:xfrm>
              <a:off x="4933404" y="2913324"/>
              <a:ext cx="1939289" cy="1480820"/>
            </a:xfrm>
            <a:custGeom>
              <a:avLst/>
              <a:gdLst/>
              <a:ahLst/>
              <a:cxnLst/>
              <a:rect l="l" t="t" r="r" b="b"/>
              <a:pathLst>
                <a:path w="1939290" h="1480820">
                  <a:moveTo>
                    <a:pt x="1939020" y="0"/>
                  </a:moveTo>
                  <a:lnTo>
                    <a:pt x="0" y="0"/>
                  </a:lnTo>
                  <a:lnTo>
                    <a:pt x="0" y="1480593"/>
                  </a:lnTo>
                  <a:lnTo>
                    <a:pt x="1939020" y="1480593"/>
                  </a:lnTo>
                  <a:lnTo>
                    <a:pt x="193902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872425" y="2784996"/>
              <a:ext cx="144780" cy="1609090"/>
            </a:xfrm>
            <a:custGeom>
              <a:avLst/>
              <a:gdLst/>
              <a:ahLst/>
              <a:cxnLst/>
              <a:rect l="l" t="t" r="r" b="b"/>
              <a:pathLst>
                <a:path w="144779" h="1609089">
                  <a:moveTo>
                    <a:pt x="144202" y="0"/>
                  </a:moveTo>
                  <a:lnTo>
                    <a:pt x="0" y="128327"/>
                  </a:lnTo>
                  <a:lnTo>
                    <a:pt x="0" y="1608921"/>
                  </a:lnTo>
                  <a:lnTo>
                    <a:pt x="144202" y="1480593"/>
                  </a:lnTo>
                  <a:lnTo>
                    <a:pt x="144202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933404" y="2784996"/>
              <a:ext cx="2083435" cy="128905"/>
            </a:xfrm>
            <a:custGeom>
              <a:avLst/>
              <a:gdLst/>
              <a:ahLst/>
              <a:cxnLst/>
              <a:rect l="l" t="t" r="r" b="b"/>
              <a:pathLst>
                <a:path w="2083434" h="128905">
                  <a:moveTo>
                    <a:pt x="2083222" y="0"/>
                  </a:moveTo>
                  <a:lnTo>
                    <a:pt x="144200" y="0"/>
                  </a:lnTo>
                  <a:lnTo>
                    <a:pt x="0" y="128327"/>
                  </a:lnTo>
                  <a:lnTo>
                    <a:pt x="1939020" y="128327"/>
                  </a:lnTo>
                  <a:lnTo>
                    <a:pt x="208322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933404" y="2784996"/>
              <a:ext cx="2083435" cy="1609090"/>
            </a:xfrm>
            <a:custGeom>
              <a:avLst/>
              <a:gdLst/>
              <a:ahLst/>
              <a:cxnLst/>
              <a:rect l="l" t="t" r="r" b="b"/>
              <a:pathLst>
                <a:path w="2083434" h="1609089">
                  <a:moveTo>
                    <a:pt x="0" y="128327"/>
                  </a:moveTo>
                  <a:lnTo>
                    <a:pt x="144201" y="0"/>
                  </a:lnTo>
                  <a:lnTo>
                    <a:pt x="2083222" y="0"/>
                  </a:lnTo>
                  <a:lnTo>
                    <a:pt x="2083222" y="1480594"/>
                  </a:lnTo>
                  <a:lnTo>
                    <a:pt x="1939021" y="1608921"/>
                  </a:lnTo>
                  <a:lnTo>
                    <a:pt x="0" y="1608921"/>
                  </a:lnTo>
                  <a:lnTo>
                    <a:pt x="0" y="128327"/>
                  </a:lnTo>
                  <a:close/>
                </a:path>
                <a:path w="2083434" h="1609089">
                  <a:moveTo>
                    <a:pt x="0" y="128327"/>
                  </a:moveTo>
                  <a:lnTo>
                    <a:pt x="1939021" y="128327"/>
                  </a:lnTo>
                  <a:lnTo>
                    <a:pt x="2083222" y="0"/>
                  </a:lnTo>
                </a:path>
              </a:pathLst>
            </a:custGeom>
            <a:ln w="703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4928615" y="2910796"/>
              <a:ext cx="1948546" cy="148312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557184" y="1683003"/>
            <a:ext cx="343281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4755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latin typeface="Calibri"/>
                <a:cs typeface="Calibri"/>
              </a:rPr>
              <a:t>Image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00"/>
              </a:spcBef>
            </a:pPr>
            <a:r>
              <a:rPr dirty="0" sz="2400" spc="-5">
                <a:latin typeface="Calibri"/>
                <a:cs typeface="Calibri"/>
              </a:rPr>
              <a:t>Backbone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8" name="object 8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16</a:t>
            </a:fld>
          </a:p>
        </p:txBody>
      </p:sp>
      <p:sp>
        <p:nvSpPr>
          <p:cNvPr id="89" name="object 8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3884971" y="2834132"/>
            <a:ext cx="581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782240" y="4719828"/>
            <a:ext cx="323278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Now proposals </a:t>
            </a:r>
            <a:r>
              <a:rPr dirty="0" sz="2000" spc="-5">
                <a:latin typeface="Calibri"/>
                <a:cs typeface="Calibri"/>
              </a:rPr>
              <a:t>come </a:t>
            </a:r>
            <a:r>
              <a:rPr dirty="0" sz="2000" spc="-10">
                <a:latin typeface="Calibri"/>
                <a:cs typeface="Calibri"/>
              </a:rPr>
              <a:t>from </a:t>
            </a:r>
            <a:r>
              <a:rPr dirty="0" sz="2000">
                <a:latin typeface="Calibri"/>
                <a:cs typeface="Calibri"/>
              </a:rPr>
              <a:t>RPN  </a:t>
            </a:r>
            <a:r>
              <a:rPr dirty="0" sz="2000" spc="-10">
                <a:latin typeface="Calibri"/>
                <a:cs typeface="Calibri"/>
              </a:rPr>
              <a:t>rather </a:t>
            </a:r>
            <a:r>
              <a:rPr dirty="0" sz="2000">
                <a:latin typeface="Calibri"/>
                <a:cs typeface="Calibri"/>
              </a:rPr>
              <a:t>than </a:t>
            </a:r>
            <a:r>
              <a:rPr dirty="0" sz="2000" spc="-5">
                <a:latin typeface="Calibri"/>
                <a:cs typeface="Calibri"/>
              </a:rPr>
              <a:t>selective search,  but </a:t>
            </a:r>
            <a:r>
              <a:rPr dirty="0" sz="2000">
                <a:latin typeface="Calibri"/>
                <a:cs typeface="Calibri"/>
              </a:rPr>
              <a:t>otherwise this </a:t>
            </a:r>
            <a:r>
              <a:rPr dirty="0" sz="2000" spc="-10">
                <a:latin typeface="Calibri"/>
                <a:cs typeface="Calibri"/>
              </a:rPr>
              <a:t>works </a:t>
            </a:r>
            <a:r>
              <a:rPr dirty="0" sz="2000" spc="-5">
                <a:latin typeface="Calibri"/>
                <a:cs typeface="Calibri"/>
              </a:rPr>
              <a:t>the  </a:t>
            </a:r>
            <a:r>
              <a:rPr dirty="0" sz="2000">
                <a:latin typeface="Calibri"/>
                <a:cs typeface="Calibri"/>
              </a:rPr>
              <a:t>same as </a:t>
            </a:r>
            <a:r>
              <a:rPr dirty="0" sz="2000" spc="-20">
                <a:latin typeface="Calibri"/>
                <a:cs typeface="Calibri"/>
              </a:rPr>
              <a:t>Fast </a:t>
            </a:r>
            <a:r>
              <a:rPr dirty="0" sz="2000" spc="-5">
                <a:latin typeface="Calibri"/>
                <a:cs typeface="Calibri"/>
              </a:rPr>
              <a:t>R-CNN </a:t>
            </a:r>
            <a:r>
              <a:rPr dirty="0" sz="2000" spc="-10">
                <a:latin typeface="Calibri"/>
                <a:cs typeface="Calibri"/>
              </a:rPr>
              <a:t>training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4041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Recap: </a:t>
            </a:r>
            <a:r>
              <a:rPr dirty="0" spc="-40"/>
              <a:t>Fast </a:t>
            </a:r>
            <a:r>
              <a:rPr dirty="0" spc="-5"/>
              <a:t>R-CNN </a:t>
            </a:r>
            <a:r>
              <a:rPr dirty="0" spc="-30"/>
              <a:t>Feature</a:t>
            </a:r>
            <a:r>
              <a:rPr dirty="0" spc="10"/>
              <a:t> </a:t>
            </a:r>
            <a:r>
              <a:rPr dirty="0" spc="-15"/>
              <a:t>Cropping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1675" y="4450290"/>
            <a:ext cx="3082290" cy="1456055"/>
            <a:chOff x="821675" y="4450290"/>
            <a:chExt cx="3082290" cy="1456055"/>
          </a:xfrm>
        </p:grpSpPr>
        <p:sp>
          <p:nvSpPr>
            <p:cNvPr id="4" name="object 4"/>
            <p:cNvSpPr/>
            <p:nvPr/>
          </p:nvSpPr>
          <p:spPr>
            <a:xfrm>
              <a:off x="1956118" y="4454418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504169" y="0"/>
                  </a:moveTo>
                  <a:lnTo>
                    <a:pt x="150322" y="0"/>
                  </a:lnTo>
                  <a:lnTo>
                    <a:pt x="0" y="162636"/>
                  </a:lnTo>
                  <a:lnTo>
                    <a:pt x="353848" y="162636"/>
                  </a:lnTo>
                  <a:lnTo>
                    <a:pt x="5041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56118" y="4454418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0" y="162635"/>
                  </a:moveTo>
                  <a:lnTo>
                    <a:pt x="150321" y="0"/>
                  </a:lnTo>
                  <a:lnTo>
                    <a:pt x="504169" y="0"/>
                  </a:lnTo>
                  <a:lnTo>
                    <a:pt x="353847" y="162635"/>
                  </a:lnTo>
                  <a:lnTo>
                    <a:pt x="0" y="16263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5802" y="4861007"/>
              <a:ext cx="3073809" cy="10408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5802" y="4861007"/>
              <a:ext cx="3074035" cy="1041400"/>
            </a:xfrm>
            <a:custGeom>
              <a:avLst/>
              <a:gdLst/>
              <a:ahLst/>
              <a:cxnLst/>
              <a:rect l="l" t="t" r="r" b="b"/>
              <a:pathLst>
                <a:path w="3074035" h="1041400">
                  <a:moveTo>
                    <a:pt x="0" y="1040866"/>
                  </a:moveTo>
                  <a:lnTo>
                    <a:pt x="962061" y="0"/>
                  </a:lnTo>
                  <a:lnTo>
                    <a:pt x="3073809" y="0"/>
                  </a:lnTo>
                  <a:lnTo>
                    <a:pt x="2111748" y="1040866"/>
                  </a:lnTo>
                  <a:lnTo>
                    <a:pt x="0" y="1040866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55797" y="5138237"/>
            <a:ext cx="53340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Input  </a:t>
            </a:r>
            <a:r>
              <a:rPr dirty="0" sz="1600" spc="15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ma</a:t>
            </a:r>
            <a:r>
              <a:rPr dirty="0" sz="1600" spc="10">
                <a:latin typeface="Calibri"/>
                <a:cs typeface="Calibri"/>
              </a:rPr>
              <a:t>g</a:t>
            </a:r>
            <a:r>
              <a:rPr dirty="0" sz="160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0465" y="3238657"/>
            <a:ext cx="2838450" cy="2651125"/>
            <a:chOff x="870465" y="3238657"/>
            <a:chExt cx="2838450" cy="2651125"/>
          </a:xfrm>
        </p:grpSpPr>
        <p:sp>
          <p:nvSpPr>
            <p:cNvPr id="10" name="object 10"/>
            <p:cNvSpPr/>
            <p:nvPr/>
          </p:nvSpPr>
          <p:spPr>
            <a:xfrm>
              <a:off x="1411290" y="4917929"/>
              <a:ext cx="1553210" cy="667385"/>
            </a:xfrm>
            <a:custGeom>
              <a:avLst/>
              <a:gdLst/>
              <a:ahLst/>
              <a:cxnLst/>
              <a:rect l="l" t="t" r="r" b="b"/>
              <a:pathLst>
                <a:path w="1553210" h="667385">
                  <a:moveTo>
                    <a:pt x="1553168" y="0"/>
                  </a:moveTo>
                  <a:lnTo>
                    <a:pt x="616320" y="0"/>
                  </a:lnTo>
                  <a:lnTo>
                    <a:pt x="0" y="666805"/>
                  </a:lnTo>
                  <a:lnTo>
                    <a:pt x="936847" y="666805"/>
                  </a:lnTo>
                  <a:lnTo>
                    <a:pt x="155316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11290" y="4917929"/>
              <a:ext cx="1553210" cy="667385"/>
            </a:xfrm>
            <a:custGeom>
              <a:avLst/>
              <a:gdLst/>
              <a:ahLst/>
              <a:cxnLst/>
              <a:rect l="l" t="t" r="r" b="b"/>
              <a:pathLst>
                <a:path w="1553210" h="667385">
                  <a:moveTo>
                    <a:pt x="0" y="666805"/>
                  </a:moveTo>
                  <a:lnTo>
                    <a:pt x="616321" y="0"/>
                  </a:lnTo>
                  <a:lnTo>
                    <a:pt x="1553168" y="0"/>
                  </a:lnTo>
                  <a:lnTo>
                    <a:pt x="936847" y="666805"/>
                  </a:lnTo>
                  <a:lnTo>
                    <a:pt x="0" y="66680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64458" y="4934192"/>
              <a:ext cx="740410" cy="276860"/>
            </a:xfrm>
            <a:custGeom>
              <a:avLst/>
              <a:gdLst/>
              <a:ahLst/>
              <a:cxnLst/>
              <a:rect l="l" t="t" r="r" b="b"/>
              <a:pathLst>
                <a:path w="740410" h="276860">
                  <a:moveTo>
                    <a:pt x="739992" y="0"/>
                  </a:moveTo>
                  <a:lnTo>
                    <a:pt x="255548" y="0"/>
                  </a:lnTo>
                  <a:lnTo>
                    <a:pt x="0" y="276480"/>
                  </a:lnTo>
                  <a:lnTo>
                    <a:pt x="484444" y="276480"/>
                  </a:lnTo>
                  <a:lnTo>
                    <a:pt x="739992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964458" y="4934192"/>
              <a:ext cx="740410" cy="276860"/>
            </a:xfrm>
            <a:custGeom>
              <a:avLst/>
              <a:gdLst/>
              <a:ahLst/>
              <a:cxnLst/>
              <a:rect l="l" t="t" r="r" b="b"/>
              <a:pathLst>
                <a:path w="740410" h="276860">
                  <a:moveTo>
                    <a:pt x="0" y="276480"/>
                  </a:moveTo>
                  <a:lnTo>
                    <a:pt x="255547" y="0"/>
                  </a:lnTo>
                  <a:lnTo>
                    <a:pt x="739991" y="0"/>
                  </a:lnTo>
                  <a:lnTo>
                    <a:pt x="484444" y="276480"/>
                  </a:lnTo>
                  <a:lnTo>
                    <a:pt x="0" y="276480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4593" y="5462757"/>
              <a:ext cx="723900" cy="422909"/>
            </a:xfrm>
            <a:custGeom>
              <a:avLst/>
              <a:gdLst/>
              <a:ahLst/>
              <a:cxnLst/>
              <a:rect l="l" t="t" r="r" b="b"/>
              <a:pathLst>
                <a:path w="723900" h="422910">
                  <a:moveTo>
                    <a:pt x="723727" y="0"/>
                  </a:moveTo>
                  <a:lnTo>
                    <a:pt x="390837" y="0"/>
                  </a:lnTo>
                  <a:lnTo>
                    <a:pt x="0" y="422852"/>
                  </a:lnTo>
                  <a:lnTo>
                    <a:pt x="332890" y="422852"/>
                  </a:lnTo>
                  <a:lnTo>
                    <a:pt x="7237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4593" y="5462757"/>
              <a:ext cx="723900" cy="422909"/>
            </a:xfrm>
            <a:custGeom>
              <a:avLst/>
              <a:gdLst/>
              <a:ahLst/>
              <a:cxnLst/>
              <a:rect l="l" t="t" r="r" b="b"/>
              <a:pathLst>
                <a:path w="723900" h="422910">
                  <a:moveTo>
                    <a:pt x="0" y="422852"/>
                  </a:moveTo>
                  <a:lnTo>
                    <a:pt x="390837" y="0"/>
                  </a:lnTo>
                  <a:lnTo>
                    <a:pt x="723727" y="0"/>
                  </a:lnTo>
                  <a:lnTo>
                    <a:pt x="332890" y="422852"/>
                  </a:lnTo>
                  <a:lnTo>
                    <a:pt x="0" y="422852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86332" y="3242785"/>
              <a:ext cx="224154" cy="1097915"/>
            </a:xfrm>
            <a:custGeom>
              <a:avLst/>
              <a:gdLst/>
              <a:ahLst/>
              <a:cxnLst/>
              <a:rect l="l" t="t" r="r" b="b"/>
              <a:pathLst>
                <a:path w="224155" h="1097914">
                  <a:moveTo>
                    <a:pt x="223622" y="0"/>
                  </a:moveTo>
                  <a:lnTo>
                    <a:pt x="0" y="223622"/>
                  </a:lnTo>
                  <a:lnTo>
                    <a:pt x="0" y="1097789"/>
                  </a:lnTo>
                  <a:lnTo>
                    <a:pt x="223622" y="874165"/>
                  </a:lnTo>
                  <a:lnTo>
                    <a:pt x="22362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15459" y="3242785"/>
              <a:ext cx="894715" cy="224154"/>
            </a:xfrm>
            <a:custGeom>
              <a:avLst/>
              <a:gdLst/>
              <a:ahLst/>
              <a:cxnLst/>
              <a:rect l="l" t="t" r="r" b="b"/>
              <a:pathLst>
                <a:path w="894714" h="224154">
                  <a:moveTo>
                    <a:pt x="894495" y="0"/>
                  </a:moveTo>
                  <a:lnTo>
                    <a:pt x="223625" y="0"/>
                  </a:lnTo>
                  <a:lnTo>
                    <a:pt x="0" y="223622"/>
                  </a:lnTo>
                  <a:lnTo>
                    <a:pt x="670872" y="223622"/>
                  </a:lnTo>
                  <a:lnTo>
                    <a:pt x="89449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15459" y="3242785"/>
              <a:ext cx="894715" cy="1097915"/>
            </a:xfrm>
            <a:custGeom>
              <a:avLst/>
              <a:gdLst/>
              <a:ahLst/>
              <a:cxnLst/>
              <a:rect l="l" t="t" r="r" b="b"/>
              <a:pathLst>
                <a:path w="894714" h="1097914">
                  <a:moveTo>
                    <a:pt x="0" y="223624"/>
                  </a:moveTo>
                  <a:lnTo>
                    <a:pt x="223624" y="0"/>
                  </a:lnTo>
                  <a:lnTo>
                    <a:pt x="894494" y="0"/>
                  </a:lnTo>
                  <a:lnTo>
                    <a:pt x="894494" y="874166"/>
                  </a:lnTo>
                  <a:lnTo>
                    <a:pt x="670871" y="1097789"/>
                  </a:lnTo>
                  <a:lnTo>
                    <a:pt x="0" y="1097789"/>
                  </a:lnTo>
                  <a:lnTo>
                    <a:pt x="0" y="223624"/>
                  </a:lnTo>
                  <a:close/>
                </a:path>
                <a:path w="894714" h="1097914">
                  <a:moveTo>
                    <a:pt x="0" y="223624"/>
                  </a:moveTo>
                  <a:lnTo>
                    <a:pt x="670871" y="223624"/>
                  </a:lnTo>
                  <a:lnTo>
                    <a:pt x="894494" y="0"/>
                  </a:lnTo>
                </a:path>
                <a:path w="894714" h="1097914">
                  <a:moveTo>
                    <a:pt x="670871" y="223624"/>
                  </a:moveTo>
                  <a:lnTo>
                    <a:pt x="670871" y="1097789"/>
                  </a:lnTo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024574" y="3637695"/>
            <a:ext cx="431165" cy="49593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77470" marR="5080" indent="-65405">
              <a:lnSpc>
                <a:spcPct val="103200"/>
              </a:lnSpc>
              <a:spcBef>
                <a:spcPts val="80"/>
              </a:spcBef>
            </a:pPr>
            <a:r>
              <a:rPr dirty="0" sz="1500" spc="25">
                <a:latin typeface="Calibri"/>
                <a:cs typeface="Calibri"/>
              </a:rPr>
              <a:t>C</a:t>
            </a:r>
            <a:r>
              <a:rPr dirty="0" sz="1500" spc="35">
                <a:latin typeface="Calibri"/>
                <a:cs typeface="Calibri"/>
              </a:rPr>
              <a:t>o</a:t>
            </a:r>
            <a:r>
              <a:rPr dirty="0" sz="1500" spc="40">
                <a:latin typeface="Calibri"/>
                <a:cs typeface="Calibri"/>
              </a:rPr>
              <a:t>n</a:t>
            </a:r>
            <a:r>
              <a:rPr dirty="0" sz="1500" spc="10">
                <a:latin typeface="Calibri"/>
                <a:cs typeface="Calibri"/>
              </a:rPr>
              <a:t>v  </a:t>
            </a:r>
            <a:r>
              <a:rPr dirty="0" sz="1500" spc="5">
                <a:latin typeface="Calibri"/>
                <a:cs typeface="Calibri"/>
              </a:rPr>
              <a:t>Net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68462" y="2994703"/>
            <a:ext cx="902969" cy="1106170"/>
            <a:chOff x="2968462" y="2994703"/>
            <a:chExt cx="902969" cy="1106170"/>
          </a:xfrm>
        </p:grpSpPr>
        <p:sp>
          <p:nvSpPr>
            <p:cNvPr id="21" name="object 21"/>
            <p:cNvSpPr/>
            <p:nvPr/>
          </p:nvSpPr>
          <p:spPr>
            <a:xfrm>
              <a:off x="3643462" y="2998830"/>
              <a:ext cx="224154" cy="1097915"/>
            </a:xfrm>
            <a:custGeom>
              <a:avLst/>
              <a:gdLst/>
              <a:ahLst/>
              <a:cxnLst/>
              <a:rect l="l" t="t" r="r" b="b"/>
              <a:pathLst>
                <a:path w="224154" h="1097914">
                  <a:moveTo>
                    <a:pt x="223622" y="0"/>
                  </a:moveTo>
                  <a:lnTo>
                    <a:pt x="0" y="223624"/>
                  </a:lnTo>
                  <a:lnTo>
                    <a:pt x="0" y="1097789"/>
                  </a:lnTo>
                  <a:lnTo>
                    <a:pt x="223622" y="874166"/>
                  </a:lnTo>
                  <a:lnTo>
                    <a:pt x="22362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72589" y="2998830"/>
              <a:ext cx="894715" cy="224154"/>
            </a:xfrm>
            <a:custGeom>
              <a:avLst/>
              <a:gdLst/>
              <a:ahLst/>
              <a:cxnLst/>
              <a:rect l="l" t="t" r="r" b="b"/>
              <a:pathLst>
                <a:path w="894714" h="224155">
                  <a:moveTo>
                    <a:pt x="894495" y="0"/>
                  </a:moveTo>
                  <a:lnTo>
                    <a:pt x="223625" y="0"/>
                  </a:lnTo>
                  <a:lnTo>
                    <a:pt x="0" y="223624"/>
                  </a:lnTo>
                  <a:lnTo>
                    <a:pt x="670872" y="223624"/>
                  </a:lnTo>
                  <a:lnTo>
                    <a:pt x="89449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72589" y="2998830"/>
              <a:ext cx="894715" cy="1097915"/>
            </a:xfrm>
            <a:custGeom>
              <a:avLst/>
              <a:gdLst/>
              <a:ahLst/>
              <a:cxnLst/>
              <a:rect l="l" t="t" r="r" b="b"/>
              <a:pathLst>
                <a:path w="894714" h="1097914">
                  <a:moveTo>
                    <a:pt x="0" y="223624"/>
                  </a:moveTo>
                  <a:lnTo>
                    <a:pt x="223624" y="0"/>
                  </a:lnTo>
                  <a:lnTo>
                    <a:pt x="894494" y="0"/>
                  </a:lnTo>
                  <a:lnTo>
                    <a:pt x="894494" y="874166"/>
                  </a:lnTo>
                  <a:lnTo>
                    <a:pt x="670871" y="1097789"/>
                  </a:lnTo>
                  <a:lnTo>
                    <a:pt x="0" y="1097789"/>
                  </a:lnTo>
                  <a:lnTo>
                    <a:pt x="0" y="223624"/>
                  </a:lnTo>
                  <a:close/>
                </a:path>
                <a:path w="894714" h="1097914">
                  <a:moveTo>
                    <a:pt x="0" y="223624"/>
                  </a:moveTo>
                  <a:lnTo>
                    <a:pt x="670871" y="223624"/>
                  </a:lnTo>
                  <a:lnTo>
                    <a:pt x="894494" y="0"/>
                  </a:lnTo>
                </a:path>
                <a:path w="894714" h="1097914">
                  <a:moveTo>
                    <a:pt x="670871" y="223624"/>
                  </a:moveTo>
                  <a:lnTo>
                    <a:pt x="670871" y="1097789"/>
                  </a:lnTo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084978" y="3393218"/>
            <a:ext cx="431165" cy="49593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77470" marR="5080" indent="-65405">
              <a:lnSpc>
                <a:spcPct val="103200"/>
              </a:lnSpc>
              <a:spcBef>
                <a:spcPts val="80"/>
              </a:spcBef>
            </a:pPr>
            <a:r>
              <a:rPr dirty="0" sz="1500" spc="25">
                <a:latin typeface="Calibri"/>
                <a:cs typeface="Calibri"/>
              </a:rPr>
              <a:t>C</a:t>
            </a:r>
            <a:r>
              <a:rPr dirty="0" sz="1500" spc="35">
                <a:latin typeface="Calibri"/>
                <a:cs typeface="Calibri"/>
              </a:rPr>
              <a:t>o</a:t>
            </a:r>
            <a:r>
              <a:rPr dirty="0" sz="1500" spc="40">
                <a:latin typeface="Calibri"/>
                <a:cs typeface="Calibri"/>
              </a:rPr>
              <a:t>n</a:t>
            </a:r>
            <a:r>
              <a:rPr dirty="0" sz="1500" spc="10">
                <a:latin typeface="Calibri"/>
                <a:cs typeface="Calibri"/>
              </a:rPr>
              <a:t>v  </a:t>
            </a:r>
            <a:r>
              <a:rPr dirty="0" sz="1500" spc="5">
                <a:latin typeface="Calibri"/>
                <a:cs typeface="Calibri"/>
              </a:rPr>
              <a:t>Net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7388" y="3580190"/>
            <a:ext cx="911225" cy="1106170"/>
            <a:chOff x="927388" y="3580190"/>
            <a:chExt cx="911225" cy="1106170"/>
          </a:xfrm>
        </p:grpSpPr>
        <p:sp>
          <p:nvSpPr>
            <p:cNvPr id="26" name="object 26"/>
            <p:cNvSpPr/>
            <p:nvPr/>
          </p:nvSpPr>
          <p:spPr>
            <a:xfrm>
              <a:off x="1608485" y="3584318"/>
              <a:ext cx="226060" cy="1097915"/>
            </a:xfrm>
            <a:custGeom>
              <a:avLst/>
              <a:gdLst/>
              <a:ahLst/>
              <a:cxnLst/>
              <a:rect l="l" t="t" r="r" b="b"/>
              <a:pathLst>
                <a:path w="226060" h="1097914">
                  <a:moveTo>
                    <a:pt x="225656" y="0"/>
                  </a:moveTo>
                  <a:lnTo>
                    <a:pt x="0" y="225657"/>
                  </a:lnTo>
                  <a:lnTo>
                    <a:pt x="0" y="1097789"/>
                  </a:lnTo>
                  <a:lnTo>
                    <a:pt x="225656" y="872133"/>
                  </a:lnTo>
                  <a:lnTo>
                    <a:pt x="22565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31515" y="3584318"/>
              <a:ext cx="902969" cy="226060"/>
            </a:xfrm>
            <a:custGeom>
              <a:avLst/>
              <a:gdLst/>
              <a:ahLst/>
              <a:cxnLst/>
              <a:rect l="l" t="t" r="r" b="b"/>
              <a:pathLst>
                <a:path w="902969" h="226060">
                  <a:moveTo>
                    <a:pt x="902626" y="0"/>
                  </a:moveTo>
                  <a:lnTo>
                    <a:pt x="225656" y="0"/>
                  </a:lnTo>
                  <a:lnTo>
                    <a:pt x="0" y="225657"/>
                  </a:lnTo>
                  <a:lnTo>
                    <a:pt x="676969" y="225657"/>
                  </a:lnTo>
                  <a:lnTo>
                    <a:pt x="90262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1515" y="3584318"/>
              <a:ext cx="902969" cy="1097915"/>
            </a:xfrm>
            <a:custGeom>
              <a:avLst/>
              <a:gdLst/>
              <a:ahLst/>
              <a:cxnLst/>
              <a:rect l="l" t="t" r="r" b="b"/>
              <a:pathLst>
                <a:path w="902969" h="1097914">
                  <a:moveTo>
                    <a:pt x="0" y="225656"/>
                  </a:moveTo>
                  <a:lnTo>
                    <a:pt x="225656" y="0"/>
                  </a:lnTo>
                  <a:lnTo>
                    <a:pt x="902626" y="0"/>
                  </a:lnTo>
                  <a:lnTo>
                    <a:pt x="902626" y="872132"/>
                  </a:lnTo>
                  <a:lnTo>
                    <a:pt x="676970" y="1097789"/>
                  </a:lnTo>
                  <a:lnTo>
                    <a:pt x="0" y="1097789"/>
                  </a:lnTo>
                  <a:lnTo>
                    <a:pt x="0" y="225656"/>
                  </a:lnTo>
                  <a:close/>
                </a:path>
                <a:path w="902969" h="1097914">
                  <a:moveTo>
                    <a:pt x="0" y="225656"/>
                  </a:moveTo>
                  <a:lnTo>
                    <a:pt x="676970" y="225656"/>
                  </a:lnTo>
                  <a:lnTo>
                    <a:pt x="902626" y="0"/>
                  </a:lnTo>
                </a:path>
                <a:path w="902969" h="1097914">
                  <a:moveTo>
                    <a:pt x="676970" y="225656"/>
                  </a:moveTo>
                  <a:lnTo>
                    <a:pt x="676970" y="1097789"/>
                  </a:lnTo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45483" y="3977238"/>
            <a:ext cx="431165" cy="49593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77470" marR="5080" indent="-65405">
              <a:lnSpc>
                <a:spcPct val="103200"/>
              </a:lnSpc>
              <a:spcBef>
                <a:spcPts val="80"/>
              </a:spcBef>
            </a:pPr>
            <a:r>
              <a:rPr dirty="0" sz="1500" spc="25">
                <a:latin typeface="Calibri"/>
                <a:cs typeface="Calibri"/>
              </a:rPr>
              <a:t>C</a:t>
            </a:r>
            <a:r>
              <a:rPr dirty="0" sz="1500" spc="35">
                <a:latin typeface="Calibri"/>
                <a:cs typeface="Calibri"/>
              </a:rPr>
              <a:t>o</a:t>
            </a:r>
            <a:r>
              <a:rPr dirty="0" sz="1500" spc="40">
                <a:latin typeface="Calibri"/>
                <a:cs typeface="Calibri"/>
              </a:rPr>
              <a:t>n</a:t>
            </a:r>
            <a:r>
              <a:rPr dirty="0" sz="1500" spc="10">
                <a:latin typeface="Calibri"/>
                <a:cs typeface="Calibri"/>
              </a:rPr>
              <a:t>v  </a:t>
            </a:r>
            <a:r>
              <a:rPr dirty="0" sz="1500" spc="5">
                <a:latin typeface="Calibri"/>
                <a:cs typeface="Calibri"/>
              </a:rPr>
              <a:t>Net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81891" y="2905192"/>
            <a:ext cx="2537460" cy="2106930"/>
            <a:chOff x="1081891" y="2905192"/>
            <a:chExt cx="2537460" cy="2106930"/>
          </a:xfrm>
        </p:grpSpPr>
        <p:sp>
          <p:nvSpPr>
            <p:cNvPr id="31" name="object 31"/>
            <p:cNvSpPr/>
            <p:nvPr/>
          </p:nvSpPr>
          <p:spPr>
            <a:xfrm>
              <a:off x="1086019" y="4844743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90" h="163195">
                  <a:moveTo>
                    <a:pt x="504169" y="0"/>
                  </a:moveTo>
                  <a:lnTo>
                    <a:pt x="150322" y="0"/>
                  </a:lnTo>
                  <a:lnTo>
                    <a:pt x="0" y="162634"/>
                  </a:lnTo>
                  <a:lnTo>
                    <a:pt x="353848" y="162634"/>
                  </a:lnTo>
                  <a:lnTo>
                    <a:pt x="5041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86019" y="4844743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90" h="163195">
                  <a:moveTo>
                    <a:pt x="0" y="162635"/>
                  </a:moveTo>
                  <a:lnTo>
                    <a:pt x="150321" y="0"/>
                  </a:lnTo>
                  <a:lnTo>
                    <a:pt x="504169" y="0"/>
                  </a:lnTo>
                  <a:lnTo>
                    <a:pt x="353847" y="162635"/>
                  </a:lnTo>
                  <a:lnTo>
                    <a:pt x="0" y="16263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14480" y="3238718"/>
              <a:ext cx="586105" cy="244475"/>
            </a:xfrm>
            <a:custGeom>
              <a:avLst/>
              <a:gdLst/>
              <a:ahLst/>
              <a:cxnLst/>
              <a:rect l="l" t="t" r="r" b="b"/>
              <a:pathLst>
                <a:path w="586105" h="244475">
                  <a:moveTo>
                    <a:pt x="0" y="0"/>
                  </a:moveTo>
                  <a:lnTo>
                    <a:pt x="585487" y="0"/>
                  </a:lnTo>
                  <a:lnTo>
                    <a:pt x="585487" y="243953"/>
                  </a:lnTo>
                  <a:lnTo>
                    <a:pt x="0" y="243953"/>
                  </a:lnTo>
                  <a:lnTo>
                    <a:pt x="0" y="0"/>
                  </a:lnTo>
                  <a:close/>
                </a:path>
              </a:pathLst>
            </a:custGeom>
            <a:ln w="16263">
              <a:solidFill>
                <a:srgbClr val="7C60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68984" y="3507067"/>
              <a:ext cx="162635" cy="2032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960185" y="2913447"/>
              <a:ext cx="626745" cy="252095"/>
            </a:xfrm>
            <a:custGeom>
              <a:avLst/>
              <a:gdLst/>
              <a:ahLst/>
              <a:cxnLst/>
              <a:rect l="l" t="t" r="r" b="b"/>
              <a:pathLst>
                <a:path w="626744" h="252094">
                  <a:moveTo>
                    <a:pt x="0" y="0"/>
                  </a:moveTo>
                  <a:lnTo>
                    <a:pt x="626146" y="0"/>
                  </a:lnTo>
                  <a:lnTo>
                    <a:pt x="626146" y="252084"/>
                  </a:lnTo>
                  <a:lnTo>
                    <a:pt x="0" y="252084"/>
                  </a:lnTo>
                  <a:lnTo>
                    <a:pt x="0" y="0"/>
                  </a:lnTo>
                  <a:close/>
                </a:path>
              </a:pathLst>
            </a:custGeom>
            <a:ln w="16263">
              <a:solidFill>
                <a:srgbClr val="7C60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110830" y="4251124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504169" y="0"/>
                  </a:moveTo>
                  <a:lnTo>
                    <a:pt x="150322" y="0"/>
                  </a:lnTo>
                  <a:lnTo>
                    <a:pt x="0" y="162634"/>
                  </a:lnTo>
                  <a:lnTo>
                    <a:pt x="353848" y="162634"/>
                  </a:lnTo>
                  <a:lnTo>
                    <a:pt x="5041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10830" y="4251124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0" y="162635"/>
                  </a:moveTo>
                  <a:lnTo>
                    <a:pt x="150321" y="0"/>
                  </a:lnTo>
                  <a:lnTo>
                    <a:pt x="504169" y="0"/>
                  </a:lnTo>
                  <a:lnTo>
                    <a:pt x="353847" y="162635"/>
                  </a:lnTo>
                  <a:lnTo>
                    <a:pt x="0" y="16263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050952" y="2889244"/>
            <a:ext cx="43878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latin typeface="Calibri"/>
                <a:cs typeface="Calibri"/>
              </a:rPr>
              <a:t>C</a:t>
            </a:r>
            <a:r>
              <a:rPr dirty="0" sz="1600" spc="15">
                <a:latin typeface="Calibri"/>
                <a:cs typeface="Calibri"/>
              </a:rPr>
              <a:t>l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10">
                <a:latin typeface="Calibri"/>
                <a:cs typeface="Calibri"/>
              </a:rPr>
              <a:t>s</a:t>
            </a:r>
            <a:r>
              <a:rPr dirty="0" sz="160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203868" y="2661239"/>
            <a:ext cx="2818130" cy="3084195"/>
            <a:chOff x="1203868" y="2661239"/>
            <a:chExt cx="2818130" cy="3084195"/>
          </a:xfrm>
        </p:grpSpPr>
        <p:sp>
          <p:nvSpPr>
            <p:cNvPr id="40" name="object 40"/>
            <p:cNvSpPr/>
            <p:nvPr/>
          </p:nvSpPr>
          <p:spPr>
            <a:xfrm>
              <a:off x="1207995" y="5023642"/>
              <a:ext cx="163195" cy="659130"/>
            </a:xfrm>
            <a:custGeom>
              <a:avLst/>
              <a:gdLst/>
              <a:ahLst/>
              <a:cxnLst/>
              <a:rect l="l" t="t" r="r" b="b"/>
              <a:pathLst>
                <a:path w="163194" h="659129">
                  <a:moveTo>
                    <a:pt x="81317" y="0"/>
                  </a:moveTo>
                  <a:lnTo>
                    <a:pt x="0" y="81318"/>
                  </a:lnTo>
                  <a:lnTo>
                    <a:pt x="40658" y="81318"/>
                  </a:lnTo>
                  <a:lnTo>
                    <a:pt x="40658" y="658673"/>
                  </a:lnTo>
                  <a:lnTo>
                    <a:pt x="121976" y="658673"/>
                  </a:lnTo>
                  <a:lnTo>
                    <a:pt x="121976" y="81318"/>
                  </a:lnTo>
                  <a:lnTo>
                    <a:pt x="162635" y="81318"/>
                  </a:lnTo>
                  <a:lnTo>
                    <a:pt x="8131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07995" y="5023642"/>
              <a:ext cx="163195" cy="659130"/>
            </a:xfrm>
            <a:custGeom>
              <a:avLst/>
              <a:gdLst/>
              <a:ahLst/>
              <a:cxnLst/>
              <a:rect l="l" t="t" r="r" b="b"/>
              <a:pathLst>
                <a:path w="163194" h="659129">
                  <a:moveTo>
                    <a:pt x="0" y="81317"/>
                  </a:moveTo>
                  <a:lnTo>
                    <a:pt x="81318" y="0"/>
                  </a:lnTo>
                  <a:lnTo>
                    <a:pt x="162635" y="81317"/>
                  </a:lnTo>
                  <a:lnTo>
                    <a:pt x="121976" y="81317"/>
                  </a:lnTo>
                  <a:lnTo>
                    <a:pt x="121976" y="658673"/>
                  </a:lnTo>
                  <a:lnTo>
                    <a:pt x="40658" y="658673"/>
                  </a:lnTo>
                  <a:lnTo>
                    <a:pt x="40658" y="81317"/>
                  </a:lnTo>
                  <a:lnTo>
                    <a:pt x="0" y="81317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12061" y="4694305"/>
              <a:ext cx="162635" cy="2032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126885" y="466584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4" h="650875">
                  <a:moveTo>
                    <a:pt x="81318" y="0"/>
                  </a:moveTo>
                  <a:lnTo>
                    <a:pt x="0" y="81318"/>
                  </a:lnTo>
                  <a:lnTo>
                    <a:pt x="40659" y="81318"/>
                  </a:lnTo>
                  <a:lnTo>
                    <a:pt x="40659" y="650542"/>
                  </a:lnTo>
                  <a:lnTo>
                    <a:pt x="121977" y="650542"/>
                  </a:lnTo>
                  <a:lnTo>
                    <a:pt x="121977" y="81318"/>
                  </a:lnTo>
                  <a:lnTo>
                    <a:pt x="162636" y="81318"/>
                  </a:lnTo>
                  <a:lnTo>
                    <a:pt x="81318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126885" y="466584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4" h="650875">
                  <a:moveTo>
                    <a:pt x="0" y="81317"/>
                  </a:moveTo>
                  <a:lnTo>
                    <a:pt x="81317" y="0"/>
                  </a:lnTo>
                  <a:lnTo>
                    <a:pt x="162635" y="81317"/>
                  </a:lnTo>
                  <a:lnTo>
                    <a:pt x="121976" y="81317"/>
                  </a:lnTo>
                  <a:lnTo>
                    <a:pt x="121976" y="650541"/>
                  </a:lnTo>
                  <a:lnTo>
                    <a:pt x="40658" y="650541"/>
                  </a:lnTo>
                  <a:lnTo>
                    <a:pt x="40658" y="81317"/>
                  </a:lnTo>
                  <a:lnTo>
                    <a:pt x="0" y="81317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244796" y="3181796"/>
              <a:ext cx="162635" cy="2032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122819" y="4352770"/>
              <a:ext cx="170767" cy="2032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257202" y="443815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5" h="650875">
                  <a:moveTo>
                    <a:pt x="81318" y="0"/>
                  </a:moveTo>
                  <a:lnTo>
                    <a:pt x="0" y="81318"/>
                  </a:lnTo>
                  <a:lnTo>
                    <a:pt x="40659" y="81318"/>
                  </a:lnTo>
                  <a:lnTo>
                    <a:pt x="40659" y="650542"/>
                  </a:lnTo>
                  <a:lnTo>
                    <a:pt x="121977" y="650542"/>
                  </a:lnTo>
                  <a:lnTo>
                    <a:pt x="121977" y="81318"/>
                  </a:lnTo>
                  <a:lnTo>
                    <a:pt x="162636" y="81318"/>
                  </a:lnTo>
                  <a:lnTo>
                    <a:pt x="81318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257202" y="443815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5" h="650875">
                  <a:moveTo>
                    <a:pt x="0" y="81317"/>
                  </a:moveTo>
                  <a:lnTo>
                    <a:pt x="81317" y="0"/>
                  </a:lnTo>
                  <a:lnTo>
                    <a:pt x="162635" y="81317"/>
                  </a:lnTo>
                  <a:lnTo>
                    <a:pt x="121976" y="81317"/>
                  </a:lnTo>
                  <a:lnTo>
                    <a:pt x="121976" y="650541"/>
                  </a:lnTo>
                  <a:lnTo>
                    <a:pt x="40658" y="650541"/>
                  </a:lnTo>
                  <a:lnTo>
                    <a:pt x="40658" y="81317"/>
                  </a:lnTo>
                  <a:lnTo>
                    <a:pt x="0" y="81317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334454" y="2669494"/>
              <a:ext cx="569595" cy="244475"/>
            </a:xfrm>
            <a:custGeom>
              <a:avLst/>
              <a:gdLst/>
              <a:ahLst/>
              <a:cxnLst/>
              <a:rect l="l" t="t" r="r" b="b"/>
              <a:pathLst>
                <a:path w="569595" h="244475">
                  <a:moveTo>
                    <a:pt x="0" y="0"/>
                  </a:moveTo>
                  <a:lnTo>
                    <a:pt x="569224" y="0"/>
                  </a:lnTo>
                  <a:lnTo>
                    <a:pt x="569224" y="243953"/>
                  </a:lnTo>
                  <a:lnTo>
                    <a:pt x="0" y="243953"/>
                  </a:lnTo>
                  <a:lnTo>
                    <a:pt x="0" y="0"/>
                  </a:lnTo>
                  <a:close/>
                </a:path>
              </a:pathLst>
            </a:custGeom>
            <a:ln w="16263">
              <a:solidFill>
                <a:srgbClr val="7C60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415772" y="2937843"/>
              <a:ext cx="162635" cy="2032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253136" y="4116949"/>
              <a:ext cx="170767" cy="2032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252715" y="4995189"/>
              <a:ext cx="2769870" cy="750570"/>
            </a:xfrm>
            <a:custGeom>
              <a:avLst/>
              <a:gdLst/>
              <a:ahLst/>
              <a:cxnLst/>
              <a:rect l="l" t="t" r="r" b="b"/>
              <a:pathLst>
                <a:path w="2769870" h="750570">
                  <a:moveTo>
                    <a:pt x="2769260" y="16256"/>
                  </a:moveTo>
                  <a:lnTo>
                    <a:pt x="2228100" y="16256"/>
                  </a:lnTo>
                  <a:lnTo>
                    <a:pt x="2228100" y="0"/>
                  </a:lnTo>
                  <a:lnTo>
                    <a:pt x="2179320" y="24396"/>
                  </a:lnTo>
                  <a:lnTo>
                    <a:pt x="2228100" y="48793"/>
                  </a:lnTo>
                  <a:lnTo>
                    <a:pt x="2228100" y="32524"/>
                  </a:lnTo>
                  <a:lnTo>
                    <a:pt x="2659151" y="32524"/>
                  </a:lnTo>
                  <a:lnTo>
                    <a:pt x="1096022" y="269621"/>
                  </a:lnTo>
                  <a:lnTo>
                    <a:pt x="1093584" y="253542"/>
                  </a:lnTo>
                  <a:lnTo>
                    <a:pt x="1048994" y="284975"/>
                  </a:lnTo>
                  <a:lnTo>
                    <a:pt x="1100899" y="301777"/>
                  </a:lnTo>
                  <a:lnTo>
                    <a:pt x="1098461" y="285699"/>
                  </a:lnTo>
                  <a:lnTo>
                    <a:pt x="2635542" y="52552"/>
                  </a:lnTo>
                  <a:lnTo>
                    <a:pt x="45224" y="718489"/>
                  </a:lnTo>
                  <a:lnTo>
                    <a:pt x="41173" y="702741"/>
                  </a:lnTo>
                  <a:lnTo>
                    <a:pt x="0" y="738517"/>
                  </a:lnTo>
                  <a:lnTo>
                    <a:pt x="53327" y="749998"/>
                  </a:lnTo>
                  <a:lnTo>
                    <a:pt x="49276" y="734250"/>
                  </a:lnTo>
                  <a:lnTo>
                    <a:pt x="2748127" y="40398"/>
                  </a:lnTo>
                  <a:lnTo>
                    <a:pt x="2746908" y="35661"/>
                  </a:lnTo>
                  <a:lnTo>
                    <a:pt x="2767584" y="32524"/>
                  </a:lnTo>
                  <a:lnTo>
                    <a:pt x="2769260" y="32524"/>
                  </a:lnTo>
                  <a:lnTo>
                    <a:pt x="2769260" y="16256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4020685" y="4949433"/>
            <a:ext cx="1282065" cy="9753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60"/>
              </a:spcBef>
            </a:pPr>
            <a:r>
              <a:rPr dirty="0" sz="1500" spc="20">
                <a:latin typeface="Calibri"/>
                <a:cs typeface="Calibri"/>
              </a:rPr>
              <a:t>Regions </a:t>
            </a:r>
            <a:r>
              <a:rPr dirty="0" sz="1500" spc="25">
                <a:latin typeface="Calibri"/>
                <a:cs typeface="Calibri"/>
              </a:rPr>
              <a:t>of  </a:t>
            </a:r>
            <a:r>
              <a:rPr dirty="0" sz="1500" spc="10">
                <a:latin typeface="Calibri"/>
                <a:cs typeface="Calibri"/>
              </a:rPr>
              <a:t>Interest (RoI)  from </a:t>
            </a:r>
            <a:r>
              <a:rPr dirty="0" sz="1500" spc="15">
                <a:latin typeface="Calibri"/>
                <a:cs typeface="Calibri"/>
              </a:rPr>
              <a:t>a</a:t>
            </a:r>
            <a:r>
              <a:rPr dirty="0" sz="1500" spc="-110">
                <a:latin typeface="Calibri"/>
                <a:cs typeface="Calibri"/>
              </a:rPr>
              <a:t> </a:t>
            </a:r>
            <a:r>
              <a:rPr dirty="0" sz="1500" spc="15">
                <a:latin typeface="Calibri"/>
                <a:cs typeface="Calibri"/>
              </a:rPr>
              <a:t>proposal  </a:t>
            </a:r>
            <a:r>
              <a:rPr dirty="0" sz="1500" spc="20">
                <a:latin typeface="Calibri"/>
                <a:cs typeface="Calibri"/>
              </a:rPr>
              <a:t>method</a:t>
            </a:r>
            <a:r>
              <a:rPr dirty="0" sz="1500" spc="-7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(~2k)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651685" y="3321134"/>
            <a:ext cx="1542415" cy="13614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44805" marR="5080">
              <a:lnSpc>
                <a:spcPct val="103200"/>
              </a:lnSpc>
              <a:spcBef>
                <a:spcPts val="80"/>
              </a:spcBef>
            </a:pPr>
            <a:r>
              <a:rPr dirty="0" sz="1500" spc="5">
                <a:latin typeface="Calibri"/>
                <a:cs typeface="Calibri"/>
              </a:rPr>
              <a:t>Forward each  </a:t>
            </a:r>
            <a:r>
              <a:rPr dirty="0" sz="1500" spc="15">
                <a:latin typeface="Calibri"/>
                <a:cs typeface="Calibri"/>
              </a:rPr>
              <a:t>region</a:t>
            </a:r>
            <a:r>
              <a:rPr dirty="0" sz="1500" spc="-120">
                <a:latin typeface="Calibri"/>
                <a:cs typeface="Calibri"/>
              </a:rPr>
              <a:t> </a:t>
            </a:r>
            <a:r>
              <a:rPr dirty="0" sz="1500" spc="15">
                <a:latin typeface="Calibri"/>
                <a:cs typeface="Calibri"/>
              </a:rPr>
              <a:t>through  </a:t>
            </a:r>
            <a:r>
              <a:rPr dirty="0" sz="1500" spc="20">
                <a:latin typeface="Calibri"/>
                <a:cs typeface="Calibri"/>
              </a:rPr>
              <a:t>ConvNet</a:t>
            </a:r>
            <a:endParaRPr sz="1500">
              <a:latin typeface="Calibri"/>
              <a:cs typeface="Calibri"/>
            </a:endParaRPr>
          </a:p>
          <a:p>
            <a:pPr marL="12700" marR="113664">
              <a:lnSpc>
                <a:spcPct val="103200"/>
              </a:lnSpc>
              <a:spcBef>
                <a:spcPts val="1240"/>
              </a:spcBef>
            </a:pPr>
            <a:r>
              <a:rPr dirty="0" sz="1500" spc="-5">
                <a:latin typeface="Calibri"/>
                <a:cs typeface="Calibri"/>
              </a:rPr>
              <a:t>Warped </a:t>
            </a:r>
            <a:r>
              <a:rPr dirty="0" sz="1500" spc="10">
                <a:latin typeface="Calibri"/>
                <a:cs typeface="Calibri"/>
              </a:rPr>
              <a:t>image  </a:t>
            </a:r>
            <a:r>
              <a:rPr dirty="0" sz="1500" spc="15">
                <a:latin typeface="Calibri"/>
                <a:cs typeface="Calibri"/>
              </a:rPr>
              <a:t>regions</a:t>
            </a:r>
            <a:r>
              <a:rPr dirty="0" sz="1500" spc="-10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(224x224)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675780" y="2669494"/>
            <a:ext cx="586105" cy="244475"/>
          </a:xfrm>
          <a:custGeom>
            <a:avLst/>
            <a:gdLst/>
            <a:ahLst/>
            <a:cxnLst/>
            <a:rect l="l" t="t" r="r" b="b"/>
            <a:pathLst>
              <a:path w="586104" h="244475">
                <a:moveTo>
                  <a:pt x="0" y="0"/>
                </a:moveTo>
                <a:lnTo>
                  <a:pt x="585487" y="0"/>
                </a:lnTo>
                <a:lnTo>
                  <a:pt x="585487" y="243953"/>
                </a:lnTo>
                <a:lnTo>
                  <a:pt x="0" y="243953"/>
                </a:lnTo>
                <a:lnTo>
                  <a:pt x="0" y="0"/>
                </a:lnTo>
                <a:close/>
              </a:path>
            </a:pathLst>
          </a:custGeom>
          <a:ln w="1626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2745635" y="2644704"/>
            <a:ext cx="10896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2940" algn="l"/>
              </a:tabLst>
            </a:pPr>
            <a:r>
              <a:rPr dirty="0" sz="1600" spc="25">
                <a:latin typeface="Calibri"/>
                <a:cs typeface="Calibri"/>
              </a:rPr>
              <a:t>B</a:t>
            </a:r>
            <a:r>
              <a:rPr dirty="0" sz="1600" spc="-10">
                <a:latin typeface="Calibri"/>
                <a:cs typeface="Calibri"/>
              </a:rPr>
              <a:t>b</a:t>
            </a:r>
            <a:r>
              <a:rPr dirty="0" sz="1600" spc="-15">
                <a:latin typeface="Calibri"/>
                <a:cs typeface="Calibri"/>
              </a:rPr>
              <a:t>o</a:t>
            </a:r>
            <a:r>
              <a:rPr dirty="0" sz="1600">
                <a:latin typeface="Calibri"/>
                <a:cs typeface="Calibri"/>
              </a:rPr>
              <a:t>x	</a:t>
            </a:r>
            <a:r>
              <a:rPr dirty="0" sz="1600" spc="-25">
                <a:latin typeface="Calibri"/>
                <a:cs typeface="Calibri"/>
              </a:rPr>
              <a:t>C</a:t>
            </a:r>
            <a:r>
              <a:rPr dirty="0" sz="1600" spc="15">
                <a:latin typeface="Calibri"/>
                <a:cs typeface="Calibri"/>
              </a:rPr>
              <a:t>l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10">
                <a:latin typeface="Calibri"/>
                <a:cs typeface="Calibri"/>
              </a:rPr>
              <a:t>s</a:t>
            </a:r>
            <a:r>
              <a:rPr dirty="0" sz="160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67093" y="2905192"/>
            <a:ext cx="2317750" cy="808990"/>
            <a:chOff x="967093" y="2905192"/>
            <a:chExt cx="2317750" cy="808990"/>
          </a:xfrm>
        </p:grpSpPr>
        <p:sp>
          <p:nvSpPr>
            <p:cNvPr id="58" name="object 58"/>
            <p:cNvSpPr/>
            <p:nvPr/>
          </p:nvSpPr>
          <p:spPr>
            <a:xfrm>
              <a:off x="3107370" y="2969112"/>
              <a:ext cx="176934" cy="1769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815650" y="3217012"/>
              <a:ext cx="176934" cy="1769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67093" y="3537120"/>
              <a:ext cx="176934" cy="1769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260852" y="2913447"/>
              <a:ext cx="586105" cy="244475"/>
            </a:xfrm>
            <a:custGeom>
              <a:avLst/>
              <a:gdLst/>
              <a:ahLst/>
              <a:cxnLst/>
              <a:rect l="l" t="t" r="r" b="b"/>
              <a:pathLst>
                <a:path w="586105" h="244475">
                  <a:moveTo>
                    <a:pt x="0" y="0"/>
                  </a:moveTo>
                  <a:lnTo>
                    <a:pt x="585487" y="0"/>
                  </a:lnTo>
                  <a:lnTo>
                    <a:pt x="585487" y="243953"/>
                  </a:lnTo>
                  <a:lnTo>
                    <a:pt x="0" y="243953"/>
                  </a:lnTo>
                  <a:lnTo>
                    <a:pt x="0" y="0"/>
                  </a:lnTo>
                  <a:close/>
                </a:path>
              </a:pathLst>
            </a:custGeom>
            <a:ln w="1626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1190030" y="2808739"/>
            <a:ext cx="579755" cy="673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0335">
              <a:lnSpc>
                <a:spcPct val="132800"/>
              </a:lnSpc>
              <a:spcBef>
                <a:spcPts val="100"/>
              </a:spcBef>
            </a:pPr>
            <a:r>
              <a:rPr dirty="0" sz="1600" spc="25">
                <a:latin typeface="Calibri"/>
                <a:cs typeface="Calibri"/>
              </a:rPr>
              <a:t>B</a:t>
            </a:r>
            <a:r>
              <a:rPr dirty="0" sz="1600" spc="-10">
                <a:latin typeface="Calibri"/>
                <a:cs typeface="Calibri"/>
              </a:rPr>
              <a:t>b</a:t>
            </a:r>
            <a:r>
              <a:rPr dirty="0" sz="1600" spc="-15">
                <a:latin typeface="Calibri"/>
                <a:cs typeface="Calibri"/>
              </a:rPr>
              <a:t>o</a:t>
            </a:r>
            <a:r>
              <a:rPr dirty="0" sz="1600">
                <a:latin typeface="Calibri"/>
                <a:cs typeface="Calibri"/>
              </a:rPr>
              <a:t>x  Class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1411" y="3246850"/>
            <a:ext cx="586105" cy="244475"/>
          </a:xfrm>
          <a:custGeom>
            <a:avLst/>
            <a:gdLst/>
            <a:ahLst/>
            <a:cxnLst/>
            <a:rect l="l" t="t" r="r" b="b"/>
            <a:pathLst>
              <a:path w="586105" h="244475">
                <a:moveTo>
                  <a:pt x="0" y="0"/>
                </a:moveTo>
                <a:lnTo>
                  <a:pt x="585487" y="0"/>
                </a:lnTo>
                <a:lnTo>
                  <a:pt x="585487" y="243953"/>
                </a:lnTo>
                <a:lnTo>
                  <a:pt x="0" y="243953"/>
                </a:lnTo>
                <a:lnTo>
                  <a:pt x="0" y="0"/>
                </a:lnTo>
                <a:close/>
              </a:path>
            </a:pathLst>
          </a:custGeom>
          <a:ln w="1626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02165" y="3215973"/>
            <a:ext cx="43942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25">
                <a:latin typeface="Calibri"/>
                <a:cs typeface="Calibri"/>
              </a:rPr>
              <a:t>B</a:t>
            </a:r>
            <a:r>
              <a:rPr dirty="0" sz="1600" spc="-10">
                <a:latin typeface="Calibri"/>
                <a:cs typeface="Calibri"/>
              </a:rPr>
              <a:t>b</a:t>
            </a:r>
            <a:r>
              <a:rPr dirty="0" sz="1600" spc="-15">
                <a:latin typeface="Calibri"/>
                <a:cs typeface="Calibri"/>
              </a:rPr>
              <a:t>o</a:t>
            </a:r>
            <a:r>
              <a:rPr dirty="0" sz="160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323704" y="1547876"/>
            <a:ext cx="42500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Calibri"/>
                <a:cs typeface="Calibri"/>
              </a:rPr>
              <a:t>Fast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Apply </a:t>
            </a:r>
            <a:r>
              <a:rPr dirty="0" sz="2400" spc="-10">
                <a:latin typeface="Calibri"/>
                <a:cs typeface="Calibri"/>
              </a:rPr>
              <a:t>differentiable  cropping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10">
                <a:latin typeface="Calibri"/>
                <a:cs typeface="Calibri"/>
              </a:rPr>
              <a:t>shared image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10026" y="1547876"/>
            <a:ext cx="37553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 b="1">
                <a:latin typeface="Calibri"/>
                <a:cs typeface="Calibri"/>
              </a:rPr>
              <a:t>“Slow”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Run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independently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912166" y="4655025"/>
            <a:ext cx="2676525" cy="1338580"/>
            <a:chOff x="6912166" y="4655025"/>
            <a:chExt cx="2676525" cy="1338580"/>
          </a:xfrm>
        </p:grpSpPr>
        <p:sp>
          <p:nvSpPr>
            <p:cNvPr id="68" name="object 68"/>
            <p:cNvSpPr/>
            <p:nvPr/>
          </p:nvSpPr>
          <p:spPr>
            <a:xfrm>
              <a:off x="6915976" y="5102437"/>
              <a:ext cx="2668878" cy="88720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915976" y="5102437"/>
              <a:ext cx="2668905" cy="887730"/>
            </a:xfrm>
            <a:custGeom>
              <a:avLst/>
              <a:gdLst/>
              <a:ahLst/>
              <a:cxnLst/>
              <a:rect l="l" t="t" r="r" b="b"/>
              <a:pathLst>
                <a:path w="2668904" h="887729">
                  <a:moveTo>
                    <a:pt x="0" y="887202"/>
                  </a:moveTo>
                  <a:lnTo>
                    <a:pt x="820032" y="0"/>
                  </a:lnTo>
                  <a:lnTo>
                    <a:pt x="2668878" y="0"/>
                  </a:lnTo>
                  <a:lnTo>
                    <a:pt x="1848846" y="887202"/>
                  </a:lnTo>
                  <a:lnTo>
                    <a:pt x="0" y="887202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512293" y="4926087"/>
              <a:ext cx="1289050" cy="802005"/>
            </a:xfrm>
            <a:custGeom>
              <a:avLst/>
              <a:gdLst/>
              <a:ahLst/>
              <a:cxnLst/>
              <a:rect l="l" t="t" r="r" b="b"/>
              <a:pathLst>
                <a:path w="1289050" h="802004">
                  <a:moveTo>
                    <a:pt x="1288987" y="0"/>
                  </a:moveTo>
                  <a:lnTo>
                    <a:pt x="0" y="0"/>
                  </a:lnTo>
                  <a:lnTo>
                    <a:pt x="0" y="801753"/>
                  </a:lnTo>
                  <a:lnTo>
                    <a:pt x="1288987" y="801753"/>
                  </a:lnTo>
                  <a:lnTo>
                    <a:pt x="1288987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8801281" y="4658835"/>
              <a:ext cx="267335" cy="1069340"/>
            </a:xfrm>
            <a:custGeom>
              <a:avLst/>
              <a:gdLst/>
              <a:ahLst/>
              <a:cxnLst/>
              <a:rect l="l" t="t" r="r" b="b"/>
              <a:pathLst>
                <a:path w="267334" h="1069339">
                  <a:moveTo>
                    <a:pt x="267251" y="0"/>
                  </a:moveTo>
                  <a:lnTo>
                    <a:pt x="0" y="267252"/>
                  </a:lnTo>
                  <a:lnTo>
                    <a:pt x="0" y="1069006"/>
                  </a:lnTo>
                  <a:lnTo>
                    <a:pt x="267251" y="801754"/>
                  </a:lnTo>
                  <a:lnTo>
                    <a:pt x="26725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512293" y="4658835"/>
              <a:ext cx="1556385" cy="267335"/>
            </a:xfrm>
            <a:custGeom>
              <a:avLst/>
              <a:gdLst/>
              <a:ahLst/>
              <a:cxnLst/>
              <a:rect l="l" t="t" r="r" b="b"/>
              <a:pathLst>
                <a:path w="1556384" h="267335">
                  <a:moveTo>
                    <a:pt x="1556238" y="0"/>
                  </a:moveTo>
                  <a:lnTo>
                    <a:pt x="267251" y="0"/>
                  </a:lnTo>
                  <a:lnTo>
                    <a:pt x="0" y="267252"/>
                  </a:lnTo>
                  <a:lnTo>
                    <a:pt x="1288987" y="267252"/>
                  </a:lnTo>
                  <a:lnTo>
                    <a:pt x="1556238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512293" y="4658835"/>
              <a:ext cx="1556385" cy="1069340"/>
            </a:xfrm>
            <a:custGeom>
              <a:avLst/>
              <a:gdLst/>
              <a:ahLst/>
              <a:cxnLst/>
              <a:rect l="l" t="t" r="r" b="b"/>
              <a:pathLst>
                <a:path w="1556384" h="1069339">
                  <a:moveTo>
                    <a:pt x="0" y="267251"/>
                  </a:moveTo>
                  <a:lnTo>
                    <a:pt x="267251" y="0"/>
                  </a:lnTo>
                  <a:lnTo>
                    <a:pt x="1556239" y="0"/>
                  </a:lnTo>
                  <a:lnTo>
                    <a:pt x="1556239" y="801753"/>
                  </a:lnTo>
                  <a:lnTo>
                    <a:pt x="1288988" y="1069006"/>
                  </a:lnTo>
                  <a:lnTo>
                    <a:pt x="0" y="1069006"/>
                  </a:lnTo>
                  <a:lnTo>
                    <a:pt x="0" y="267251"/>
                  </a:lnTo>
                  <a:close/>
                </a:path>
                <a:path w="1556384" h="1069339">
                  <a:moveTo>
                    <a:pt x="0" y="267251"/>
                  </a:moveTo>
                  <a:lnTo>
                    <a:pt x="1288988" y="267251"/>
                  </a:lnTo>
                  <a:lnTo>
                    <a:pt x="1556239" y="0"/>
                  </a:lnTo>
                </a:path>
                <a:path w="1556384" h="1069339">
                  <a:moveTo>
                    <a:pt x="1288988" y="267251"/>
                  </a:moveTo>
                  <a:lnTo>
                    <a:pt x="1288988" y="1069006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829458" y="5193604"/>
            <a:ext cx="643890" cy="2349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20">
                <a:latin typeface="Calibri"/>
                <a:cs typeface="Calibri"/>
              </a:rPr>
              <a:t>C</a:t>
            </a:r>
            <a:r>
              <a:rPr dirty="0" sz="1350" spc="25">
                <a:latin typeface="Calibri"/>
                <a:cs typeface="Calibri"/>
              </a:rPr>
              <a:t>o</a:t>
            </a:r>
            <a:r>
              <a:rPr dirty="0" sz="1350" spc="30">
                <a:latin typeface="Calibri"/>
                <a:cs typeface="Calibri"/>
              </a:rPr>
              <a:t>n</a:t>
            </a:r>
            <a:r>
              <a:rPr dirty="0" sz="1350" spc="15">
                <a:latin typeface="Calibri"/>
                <a:cs typeface="Calibri"/>
              </a:rPr>
              <a:t>v</a:t>
            </a:r>
            <a:r>
              <a:rPr dirty="0" sz="1350" spc="-15">
                <a:latin typeface="Calibri"/>
                <a:cs typeface="Calibri"/>
              </a:rPr>
              <a:t>N</a:t>
            </a:r>
            <a:r>
              <a:rPr dirty="0" sz="1350" spc="10">
                <a:latin typeface="Calibri"/>
                <a:cs typeface="Calibri"/>
              </a:rPr>
              <a:t>et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7210498" y="4167792"/>
            <a:ext cx="1862455" cy="633095"/>
            <a:chOff x="7210498" y="4167792"/>
            <a:chExt cx="1862455" cy="633095"/>
          </a:xfrm>
        </p:grpSpPr>
        <p:sp>
          <p:nvSpPr>
            <p:cNvPr id="76" name="object 76"/>
            <p:cNvSpPr/>
            <p:nvPr/>
          </p:nvSpPr>
          <p:spPr>
            <a:xfrm>
              <a:off x="7512293" y="4353405"/>
              <a:ext cx="1556385" cy="262255"/>
            </a:xfrm>
            <a:custGeom>
              <a:avLst/>
              <a:gdLst/>
              <a:ahLst/>
              <a:cxnLst/>
              <a:rect l="l" t="t" r="r" b="b"/>
              <a:pathLst>
                <a:path w="1556384" h="262254">
                  <a:moveTo>
                    <a:pt x="1556238" y="0"/>
                  </a:moveTo>
                  <a:lnTo>
                    <a:pt x="241975" y="0"/>
                  </a:lnTo>
                  <a:lnTo>
                    <a:pt x="0" y="261797"/>
                  </a:lnTo>
                  <a:lnTo>
                    <a:pt x="1314263" y="261797"/>
                  </a:lnTo>
                  <a:lnTo>
                    <a:pt x="155623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512293" y="4353405"/>
              <a:ext cx="1556385" cy="262255"/>
            </a:xfrm>
            <a:custGeom>
              <a:avLst/>
              <a:gdLst/>
              <a:ahLst/>
              <a:cxnLst/>
              <a:rect l="l" t="t" r="r" b="b"/>
              <a:pathLst>
                <a:path w="1556384" h="262254">
                  <a:moveTo>
                    <a:pt x="0" y="261797"/>
                  </a:moveTo>
                  <a:lnTo>
                    <a:pt x="241976" y="0"/>
                  </a:lnTo>
                  <a:lnTo>
                    <a:pt x="1556239" y="0"/>
                  </a:lnTo>
                  <a:lnTo>
                    <a:pt x="1314263" y="261797"/>
                  </a:lnTo>
                  <a:lnTo>
                    <a:pt x="0" y="261797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184967" y="4626110"/>
              <a:ext cx="145442" cy="1745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7657736" y="4411582"/>
              <a:ext cx="429259" cy="167640"/>
            </a:xfrm>
            <a:custGeom>
              <a:avLst/>
              <a:gdLst/>
              <a:ahLst/>
              <a:cxnLst/>
              <a:rect l="l" t="t" r="r" b="b"/>
              <a:pathLst>
                <a:path w="429259" h="167639">
                  <a:moveTo>
                    <a:pt x="429055" y="0"/>
                  </a:moveTo>
                  <a:lnTo>
                    <a:pt x="154594" y="0"/>
                  </a:lnTo>
                  <a:lnTo>
                    <a:pt x="0" y="167259"/>
                  </a:lnTo>
                  <a:lnTo>
                    <a:pt x="274460" y="167259"/>
                  </a:lnTo>
                  <a:lnTo>
                    <a:pt x="42905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7657736" y="4411582"/>
              <a:ext cx="429259" cy="167640"/>
            </a:xfrm>
            <a:custGeom>
              <a:avLst/>
              <a:gdLst/>
              <a:ahLst/>
              <a:cxnLst/>
              <a:rect l="l" t="t" r="r" b="b"/>
              <a:pathLst>
                <a:path w="429259" h="167639">
                  <a:moveTo>
                    <a:pt x="0" y="167259"/>
                  </a:moveTo>
                  <a:lnTo>
                    <a:pt x="154596" y="0"/>
                  </a:lnTo>
                  <a:lnTo>
                    <a:pt x="429056" y="0"/>
                  </a:lnTo>
                  <a:lnTo>
                    <a:pt x="274460" y="167259"/>
                  </a:lnTo>
                  <a:lnTo>
                    <a:pt x="0" y="167259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8072248" y="4484304"/>
              <a:ext cx="494665" cy="73025"/>
            </a:xfrm>
            <a:custGeom>
              <a:avLst/>
              <a:gdLst/>
              <a:ahLst/>
              <a:cxnLst/>
              <a:rect l="l" t="t" r="r" b="b"/>
              <a:pathLst>
                <a:path w="494665" h="73025">
                  <a:moveTo>
                    <a:pt x="494506" y="0"/>
                  </a:moveTo>
                  <a:lnTo>
                    <a:pt x="67214" y="0"/>
                  </a:lnTo>
                  <a:lnTo>
                    <a:pt x="0" y="72721"/>
                  </a:lnTo>
                  <a:lnTo>
                    <a:pt x="427291" y="72721"/>
                  </a:lnTo>
                  <a:lnTo>
                    <a:pt x="49450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072248" y="4484304"/>
              <a:ext cx="494665" cy="73025"/>
            </a:xfrm>
            <a:custGeom>
              <a:avLst/>
              <a:gdLst/>
              <a:ahLst/>
              <a:cxnLst/>
              <a:rect l="l" t="t" r="r" b="b"/>
              <a:pathLst>
                <a:path w="494665" h="73025">
                  <a:moveTo>
                    <a:pt x="0" y="72721"/>
                  </a:moveTo>
                  <a:lnTo>
                    <a:pt x="67215" y="0"/>
                  </a:lnTo>
                  <a:lnTo>
                    <a:pt x="494506" y="0"/>
                  </a:lnTo>
                  <a:lnTo>
                    <a:pt x="427290" y="72721"/>
                  </a:lnTo>
                  <a:lnTo>
                    <a:pt x="0" y="72721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566754" y="4382493"/>
              <a:ext cx="385445" cy="196850"/>
            </a:xfrm>
            <a:custGeom>
              <a:avLst/>
              <a:gdLst/>
              <a:ahLst/>
              <a:cxnLst/>
              <a:rect l="l" t="t" r="r" b="b"/>
              <a:pathLst>
                <a:path w="385445" h="196850">
                  <a:moveTo>
                    <a:pt x="385424" y="0"/>
                  </a:moveTo>
                  <a:lnTo>
                    <a:pt x="181482" y="0"/>
                  </a:lnTo>
                  <a:lnTo>
                    <a:pt x="0" y="196348"/>
                  </a:lnTo>
                  <a:lnTo>
                    <a:pt x="203941" y="196348"/>
                  </a:lnTo>
                  <a:lnTo>
                    <a:pt x="38542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566754" y="4382493"/>
              <a:ext cx="385445" cy="196850"/>
            </a:xfrm>
            <a:custGeom>
              <a:avLst/>
              <a:gdLst/>
              <a:ahLst/>
              <a:cxnLst/>
              <a:rect l="l" t="t" r="r" b="b"/>
              <a:pathLst>
                <a:path w="385445" h="196850">
                  <a:moveTo>
                    <a:pt x="0" y="196348"/>
                  </a:moveTo>
                  <a:lnTo>
                    <a:pt x="181482" y="0"/>
                  </a:lnTo>
                  <a:lnTo>
                    <a:pt x="385423" y="0"/>
                  </a:lnTo>
                  <a:lnTo>
                    <a:pt x="203941" y="196348"/>
                  </a:lnTo>
                  <a:lnTo>
                    <a:pt x="0" y="196348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828631" y="4291591"/>
              <a:ext cx="145442" cy="1818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8257688" y="4357041"/>
              <a:ext cx="145442" cy="1745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679473" y="4320681"/>
              <a:ext cx="145442" cy="17453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745002" y="4171602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319973" y="0"/>
                  </a:moveTo>
                  <a:lnTo>
                    <a:pt x="94101" y="0"/>
                  </a:lnTo>
                  <a:lnTo>
                    <a:pt x="0" y="101809"/>
                  </a:lnTo>
                  <a:lnTo>
                    <a:pt x="225872" y="101809"/>
                  </a:lnTo>
                  <a:lnTo>
                    <a:pt x="31997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7745002" y="4171602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0" y="101810"/>
                  </a:moveTo>
                  <a:lnTo>
                    <a:pt x="94102" y="0"/>
                  </a:lnTo>
                  <a:lnTo>
                    <a:pt x="319974" y="0"/>
                  </a:lnTo>
                  <a:lnTo>
                    <a:pt x="225872" y="101810"/>
                  </a:lnTo>
                  <a:lnTo>
                    <a:pt x="0" y="101810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195875" y="4200690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319973" y="0"/>
                  </a:moveTo>
                  <a:lnTo>
                    <a:pt x="94101" y="0"/>
                  </a:lnTo>
                  <a:lnTo>
                    <a:pt x="0" y="101809"/>
                  </a:lnTo>
                  <a:lnTo>
                    <a:pt x="225872" y="101809"/>
                  </a:lnTo>
                  <a:lnTo>
                    <a:pt x="31997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195875" y="4200690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0" y="101810"/>
                  </a:moveTo>
                  <a:lnTo>
                    <a:pt x="94102" y="0"/>
                  </a:lnTo>
                  <a:lnTo>
                    <a:pt x="319974" y="0"/>
                  </a:lnTo>
                  <a:lnTo>
                    <a:pt x="225872" y="101810"/>
                  </a:lnTo>
                  <a:lnTo>
                    <a:pt x="0" y="101810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632203" y="4193418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319975" y="0"/>
                  </a:moveTo>
                  <a:lnTo>
                    <a:pt x="94101" y="0"/>
                  </a:lnTo>
                  <a:lnTo>
                    <a:pt x="0" y="101809"/>
                  </a:lnTo>
                  <a:lnTo>
                    <a:pt x="225872" y="101809"/>
                  </a:lnTo>
                  <a:lnTo>
                    <a:pt x="31997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632203" y="4193418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0" y="101810"/>
                  </a:moveTo>
                  <a:lnTo>
                    <a:pt x="94102" y="0"/>
                  </a:lnTo>
                  <a:lnTo>
                    <a:pt x="319974" y="0"/>
                  </a:lnTo>
                  <a:lnTo>
                    <a:pt x="225872" y="101810"/>
                  </a:lnTo>
                  <a:lnTo>
                    <a:pt x="0" y="101810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210498" y="4495213"/>
              <a:ext cx="614045" cy="43815"/>
            </a:xfrm>
            <a:custGeom>
              <a:avLst/>
              <a:gdLst/>
              <a:ahLst/>
              <a:cxnLst/>
              <a:rect l="l" t="t" r="r" b="b"/>
              <a:pathLst>
                <a:path w="614045" h="43814">
                  <a:moveTo>
                    <a:pt x="569979" y="0"/>
                  </a:moveTo>
                  <a:lnTo>
                    <a:pt x="569978" y="14544"/>
                  </a:lnTo>
                  <a:lnTo>
                    <a:pt x="0" y="14542"/>
                  </a:lnTo>
                  <a:lnTo>
                    <a:pt x="0" y="29086"/>
                  </a:lnTo>
                  <a:lnTo>
                    <a:pt x="569978" y="29088"/>
                  </a:lnTo>
                  <a:lnTo>
                    <a:pt x="569978" y="43632"/>
                  </a:lnTo>
                  <a:lnTo>
                    <a:pt x="613611" y="21816"/>
                  </a:lnTo>
                  <a:lnTo>
                    <a:pt x="569979" y="0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9038874" y="5705720"/>
            <a:ext cx="869315" cy="2349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20">
                <a:latin typeface="Calibri"/>
                <a:cs typeface="Calibri"/>
              </a:rPr>
              <a:t>Input</a:t>
            </a:r>
            <a:r>
              <a:rPr dirty="0" sz="1350" spc="-14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image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010341" y="3661307"/>
            <a:ext cx="1584325" cy="14439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130"/>
              </a:spcBef>
            </a:pPr>
            <a:r>
              <a:rPr dirty="0" sz="1350" spc="-5">
                <a:latin typeface="Calibri"/>
                <a:cs typeface="Calibri"/>
              </a:rPr>
              <a:t>Per-Region</a:t>
            </a:r>
            <a:r>
              <a:rPr dirty="0" sz="1350" spc="-15">
                <a:latin typeface="Calibri"/>
                <a:cs typeface="Calibri"/>
              </a:rPr>
              <a:t> </a:t>
            </a:r>
            <a:r>
              <a:rPr dirty="0" sz="1400" spc="5">
                <a:latin typeface="Calibri"/>
                <a:cs typeface="Calibri"/>
              </a:rPr>
              <a:t>Network</a:t>
            </a:r>
            <a:endParaRPr sz="1400">
              <a:latin typeface="Calibri"/>
              <a:cs typeface="Calibri"/>
            </a:endParaRPr>
          </a:p>
          <a:p>
            <a:pPr marL="53340" marR="5080" indent="-41275">
              <a:lnSpc>
                <a:spcPct val="135500"/>
              </a:lnSpc>
              <a:spcBef>
                <a:spcPts val="830"/>
              </a:spcBef>
            </a:pPr>
            <a:r>
              <a:rPr dirty="0" sz="1350" spc="10">
                <a:solidFill>
                  <a:srgbClr val="C9492C"/>
                </a:solidFill>
                <a:latin typeface="Calibri"/>
                <a:cs typeface="Calibri"/>
              </a:rPr>
              <a:t>Crop + </a:t>
            </a:r>
            <a:r>
              <a:rPr dirty="0" sz="1350" spc="-5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dirty="0" sz="135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1350" spc="-5">
                <a:latin typeface="Calibri"/>
                <a:cs typeface="Calibri"/>
              </a:rPr>
              <a:t>Image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features</a:t>
            </a:r>
            <a:endParaRPr sz="1350">
              <a:latin typeface="Calibri"/>
              <a:cs typeface="Calibri"/>
            </a:endParaRPr>
          </a:p>
          <a:p>
            <a:pPr marL="102235" marR="197485">
              <a:lnSpc>
                <a:spcPct val="102299"/>
              </a:lnSpc>
              <a:spcBef>
                <a:spcPts val="795"/>
              </a:spcBef>
            </a:pPr>
            <a:r>
              <a:rPr dirty="0" sz="1400" spc="20">
                <a:latin typeface="Calibri"/>
                <a:cs typeface="Calibri"/>
              </a:rPr>
              <a:t>Run </a:t>
            </a:r>
            <a:r>
              <a:rPr dirty="0" sz="1400" spc="10">
                <a:latin typeface="Calibri"/>
                <a:cs typeface="Calibri"/>
              </a:rPr>
              <a:t>whole</a:t>
            </a:r>
            <a:r>
              <a:rPr dirty="0" sz="1400" spc="-130">
                <a:latin typeface="Calibri"/>
                <a:cs typeface="Calibri"/>
              </a:rPr>
              <a:t> </a:t>
            </a:r>
            <a:r>
              <a:rPr dirty="0" sz="1400" spc="20">
                <a:latin typeface="Calibri"/>
                <a:cs typeface="Calibri"/>
              </a:rPr>
              <a:t>image  </a:t>
            </a:r>
            <a:r>
              <a:rPr dirty="0" sz="1400" spc="5">
                <a:latin typeface="Calibri"/>
                <a:cs typeface="Calibri"/>
              </a:rPr>
              <a:t>through</a:t>
            </a:r>
            <a:r>
              <a:rPr dirty="0" sz="1400" spc="-75">
                <a:latin typeface="Calibri"/>
                <a:cs typeface="Calibri"/>
              </a:rPr>
              <a:t> </a:t>
            </a:r>
            <a:r>
              <a:rPr dirty="0" sz="1350" spc="15">
                <a:latin typeface="Calibri"/>
                <a:cs typeface="Calibri"/>
              </a:rPr>
              <a:t>ConvNet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321163" y="4651115"/>
            <a:ext cx="1029335" cy="86804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80"/>
              </a:spcBef>
            </a:pPr>
            <a:r>
              <a:rPr dirty="0" sz="1350" spc="10">
                <a:latin typeface="Calibri"/>
                <a:cs typeface="Calibri"/>
              </a:rPr>
              <a:t>“Backbone”  network:  </a:t>
            </a:r>
            <a:r>
              <a:rPr dirty="0" sz="1350" spc="5">
                <a:latin typeface="Calibri"/>
                <a:cs typeface="Calibri"/>
              </a:rPr>
              <a:t>AlexNet,</a:t>
            </a:r>
            <a:r>
              <a:rPr dirty="0" sz="1350" spc="-90">
                <a:latin typeface="Calibri"/>
                <a:cs typeface="Calibri"/>
              </a:rPr>
              <a:t> </a:t>
            </a:r>
            <a:r>
              <a:rPr dirty="0" sz="1350" spc="10">
                <a:latin typeface="Calibri"/>
                <a:cs typeface="Calibri"/>
              </a:rPr>
              <a:t>VGG,  </a:t>
            </a:r>
            <a:r>
              <a:rPr dirty="0" sz="1350">
                <a:latin typeface="Calibri"/>
                <a:cs typeface="Calibri"/>
              </a:rPr>
              <a:t>ResNet,</a:t>
            </a:r>
            <a:r>
              <a:rPr dirty="0" sz="1350" spc="-3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etc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342707" y="3603988"/>
            <a:ext cx="1149350" cy="86804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80"/>
              </a:spcBef>
            </a:pPr>
            <a:r>
              <a:rPr dirty="0" sz="1350" spc="15">
                <a:latin typeface="Calibri"/>
                <a:cs typeface="Calibri"/>
              </a:rPr>
              <a:t>Regions of  </a:t>
            </a:r>
            <a:r>
              <a:rPr dirty="0" sz="1350">
                <a:latin typeface="Calibri"/>
                <a:cs typeface="Calibri"/>
              </a:rPr>
              <a:t>Interest (RoIs)  from </a:t>
            </a:r>
            <a:r>
              <a:rPr dirty="0" sz="1350" spc="10">
                <a:latin typeface="Calibri"/>
                <a:cs typeface="Calibri"/>
              </a:rPr>
              <a:t>a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proposal  </a:t>
            </a:r>
            <a:r>
              <a:rPr dirty="0" sz="1350" spc="15">
                <a:latin typeface="Calibri"/>
                <a:cs typeface="Calibri"/>
              </a:rPr>
              <a:t>method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7784824" y="3673285"/>
            <a:ext cx="291465" cy="379095"/>
            <a:chOff x="7784824" y="3673285"/>
            <a:chExt cx="291465" cy="379095"/>
          </a:xfrm>
        </p:grpSpPr>
        <p:sp>
          <p:nvSpPr>
            <p:cNvPr id="100" name="object 100"/>
            <p:cNvSpPr/>
            <p:nvPr/>
          </p:nvSpPr>
          <p:spPr>
            <a:xfrm>
              <a:off x="8011646" y="3677095"/>
              <a:ext cx="60960" cy="371475"/>
            </a:xfrm>
            <a:custGeom>
              <a:avLst/>
              <a:gdLst/>
              <a:ahLst/>
              <a:cxnLst/>
              <a:rect l="l" t="t" r="r" b="b"/>
              <a:pathLst>
                <a:path w="60959" h="371475">
                  <a:moveTo>
                    <a:pt x="60601" y="0"/>
                  </a:moveTo>
                  <a:lnTo>
                    <a:pt x="0" y="60601"/>
                  </a:lnTo>
                  <a:lnTo>
                    <a:pt x="0" y="370879"/>
                  </a:lnTo>
                  <a:lnTo>
                    <a:pt x="60601" y="310276"/>
                  </a:lnTo>
                  <a:lnTo>
                    <a:pt x="6060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7788634" y="3677095"/>
              <a:ext cx="283845" cy="60960"/>
            </a:xfrm>
            <a:custGeom>
              <a:avLst/>
              <a:gdLst/>
              <a:ahLst/>
              <a:cxnLst/>
              <a:rect l="l" t="t" r="r" b="b"/>
              <a:pathLst>
                <a:path w="283845" h="60960">
                  <a:moveTo>
                    <a:pt x="283613" y="0"/>
                  </a:moveTo>
                  <a:lnTo>
                    <a:pt x="60603" y="0"/>
                  </a:lnTo>
                  <a:lnTo>
                    <a:pt x="0" y="60601"/>
                  </a:lnTo>
                  <a:lnTo>
                    <a:pt x="223012" y="60601"/>
                  </a:lnTo>
                  <a:lnTo>
                    <a:pt x="2836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788634" y="3677095"/>
              <a:ext cx="283845" cy="371475"/>
            </a:xfrm>
            <a:custGeom>
              <a:avLst/>
              <a:gdLst/>
              <a:ahLst/>
              <a:cxnLst/>
              <a:rect l="l" t="t" r="r" b="b"/>
              <a:pathLst>
                <a:path w="283845" h="371475">
                  <a:moveTo>
                    <a:pt x="0" y="60602"/>
                  </a:moveTo>
                  <a:lnTo>
                    <a:pt x="60602" y="0"/>
                  </a:lnTo>
                  <a:lnTo>
                    <a:pt x="283613" y="0"/>
                  </a:lnTo>
                  <a:lnTo>
                    <a:pt x="283613" y="310277"/>
                  </a:lnTo>
                  <a:lnTo>
                    <a:pt x="223011" y="370879"/>
                  </a:lnTo>
                  <a:lnTo>
                    <a:pt x="0" y="370879"/>
                  </a:lnTo>
                  <a:lnTo>
                    <a:pt x="0" y="60602"/>
                  </a:lnTo>
                  <a:close/>
                </a:path>
                <a:path w="283845" h="371475">
                  <a:moveTo>
                    <a:pt x="0" y="60602"/>
                  </a:moveTo>
                  <a:lnTo>
                    <a:pt x="223011" y="60602"/>
                  </a:lnTo>
                  <a:lnTo>
                    <a:pt x="283613" y="0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/>
          <p:nvPr/>
        </p:nvSpPr>
        <p:spPr>
          <a:xfrm>
            <a:off x="8011645" y="3737698"/>
            <a:ext cx="0" cy="310515"/>
          </a:xfrm>
          <a:custGeom>
            <a:avLst/>
            <a:gdLst/>
            <a:ahLst/>
            <a:cxnLst/>
            <a:rect l="l" t="t" r="r" b="b"/>
            <a:pathLst>
              <a:path w="0" h="310514">
                <a:moveTo>
                  <a:pt x="0" y="0"/>
                </a:moveTo>
                <a:lnTo>
                  <a:pt x="0" y="310277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7811591" y="3770938"/>
            <a:ext cx="167640" cy="238760"/>
          </a:xfrm>
          <a:prstGeom prst="rect">
            <a:avLst/>
          </a:prstGeom>
        </p:spPr>
        <p:txBody>
          <a:bodyPr wrap="square" lIns="0" tIns="88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900" spc="25">
                <a:latin typeface="Calibri"/>
                <a:cs typeface="Calibri"/>
              </a:rPr>
              <a:t>C</a:t>
            </a:r>
            <a:r>
              <a:rPr dirty="0" sz="900" spc="-20">
                <a:latin typeface="Calibri"/>
                <a:cs typeface="Calibri"/>
              </a:rPr>
              <a:t>N</a:t>
            </a:r>
            <a:r>
              <a:rPr dirty="0" sz="90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8206609" y="3673285"/>
            <a:ext cx="299085" cy="379095"/>
            <a:chOff x="8206609" y="3673285"/>
            <a:chExt cx="299085" cy="379095"/>
          </a:xfrm>
        </p:grpSpPr>
        <p:sp>
          <p:nvSpPr>
            <p:cNvPr id="106" name="object 106"/>
            <p:cNvSpPr/>
            <p:nvPr/>
          </p:nvSpPr>
          <p:spPr>
            <a:xfrm>
              <a:off x="8439148" y="3677095"/>
              <a:ext cx="62230" cy="371475"/>
            </a:xfrm>
            <a:custGeom>
              <a:avLst/>
              <a:gdLst/>
              <a:ahLst/>
              <a:cxnLst/>
              <a:rect l="l" t="t" r="r" b="b"/>
              <a:pathLst>
                <a:path w="62229" h="371475">
                  <a:moveTo>
                    <a:pt x="62156" y="0"/>
                  </a:moveTo>
                  <a:lnTo>
                    <a:pt x="0" y="62156"/>
                  </a:lnTo>
                  <a:lnTo>
                    <a:pt x="0" y="370879"/>
                  </a:lnTo>
                  <a:lnTo>
                    <a:pt x="62156" y="308723"/>
                  </a:lnTo>
                  <a:lnTo>
                    <a:pt x="6215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8210419" y="3677095"/>
              <a:ext cx="291465" cy="62230"/>
            </a:xfrm>
            <a:custGeom>
              <a:avLst/>
              <a:gdLst/>
              <a:ahLst/>
              <a:cxnLst/>
              <a:rect l="l" t="t" r="r" b="b"/>
              <a:pathLst>
                <a:path w="291465" h="62229">
                  <a:moveTo>
                    <a:pt x="290885" y="0"/>
                  </a:moveTo>
                  <a:lnTo>
                    <a:pt x="62156" y="0"/>
                  </a:lnTo>
                  <a:lnTo>
                    <a:pt x="0" y="62156"/>
                  </a:lnTo>
                  <a:lnTo>
                    <a:pt x="228729" y="62156"/>
                  </a:lnTo>
                  <a:lnTo>
                    <a:pt x="29088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8210419" y="3677095"/>
              <a:ext cx="291465" cy="371475"/>
            </a:xfrm>
            <a:custGeom>
              <a:avLst/>
              <a:gdLst/>
              <a:ahLst/>
              <a:cxnLst/>
              <a:rect l="l" t="t" r="r" b="b"/>
              <a:pathLst>
                <a:path w="291465" h="371475">
                  <a:moveTo>
                    <a:pt x="0" y="62156"/>
                  </a:moveTo>
                  <a:lnTo>
                    <a:pt x="62156" y="0"/>
                  </a:lnTo>
                  <a:lnTo>
                    <a:pt x="290885" y="0"/>
                  </a:lnTo>
                  <a:lnTo>
                    <a:pt x="290885" y="308723"/>
                  </a:lnTo>
                  <a:lnTo>
                    <a:pt x="228729" y="370879"/>
                  </a:lnTo>
                  <a:lnTo>
                    <a:pt x="0" y="370879"/>
                  </a:lnTo>
                  <a:lnTo>
                    <a:pt x="0" y="62156"/>
                  </a:lnTo>
                  <a:close/>
                </a:path>
                <a:path w="291465" h="371475">
                  <a:moveTo>
                    <a:pt x="0" y="62156"/>
                  </a:moveTo>
                  <a:lnTo>
                    <a:pt x="228729" y="62156"/>
                  </a:lnTo>
                  <a:lnTo>
                    <a:pt x="290885" y="0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/>
          <p:nvPr/>
        </p:nvSpPr>
        <p:spPr>
          <a:xfrm>
            <a:off x="8439148" y="3739251"/>
            <a:ext cx="0" cy="309245"/>
          </a:xfrm>
          <a:custGeom>
            <a:avLst/>
            <a:gdLst/>
            <a:ahLst/>
            <a:cxnLst/>
            <a:rect l="l" t="t" r="r" b="b"/>
            <a:pathLst>
              <a:path w="0" h="309245">
                <a:moveTo>
                  <a:pt x="0" y="0"/>
                </a:moveTo>
                <a:lnTo>
                  <a:pt x="0" y="308723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8237455" y="3771378"/>
            <a:ext cx="167640" cy="238760"/>
          </a:xfrm>
          <a:prstGeom prst="rect">
            <a:avLst/>
          </a:prstGeom>
        </p:spPr>
        <p:txBody>
          <a:bodyPr wrap="square" lIns="0" tIns="88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900" spc="25">
                <a:latin typeface="Calibri"/>
                <a:cs typeface="Calibri"/>
              </a:rPr>
              <a:t>C</a:t>
            </a:r>
            <a:r>
              <a:rPr dirty="0" sz="900" spc="-20">
                <a:latin typeface="Calibri"/>
                <a:cs typeface="Calibri"/>
              </a:rPr>
              <a:t>N</a:t>
            </a:r>
            <a:r>
              <a:rPr dirty="0" sz="90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8642938" y="3673285"/>
            <a:ext cx="299085" cy="379095"/>
            <a:chOff x="8642938" y="3673285"/>
            <a:chExt cx="299085" cy="379095"/>
          </a:xfrm>
        </p:grpSpPr>
        <p:sp>
          <p:nvSpPr>
            <p:cNvPr id="112" name="object 112"/>
            <p:cNvSpPr/>
            <p:nvPr/>
          </p:nvSpPr>
          <p:spPr>
            <a:xfrm>
              <a:off x="8875477" y="3677095"/>
              <a:ext cx="62230" cy="371475"/>
            </a:xfrm>
            <a:custGeom>
              <a:avLst/>
              <a:gdLst/>
              <a:ahLst/>
              <a:cxnLst/>
              <a:rect l="l" t="t" r="r" b="b"/>
              <a:pathLst>
                <a:path w="62229" h="371475">
                  <a:moveTo>
                    <a:pt x="62156" y="0"/>
                  </a:moveTo>
                  <a:lnTo>
                    <a:pt x="0" y="62156"/>
                  </a:lnTo>
                  <a:lnTo>
                    <a:pt x="0" y="370879"/>
                  </a:lnTo>
                  <a:lnTo>
                    <a:pt x="62156" y="308723"/>
                  </a:lnTo>
                  <a:lnTo>
                    <a:pt x="6215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8646748" y="3677095"/>
              <a:ext cx="291465" cy="62230"/>
            </a:xfrm>
            <a:custGeom>
              <a:avLst/>
              <a:gdLst/>
              <a:ahLst/>
              <a:cxnLst/>
              <a:rect l="l" t="t" r="r" b="b"/>
              <a:pathLst>
                <a:path w="291465" h="62229">
                  <a:moveTo>
                    <a:pt x="290885" y="0"/>
                  </a:moveTo>
                  <a:lnTo>
                    <a:pt x="62156" y="0"/>
                  </a:lnTo>
                  <a:lnTo>
                    <a:pt x="0" y="62156"/>
                  </a:lnTo>
                  <a:lnTo>
                    <a:pt x="228729" y="62156"/>
                  </a:lnTo>
                  <a:lnTo>
                    <a:pt x="29088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646748" y="3677095"/>
              <a:ext cx="291465" cy="371475"/>
            </a:xfrm>
            <a:custGeom>
              <a:avLst/>
              <a:gdLst/>
              <a:ahLst/>
              <a:cxnLst/>
              <a:rect l="l" t="t" r="r" b="b"/>
              <a:pathLst>
                <a:path w="291465" h="371475">
                  <a:moveTo>
                    <a:pt x="0" y="62156"/>
                  </a:moveTo>
                  <a:lnTo>
                    <a:pt x="62156" y="0"/>
                  </a:lnTo>
                  <a:lnTo>
                    <a:pt x="290885" y="0"/>
                  </a:lnTo>
                  <a:lnTo>
                    <a:pt x="290885" y="308723"/>
                  </a:lnTo>
                  <a:lnTo>
                    <a:pt x="228729" y="370879"/>
                  </a:lnTo>
                  <a:lnTo>
                    <a:pt x="0" y="370879"/>
                  </a:lnTo>
                  <a:lnTo>
                    <a:pt x="0" y="62156"/>
                  </a:lnTo>
                  <a:close/>
                </a:path>
                <a:path w="291465" h="371475">
                  <a:moveTo>
                    <a:pt x="0" y="62156"/>
                  </a:moveTo>
                  <a:lnTo>
                    <a:pt x="228729" y="62156"/>
                  </a:lnTo>
                  <a:lnTo>
                    <a:pt x="290885" y="0"/>
                  </a:lnTo>
                </a:path>
                <a:path w="291465" h="371475">
                  <a:moveTo>
                    <a:pt x="228729" y="62156"/>
                  </a:moveTo>
                  <a:lnTo>
                    <a:pt x="228729" y="370879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8673420" y="3770938"/>
            <a:ext cx="167640" cy="238760"/>
          </a:xfrm>
          <a:prstGeom prst="rect">
            <a:avLst/>
          </a:prstGeom>
        </p:spPr>
        <p:txBody>
          <a:bodyPr wrap="square" lIns="0" tIns="88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900" spc="25">
                <a:latin typeface="Calibri"/>
                <a:cs typeface="Calibri"/>
              </a:rPr>
              <a:t>C</a:t>
            </a:r>
            <a:r>
              <a:rPr dirty="0" sz="900" spc="-20">
                <a:latin typeface="Calibri"/>
                <a:cs typeface="Calibri"/>
              </a:rPr>
              <a:t>N</a:t>
            </a:r>
            <a:r>
              <a:rPr dirty="0" sz="90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7835903" y="3055296"/>
            <a:ext cx="1236345" cy="1185545"/>
            <a:chOff x="7835903" y="3055296"/>
            <a:chExt cx="1236345" cy="1185545"/>
          </a:xfrm>
        </p:grpSpPr>
        <p:sp>
          <p:nvSpPr>
            <p:cNvPr id="117" name="object 117"/>
            <p:cNvSpPr/>
            <p:nvPr/>
          </p:nvSpPr>
          <p:spPr>
            <a:xfrm>
              <a:off x="7835903" y="4058883"/>
              <a:ext cx="145442" cy="1818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8257688" y="4051611"/>
              <a:ext cx="145442" cy="1818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8694017" y="4058883"/>
              <a:ext cx="145442" cy="1818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8643112" y="3062598"/>
              <a:ext cx="422275" cy="189230"/>
            </a:xfrm>
            <a:custGeom>
              <a:avLst/>
              <a:gdLst/>
              <a:ahLst/>
              <a:cxnLst/>
              <a:rect l="l" t="t" r="r" b="b"/>
              <a:pathLst>
                <a:path w="422275" h="189229">
                  <a:moveTo>
                    <a:pt x="0" y="0"/>
                  </a:moveTo>
                  <a:lnTo>
                    <a:pt x="421784" y="0"/>
                  </a:lnTo>
                  <a:lnTo>
                    <a:pt x="421784" y="189075"/>
                  </a:lnTo>
                  <a:lnTo>
                    <a:pt x="0" y="189075"/>
                  </a:lnTo>
                  <a:lnTo>
                    <a:pt x="0" y="0"/>
                  </a:lnTo>
                  <a:close/>
                </a:path>
              </a:pathLst>
            </a:custGeom>
            <a:ln w="145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/>
          <p:cNvSpPr txBox="1"/>
          <p:nvPr/>
        </p:nvSpPr>
        <p:spPr>
          <a:xfrm>
            <a:off x="8650384" y="3058383"/>
            <a:ext cx="40767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3660">
              <a:lnSpc>
                <a:spcPct val="100000"/>
              </a:lnSpc>
              <a:spcBef>
                <a:spcPts val="130"/>
              </a:spcBef>
            </a:pPr>
            <a:r>
              <a:rPr dirty="0" sz="1000">
                <a:latin typeface="Calibri"/>
                <a:cs typeface="Calibri"/>
              </a:rPr>
              <a:t>Bbox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8643111" y="3288034"/>
            <a:ext cx="422275" cy="182245"/>
          </a:xfrm>
          <a:custGeom>
            <a:avLst/>
            <a:gdLst/>
            <a:ahLst/>
            <a:cxnLst/>
            <a:rect l="l" t="t" r="r" b="b"/>
            <a:pathLst>
              <a:path w="422275" h="182245">
                <a:moveTo>
                  <a:pt x="0" y="0"/>
                </a:moveTo>
                <a:lnTo>
                  <a:pt x="421784" y="0"/>
                </a:lnTo>
                <a:lnTo>
                  <a:pt x="421784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ln w="14544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8650384" y="3280453"/>
            <a:ext cx="40767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Calibri"/>
                <a:cs typeface="Calibri"/>
              </a:rPr>
              <a:t>Class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8134061" y="3062598"/>
            <a:ext cx="429259" cy="189230"/>
          </a:xfrm>
          <a:custGeom>
            <a:avLst/>
            <a:gdLst/>
            <a:ahLst/>
            <a:cxnLst/>
            <a:rect l="l" t="t" r="r" b="b"/>
            <a:pathLst>
              <a:path w="429259" h="189229">
                <a:moveTo>
                  <a:pt x="0" y="0"/>
                </a:moveTo>
                <a:lnTo>
                  <a:pt x="429056" y="0"/>
                </a:lnTo>
                <a:lnTo>
                  <a:pt x="429056" y="189075"/>
                </a:lnTo>
                <a:lnTo>
                  <a:pt x="0" y="189075"/>
                </a:lnTo>
                <a:lnTo>
                  <a:pt x="0" y="0"/>
                </a:lnTo>
                <a:close/>
              </a:path>
            </a:pathLst>
          </a:custGeom>
          <a:ln w="1454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 txBox="1"/>
          <p:nvPr/>
        </p:nvSpPr>
        <p:spPr>
          <a:xfrm>
            <a:off x="8144969" y="3058383"/>
            <a:ext cx="41148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30"/>
              </a:spcBef>
            </a:pPr>
            <a:r>
              <a:rPr dirty="0" sz="1000">
                <a:latin typeface="Calibri"/>
                <a:cs typeface="Calibri"/>
              </a:rPr>
              <a:t>Bbox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8141334" y="3288034"/>
            <a:ext cx="422275" cy="182245"/>
          </a:xfrm>
          <a:custGeom>
            <a:avLst/>
            <a:gdLst/>
            <a:ahLst/>
            <a:cxnLst/>
            <a:rect l="l" t="t" r="r" b="b"/>
            <a:pathLst>
              <a:path w="422275" h="182245">
                <a:moveTo>
                  <a:pt x="0" y="0"/>
                </a:moveTo>
                <a:lnTo>
                  <a:pt x="421784" y="0"/>
                </a:lnTo>
                <a:lnTo>
                  <a:pt x="421784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ln w="14544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8144969" y="3280453"/>
            <a:ext cx="41148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112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Calibri"/>
                <a:cs typeface="Calibri"/>
              </a:rPr>
              <a:t>Class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625011" y="3055326"/>
            <a:ext cx="429259" cy="189230"/>
          </a:xfrm>
          <a:custGeom>
            <a:avLst/>
            <a:gdLst/>
            <a:ahLst/>
            <a:cxnLst/>
            <a:rect l="l" t="t" r="r" b="b"/>
            <a:pathLst>
              <a:path w="429259" h="189230">
                <a:moveTo>
                  <a:pt x="0" y="0"/>
                </a:moveTo>
                <a:lnTo>
                  <a:pt x="429056" y="0"/>
                </a:lnTo>
                <a:lnTo>
                  <a:pt x="429056" y="189075"/>
                </a:lnTo>
                <a:lnTo>
                  <a:pt x="0" y="189075"/>
                </a:lnTo>
                <a:lnTo>
                  <a:pt x="0" y="0"/>
                </a:lnTo>
                <a:close/>
              </a:path>
            </a:pathLst>
          </a:custGeom>
          <a:ln w="1454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7632283" y="3051854"/>
            <a:ext cx="41465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130"/>
              </a:spcBef>
            </a:pPr>
            <a:r>
              <a:rPr dirty="0" sz="1000">
                <a:latin typeface="Calibri"/>
                <a:cs typeface="Calibri"/>
              </a:rPr>
              <a:t>Bbox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625011" y="3280762"/>
            <a:ext cx="429259" cy="182245"/>
          </a:xfrm>
          <a:custGeom>
            <a:avLst/>
            <a:gdLst/>
            <a:ahLst/>
            <a:cxnLst/>
            <a:rect l="l" t="t" r="r" b="b"/>
            <a:pathLst>
              <a:path w="429259" h="182245">
                <a:moveTo>
                  <a:pt x="0" y="0"/>
                </a:moveTo>
                <a:lnTo>
                  <a:pt x="429056" y="0"/>
                </a:lnTo>
                <a:lnTo>
                  <a:pt x="429056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ln w="14544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7632283" y="3273924"/>
            <a:ext cx="41465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Calibri"/>
                <a:cs typeface="Calibri"/>
              </a:rPr>
              <a:t>Class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7835903" y="3484383"/>
            <a:ext cx="1003935" cy="174625"/>
            <a:chOff x="7835903" y="3484383"/>
            <a:chExt cx="1003935" cy="174625"/>
          </a:xfrm>
        </p:grpSpPr>
        <p:sp>
          <p:nvSpPr>
            <p:cNvPr id="133" name="object 133"/>
            <p:cNvSpPr/>
            <p:nvPr/>
          </p:nvSpPr>
          <p:spPr>
            <a:xfrm>
              <a:off x="8257688" y="3484383"/>
              <a:ext cx="145442" cy="1745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8694017" y="3484383"/>
              <a:ext cx="145442" cy="1745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7835903" y="3484383"/>
              <a:ext cx="145442" cy="1745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 txBox="1"/>
          <p:nvPr/>
        </p:nvSpPr>
        <p:spPr>
          <a:xfrm>
            <a:off x="9182506" y="3014672"/>
            <a:ext cx="1498600" cy="44577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80"/>
              </a:spcBef>
            </a:pPr>
            <a:r>
              <a:rPr dirty="0" sz="135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1350" spc="5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1350" spc="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1350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1350" spc="15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1350" spc="-7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41961" y="1049482"/>
            <a:ext cx="5272405" cy="5127625"/>
          </a:xfrm>
          <a:custGeom>
            <a:avLst/>
            <a:gdLst/>
            <a:ahLst/>
            <a:cxnLst/>
            <a:rect l="l" t="t" r="r" b="b"/>
            <a:pathLst>
              <a:path w="5272405" h="5127625">
                <a:moveTo>
                  <a:pt x="5271794" y="0"/>
                </a:moveTo>
                <a:lnTo>
                  <a:pt x="0" y="0"/>
                </a:lnTo>
                <a:lnTo>
                  <a:pt x="0" y="5127382"/>
                </a:lnTo>
                <a:lnTo>
                  <a:pt x="5271794" y="5127382"/>
                </a:lnTo>
                <a:lnTo>
                  <a:pt x="5271794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9" name="object 1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16</a:t>
            </a:fld>
          </a:p>
        </p:txBody>
      </p:sp>
      <p:sp>
        <p:nvSpPr>
          <p:cNvPr id="140" name="object 1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4024629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</a:t>
            </a:r>
            <a:r>
              <a:rPr dirty="0" sz="4300" spc="-30"/>
              <a:t> </a:t>
            </a:r>
            <a:r>
              <a:rPr dirty="0" sz="4300" spc="-25"/>
              <a:t>Features</a:t>
            </a:r>
            <a:endParaRPr sz="4300"/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26" name="object 26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168" y="6141720"/>
            <a:ext cx="19132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736763" y="2698093"/>
            <a:ext cx="1022350" cy="1030605"/>
            <a:chOff x="9736763" y="2698093"/>
            <a:chExt cx="1022350" cy="1030605"/>
          </a:xfrm>
        </p:grpSpPr>
        <p:sp>
          <p:nvSpPr>
            <p:cNvPr id="33" name="object 33"/>
            <p:cNvSpPr/>
            <p:nvPr/>
          </p:nvSpPr>
          <p:spPr>
            <a:xfrm>
              <a:off x="9741629" y="2928499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528521" y="2702855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741629" y="2702855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741629" y="2702855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135076" y="2941194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741526" y="3326144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583583" y="3693667"/>
            <a:ext cx="322834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55625" marR="548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(here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2 x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2;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 spc="-10">
                <a:latin typeface="Calibri"/>
                <a:cs typeface="Calibri"/>
              </a:rPr>
              <a:t>practice </a:t>
            </a:r>
            <a:r>
              <a:rPr dirty="0" sz="2400" spc="5">
                <a:latin typeface="Calibri"/>
                <a:cs typeface="Calibri"/>
              </a:rPr>
              <a:t>e.g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7 x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752499" y="319532"/>
            <a:ext cx="3045460" cy="186372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 b="1">
                <a:latin typeface="Calibri"/>
                <a:cs typeface="Calibri"/>
              </a:rPr>
              <a:t>Goal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spc="-15">
                <a:latin typeface="Calibri"/>
                <a:cs typeface="Calibri"/>
              </a:rPr>
              <a:t>Crop features </a:t>
            </a:r>
            <a:r>
              <a:rPr dirty="0" sz="2400" spc="-20">
                <a:latin typeface="Calibri"/>
                <a:cs typeface="Calibri"/>
              </a:rPr>
              <a:t>for  </a:t>
            </a:r>
            <a:r>
              <a:rPr dirty="0" sz="2400" spc="-10">
                <a:latin typeface="Calibri"/>
                <a:cs typeface="Calibri"/>
              </a:rPr>
              <a:t>region proposal, </a:t>
            </a:r>
            <a:r>
              <a:rPr dirty="0" sz="2400">
                <a:latin typeface="Calibri"/>
                <a:cs typeface="Calibri"/>
              </a:rPr>
              <a:t>and  </a:t>
            </a:r>
            <a:r>
              <a:rPr dirty="0" sz="2400" spc="-20">
                <a:latin typeface="Calibri"/>
                <a:cs typeface="Calibri"/>
              </a:rPr>
              <a:t>resize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15">
                <a:latin typeface="Calibri"/>
                <a:cs typeface="Calibri"/>
              </a:rPr>
              <a:t>fixed </a:t>
            </a:r>
            <a:r>
              <a:rPr dirty="0" sz="2400" spc="-20">
                <a:latin typeface="Calibri"/>
                <a:cs typeface="Calibri"/>
              </a:rPr>
              <a:t>size for  </a:t>
            </a:r>
            <a:r>
              <a:rPr dirty="0" sz="2400" spc="-10">
                <a:latin typeface="Calibri"/>
                <a:cs typeface="Calibri"/>
              </a:rPr>
              <a:t>downstream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processing,  in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u="heavy" sz="24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differentiable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way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16</a:t>
            </a:fld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06107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15"/>
              <a:t> </a:t>
            </a:r>
            <a:r>
              <a:rPr dirty="0" sz="4300" spc="-30"/>
              <a:t>Pool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5" name="object 5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8" name="object 8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31425" y="4395700"/>
              <a:ext cx="2053589" cy="5080"/>
            </a:xfrm>
            <a:custGeom>
              <a:avLst/>
              <a:gdLst/>
              <a:ahLst/>
              <a:cxnLst/>
              <a:rect l="l" t="t" r="r" b="b"/>
              <a:pathLst>
                <a:path w="2053590" h="5079">
                  <a:moveTo>
                    <a:pt x="0" y="0"/>
                  </a:moveTo>
                  <a:lnTo>
                    <a:pt x="2053568" y="0"/>
                  </a:lnTo>
                </a:path>
                <a:path w="2053590" h="5079">
                  <a:moveTo>
                    <a:pt x="0" y="4763"/>
                  </a:moveTo>
                  <a:lnTo>
                    <a:pt x="2053568" y="4763"/>
                  </a:lnTo>
                </a:path>
              </a:pathLst>
            </a:custGeom>
            <a:ln w="837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55973" y="4396277"/>
              <a:ext cx="493395" cy="0"/>
            </a:xfrm>
            <a:custGeom>
              <a:avLst/>
              <a:gdLst/>
              <a:ahLst/>
              <a:cxnLst/>
              <a:rect l="l" t="t" r="r" b="b"/>
              <a:pathLst>
                <a:path w="493395" h="0">
                  <a:moveTo>
                    <a:pt x="0" y="0"/>
                  </a:moveTo>
                  <a:lnTo>
                    <a:pt x="493388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2440171"/>
                  </a:moveTo>
                  <a:lnTo>
                    <a:pt x="0" y="2842859"/>
                  </a:lnTo>
                </a:path>
                <a:path w="0" h="2842895">
                  <a:moveTo>
                    <a:pt x="0" y="1206988"/>
                  </a:moveTo>
                  <a:lnTo>
                    <a:pt x="0" y="1238796"/>
                  </a:lnTo>
                </a:path>
                <a:path w="0" h="2842895">
                  <a:moveTo>
                    <a:pt x="0" y="0"/>
                  </a:moveTo>
                  <a:lnTo>
                    <a:pt x="0" y="42401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2445015"/>
                  </a:moveTo>
                  <a:lnTo>
                    <a:pt x="0" y="2842859"/>
                  </a:lnTo>
                </a:path>
                <a:path w="0" h="2842895">
                  <a:moveTo>
                    <a:pt x="0" y="1203107"/>
                  </a:moveTo>
                  <a:lnTo>
                    <a:pt x="0" y="1243639"/>
                  </a:lnTo>
                </a:path>
                <a:path w="0" h="2842895">
                  <a:moveTo>
                    <a:pt x="0" y="0"/>
                  </a:moveTo>
                  <a:lnTo>
                    <a:pt x="0" y="420138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31425" y="3583687"/>
              <a:ext cx="3318510" cy="406400"/>
            </a:xfrm>
            <a:custGeom>
              <a:avLst/>
              <a:gdLst/>
              <a:ahLst/>
              <a:cxnLst/>
              <a:rect l="l" t="t" r="r" b="b"/>
              <a:pathLst>
                <a:path w="3318509" h="406400">
                  <a:moveTo>
                    <a:pt x="0" y="406294"/>
                  </a:moveTo>
                  <a:lnTo>
                    <a:pt x="1245782" y="406294"/>
                  </a:lnTo>
                </a:path>
                <a:path w="3318509" h="406400">
                  <a:moveTo>
                    <a:pt x="2016761" y="406294"/>
                  </a:moveTo>
                  <a:lnTo>
                    <a:pt x="2053568" y="406294"/>
                  </a:lnTo>
                </a:path>
                <a:path w="3318509" h="406400">
                  <a:moveTo>
                    <a:pt x="2824547" y="406294"/>
                  </a:moveTo>
                  <a:lnTo>
                    <a:pt x="3317936" y="406294"/>
                  </a:lnTo>
                </a:path>
                <a:path w="3318509" h="406400">
                  <a:moveTo>
                    <a:pt x="0" y="0"/>
                  </a:moveTo>
                  <a:lnTo>
                    <a:pt x="1245782" y="0"/>
                  </a:lnTo>
                </a:path>
                <a:path w="3318509" h="406400">
                  <a:moveTo>
                    <a:pt x="2016761" y="0"/>
                  </a:moveTo>
                  <a:lnTo>
                    <a:pt x="2053568" y="0"/>
                  </a:lnTo>
                </a:path>
                <a:path w="3318509" h="406400">
                  <a:moveTo>
                    <a:pt x="2824547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1226386" y="0"/>
                  </a:lnTo>
                </a:path>
                <a:path w="3318509" h="0">
                  <a:moveTo>
                    <a:pt x="2024240" y="0"/>
                  </a:moveTo>
                  <a:lnTo>
                    <a:pt x="2046610" y="0"/>
                  </a:lnTo>
                </a:path>
                <a:path w="3318509" h="0">
                  <a:moveTo>
                    <a:pt x="2817588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168" y="6141720"/>
            <a:ext cx="19132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00980" y="904747"/>
            <a:ext cx="5241925" cy="1008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4805">
              <a:lnSpc>
                <a:spcPts val="2755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“Snap”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grid</a:t>
            </a:r>
            <a:r>
              <a:rPr dirty="0" sz="2400" spc="-5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395"/>
              </a:lnSpc>
            </a:pPr>
            <a:r>
              <a:rPr dirty="0" sz="2100">
                <a:latin typeface="Calibri"/>
                <a:cs typeface="Calibri"/>
              </a:rPr>
              <a:t>Project</a:t>
            </a:r>
            <a:r>
              <a:rPr dirty="0" sz="2100" spc="15">
                <a:latin typeface="Calibri"/>
                <a:cs typeface="Calibri"/>
              </a:rPr>
              <a:t> </a:t>
            </a:r>
            <a:r>
              <a:rPr dirty="0" sz="2100" spc="5">
                <a:latin typeface="Calibri"/>
                <a:cs typeface="Calibri"/>
              </a:rPr>
              <a:t>proposal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736763" y="2698093"/>
            <a:ext cx="1022350" cy="1030605"/>
            <a:chOff x="9736763" y="2698093"/>
            <a:chExt cx="1022350" cy="1030605"/>
          </a:xfrm>
        </p:grpSpPr>
        <p:sp>
          <p:nvSpPr>
            <p:cNvPr id="33" name="object 33"/>
            <p:cNvSpPr/>
            <p:nvPr/>
          </p:nvSpPr>
          <p:spPr>
            <a:xfrm>
              <a:off x="9741629" y="2928499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528521" y="2702855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741629" y="2702855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741629" y="2702855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135076" y="2941194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741526" y="3326144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9160306" y="282955"/>
            <a:ext cx="2130425" cy="21075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5">
                <a:latin typeface="Calibri"/>
                <a:cs typeface="Calibri"/>
              </a:rPr>
              <a:t>2x2  grid of </a:t>
            </a:r>
            <a:r>
              <a:rPr dirty="0" sz="2400" spc="-10">
                <a:latin typeface="Calibri"/>
                <a:cs typeface="Calibri"/>
              </a:rPr>
              <a:t>(roughly)  </a:t>
            </a:r>
            <a:r>
              <a:rPr dirty="0" sz="2400">
                <a:latin typeface="Calibri"/>
                <a:cs typeface="Calibri"/>
              </a:rPr>
              <a:t>equal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subregions</a:t>
            </a:r>
            <a:endParaRPr sz="2400">
              <a:latin typeface="Calibri"/>
              <a:cs typeface="Calibri"/>
            </a:endParaRPr>
          </a:p>
          <a:p>
            <a:pPr marL="46990" marR="57150">
              <a:lnSpc>
                <a:spcPct val="100800"/>
              </a:lnSpc>
              <a:spcBef>
                <a:spcPts val="1895"/>
              </a:spcBef>
            </a:pPr>
            <a:r>
              <a:rPr dirty="0" sz="2400" spc="-15">
                <a:latin typeface="Calibri"/>
                <a:cs typeface="Calibri"/>
              </a:rPr>
              <a:t>Max-pool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within 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583551" y="3693667"/>
            <a:ext cx="322834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55625" marR="548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(here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2 x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2;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 spc="-10">
                <a:latin typeface="Calibri"/>
                <a:cs typeface="Calibri"/>
              </a:rPr>
              <a:t>practice </a:t>
            </a:r>
            <a:r>
              <a:rPr dirty="0" sz="2400" spc="5">
                <a:latin typeface="Calibri"/>
                <a:cs typeface="Calibri"/>
              </a:rPr>
              <a:t>e.g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7 x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460615" y="5165852"/>
            <a:ext cx="3472179" cy="1113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635">
              <a:lnSpc>
                <a:spcPct val="98700"/>
              </a:lnSpc>
              <a:spcBef>
                <a:spcPts val="135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20">
                <a:latin typeface="Calibri"/>
                <a:cs typeface="Calibri"/>
              </a:rPr>
              <a:t>always </a:t>
            </a:r>
            <a:r>
              <a:rPr dirty="0" sz="2400" spc="-5">
                <a:latin typeface="Calibri"/>
                <a:cs typeface="Calibri"/>
              </a:rPr>
              <a:t>the  same </a:t>
            </a:r>
            <a:r>
              <a:rPr dirty="0" sz="2400" spc="-15">
                <a:latin typeface="Calibri"/>
                <a:cs typeface="Calibri"/>
              </a:rPr>
              <a:t>size </a:t>
            </a:r>
            <a:r>
              <a:rPr dirty="0" sz="2400" spc="-10">
                <a:latin typeface="Calibri"/>
                <a:cs typeface="Calibri"/>
              </a:rPr>
              <a:t>even </a:t>
            </a:r>
            <a:r>
              <a:rPr dirty="0" sz="2400">
                <a:latin typeface="Calibri"/>
                <a:cs typeface="Calibri"/>
              </a:rPr>
              <a:t>if input  </a:t>
            </a: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15">
                <a:latin typeface="Calibri"/>
                <a:cs typeface="Calibri"/>
              </a:rPr>
              <a:t>have different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sizes!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757022" y="2937581"/>
            <a:ext cx="756285" cy="780415"/>
            <a:chOff x="9757022" y="2937581"/>
            <a:chExt cx="756285" cy="780415"/>
          </a:xfrm>
        </p:grpSpPr>
        <p:sp>
          <p:nvSpPr>
            <p:cNvPr id="44" name="object 44"/>
            <p:cNvSpPr/>
            <p:nvPr/>
          </p:nvSpPr>
          <p:spPr>
            <a:xfrm>
              <a:off x="9757022" y="2937581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144746" y="294206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3" y="374331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142504" y="334323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757022" y="334099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5720820" y="2356990"/>
            <a:ext cx="1750060" cy="2167255"/>
            <a:chOff x="5720820" y="2356990"/>
            <a:chExt cx="1750060" cy="2167255"/>
          </a:xfrm>
        </p:grpSpPr>
        <p:sp>
          <p:nvSpPr>
            <p:cNvPr id="49" name="object 49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857812" y="2383735"/>
              <a:ext cx="798195" cy="783590"/>
            </a:xfrm>
            <a:custGeom>
              <a:avLst/>
              <a:gdLst/>
              <a:ahLst/>
              <a:cxnLst/>
              <a:rect l="l" t="t" r="r" b="b"/>
              <a:pathLst>
                <a:path w="798195" h="783589">
                  <a:moveTo>
                    <a:pt x="797853" y="0"/>
                  </a:moveTo>
                  <a:lnTo>
                    <a:pt x="0" y="0"/>
                  </a:lnTo>
                  <a:lnTo>
                    <a:pt x="0" y="782968"/>
                  </a:lnTo>
                  <a:lnTo>
                    <a:pt x="797853" y="782968"/>
                  </a:lnTo>
                  <a:lnTo>
                    <a:pt x="79785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678036" y="2379854"/>
              <a:ext cx="771525" cy="783590"/>
            </a:xfrm>
            <a:custGeom>
              <a:avLst/>
              <a:gdLst/>
              <a:ahLst/>
              <a:cxnLst/>
              <a:rect l="l" t="t" r="r" b="b"/>
              <a:pathLst>
                <a:path w="771525" h="783589">
                  <a:moveTo>
                    <a:pt x="770978" y="0"/>
                  </a:moveTo>
                  <a:lnTo>
                    <a:pt x="0" y="0"/>
                  </a:lnTo>
                  <a:lnTo>
                    <a:pt x="0" y="782968"/>
                  </a:lnTo>
                  <a:lnTo>
                    <a:pt x="770978" y="782968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4994" y="3203355"/>
              <a:ext cx="771525" cy="1201420"/>
            </a:xfrm>
            <a:custGeom>
              <a:avLst/>
              <a:gdLst/>
              <a:ahLst/>
              <a:cxnLst/>
              <a:rect l="l" t="t" r="r" b="b"/>
              <a:pathLst>
                <a:path w="771525" h="1201420">
                  <a:moveTo>
                    <a:pt x="770978" y="0"/>
                  </a:moveTo>
                  <a:lnTo>
                    <a:pt x="0" y="0"/>
                  </a:lnTo>
                  <a:lnTo>
                    <a:pt x="0" y="1201375"/>
                  </a:lnTo>
                  <a:lnTo>
                    <a:pt x="770978" y="1201375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877208" y="3198511"/>
              <a:ext cx="771525" cy="1201420"/>
            </a:xfrm>
            <a:custGeom>
              <a:avLst/>
              <a:gdLst/>
              <a:ahLst/>
              <a:cxnLst/>
              <a:rect l="l" t="t" r="r" b="b"/>
              <a:pathLst>
                <a:path w="771525" h="1201420">
                  <a:moveTo>
                    <a:pt x="770978" y="0"/>
                  </a:moveTo>
                  <a:lnTo>
                    <a:pt x="0" y="0"/>
                  </a:lnTo>
                  <a:lnTo>
                    <a:pt x="0" y="1201375"/>
                  </a:lnTo>
                  <a:lnTo>
                    <a:pt x="770978" y="1201375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672827" y="2364809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860239" y="3177398"/>
              <a:ext cx="1574165" cy="0"/>
            </a:xfrm>
            <a:custGeom>
              <a:avLst/>
              <a:gdLst/>
              <a:ahLst/>
              <a:cxnLst/>
              <a:rect l="l" t="t" r="r" b="b"/>
              <a:pathLst>
                <a:path w="1574165" h="0">
                  <a:moveTo>
                    <a:pt x="0" y="0"/>
                  </a:moveTo>
                  <a:lnTo>
                    <a:pt x="1573990" y="1"/>
                  </a:lnTo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841443" y="2376040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19</a:t>
            </a:fld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7946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Reminder:</a:t>
            </a:r>
            <a:r>
              <a:rPr dirty="0" spc="-75"/>
              <a:t> </a:t>
            </a:r>
            <a:r>
              <a:rPr dirty="0" spc="-5"/>
              <a:t>A4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4401" y="1167891"/>
            <a:ext cx="6467475" cy="4298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A4 due </a:t>
            </a:r>
            <a:r>
              <a:rPr dirty="0" sz="2800" spc="-35" b="1">
                <a:latin typeface="Calibri"/>
                <a:cs typeface="Calibri"/>
              </a:rPr>
              <a:t>Wednesday, </a:t>
            </a:r>
            <a:r>
              <a:rPr dirty="0" sz="2800" spc="-10" b="1">
                <a:latin typeface="Calibri"/>
                <a:cs typeface="Calibri"/>
              </a:rPr>
              <a:t>November </a:t>
            </a:r>
            <a:r>
              <a:rPr dirty="0" sz="2800" b="1">
                <a:latin typeface="Calibri"/>
                <a:cs typeface="Calibri"/>
              </a:rPr>
              <a:t>13,</a:t>
            </a:r>
            <a:r>
              <a:rPr dirty="0" sz="2800" spc="3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11:59pm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800">
                <a:latin typeface="Calibri"/>
                <a:cs typeface="Calibri"/>
              </a:rPr>
              <a:t>A4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covers: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45">
                <a:latin typeface="Calibri"/>
                <a:cs typeface="Calibri"/>
              </a:rPr>
              <a:t>PyTorch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autograd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spcBef>
                <a:spcPts val="4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10">
                <a:latin typeface="Calibri"/>
                <a:cs typeface="Calibri"/>
              </a:rPr>
              <a:t>Residual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buChar char="-"/>
              <a:tabLst>
                <a:tab pos="297815" algn="l"/>
                <a:tab pos="298450" algn="l"/>
              </a:tabLst>
            </a:pPr>
            <a:r>
              <a:rPr dirty="0" sz="2800" spc="-15">
                <a:latin typeface="Calibri"/>
                <a:cs typeface="Calibri"/>
              </a:rPr>
              <a:t>Recurrent neural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25">
                <a:latin typeface="Calibri"/>
                <a:cs typeface="Calibri"/>
              </a:rPr>
              <a:t>Attention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buChar char="-"/>
              <a:tabLst>
                <a:tab pos="297815" algn="l"/>
                <a:tab pos="298450" algn="l"/>
              </a:tabLst>
            </a:pPr>
            <a:r>
              <a:rPr dirty="0" sz="2800" spc="-20">
                <a:latin typeface="Calibri"/>
                <a:cs typeface="Calibri"/>
              </a:rPr>
              <a:t>Feature</a:t>
            </a:r>
            <a:r>
              <a:rPr dirty="0" sz="2800" spc="-10">
                <a:latin typeface="Calibri"/>
                <a:cs typeface="Calibri"/>
              </a:rPr>
              <a:t> visualization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5">
                <a:latin typeface="Calibri"/>
                <a:cs typeface="Calibri"/>
              </a:rPr>
              <a:t>Style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transfer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10">
                <a:latin typeface="Calibri"/>
                <a:cs typeface="Calibri"/>
              </a:rPr>
              <a:t>Adversarial </a:t>
            </a:r>
            <a:r>
              <a:rPr dirty="0" sz="2800" spc="-20">
                <a:latin typeface="Calibri"/>
                <a:cs typeface="Calibri"/>
              </a:rPr>
              <a:t>examples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06107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15"/>
              <a:t> </a:t>
            </a:r>
            <a:r>
              <a:rPr dirty="0" sz="4300" spc="-30"/>
              <a:t>Pool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5" name="object 5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8" name="object 8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31425" y="4395700"/>
              <a:ext cx="2053589" cy="5080"/>
            </a:xfrm>
            <a:custGeom>
              <a:avLst/>
              <a:gdLst/>
              <a:ahLst/>
              <a:cxnLst/>
              <a:rect l="l" t="t" r="r" b="b"/>
              <a:pathLst>
                <a:path w="2053590" h="5079">
                  <a:moveTo>
                    <a:pt x="0" y="0"/>
                  </a:moveTo>
                  <a:lnTo>
                    <a:pt x="2053568" y="0"/>
                  </a:lnTo>
                </a:path>
                <a:path w="2053590" h="5079">
                  <a:moveTo>
                    <a:pt x="0" y="4763"/>
                  </a:moveTo>
                  <a:lnTo>
                    <a:pt x="2053568" y="4763"/>
                  </a:lnTo>
                </a:path>
              </a:pathLst>
            </a:custGeom>
            <a:ln w="837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55973" y="4396277"/>
              <a:ext cx="493395" cy="0"/>
            </a:xfrm>
            <a:custGeom>
              <a:avLst/>
              <a:gdLst/>
              <a:ahLst/>
              <a:cxnLst/>
              <a:rect l="l" t="t" r="r" b="b"/>
              <a:pathLst>
                <a:path w="493395" h="0">
                  <a:moveTo>
                    <a:pt x="0" y="0"/>
                  </a:moveTo>
                  <a:lnTo>
                    <a:pt x="493388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2440171"/>
                  </a:moveTo>
                  <a:lnTo>
                    <a:pt x="0" y="2842859"/>
                  </a:lnTo>
                </a:path>
                <a:path w="0" h="2842895">
                  <a:moveTo>
                    <a:pt x="0" y="1206988"/>
                  </a:moveTo>
                  <a:lnTo>
                    <a:pt x="0" y="1238796"/>
                  </a:lnTo>
                </a:path>
                <a:path w="0" h="2842895">
                  <a:moveTo>
                    <a:pt x="0" y="0"/>
                  </a:moveTo>
                  <a:lnTo>
                    <a:pt x="0" y="42401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2445015"/>
                  </a:moveTo>
                  <a:lnTo>
                    <a:pt x="0" y="2842859"/>
                  </a:lnTo>
                </a:path>
                <a:path w="0" h="2842895">
                  <a:moveTo>
                    <a:pt x="0" y="1203107"/>
                  </a:moveTo>
                  <a:lnTo>
                    <a:pt x="0" y="1243639"/>
                  </a:lnTo>
                </a:path>
                <a:path w="0" h="2842895">
                  <a:moveTo>
                    <a:pt x="0" y="0"/>
                  </a:moveTo>
                  <a:lnTo>
                    <a:pt x="0" y="420138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31425" y="3583687"/>
              <a:ext cx="3318510" cy="406400"/>
            </a:xfrm>
            <a:custGeom>
              <a:avLst/>
              <a:gdLst/>
              <a:ahLst/>
              <a:cxnLst/>
              <a:rect l="l" t="t" r="r" b="b"/>
              <a:pathLst>
                <a:path w="3318509" h="406400">
                  <a:moveTo>
                    <a:pt x="0" y="406294"/>
                  </a:moveTo>
                  <a:lnTo>
                    <a:pt x="1245782" y="406294"/>
                  </a:lnTo>
                </a:path>
                <a:path w="3318509" h="406400">
                  <a:moveTo>
                    <a:pt x="2016761" y="406294"/>
                  </a:moveTo>
                  <a:lnTo>
                    <a:pt x="2053568" y="406294"/>
                  </a:lnTo>
                </a:path>
                <a:path w="3318509" h="406400">
                  <a:moveTo>
                    <a:pt x="2824547" y="406294"/>
                  </a:moveTo>
                  <a:lnTo>
                    <a:pt x="3317936" y="406294"/>
                  </a:lnTo>
                </a:path>
                <a:path w="3318509" h="406400">
                  <a:moveTo>
                    <a:pt x="0" y="0"/>
                  </a:moveTo>
                  <a:lnTo>
                    <a:pt x="1245782" y="0"/>
                  </a:lnTo>
                </a:path>
                <a:path w="3318509" h="406400">
                  <a:moveTo>
                    <a:pt x="2016761" y="0"/>
                  </a:moveTo>
                  <a:lnTo>
                    <a:pt x="2053568" y="0"/>
                  </a:lnTo>
                </a:path>
                <a:path w="3318509" h="406400">
                  <a:moveTo>
                    <a:pt x="2824547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1226386" y="0"/>
                  </a:lnTo>
                </a:path>
                <a:path w="3318509" h="0">
                  <a:moveTo>
                    <a:pt x="2024240" y="0"/>
                  </a:moveTo>
                  <a:lnTo>
                    <a:pt x="2046610" y="0"/>
                  </a:lnTo>
                </a:path>
                <a:path w="3318509" h="0">
                  <a:moveTo>
                    <a:pt x="2817588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736763" y="2698093"/>
            <a:ext cx="1022350" cy="1030605"/>
            <a:chOff x="9736763" y="2698093"/>
            <a:chExt cx="1022350" cy="1030605"/>
          </a:xfrm>
        </p:grpSpPr>
        <p:sp>
          <p:nvSpPr>
            <p:cNvPr id="32" name="object 32"/>
            <p:cNvSpPr/>
            <p:nvPr/>
          </p:nvSpPr>
          <p:spPr>
            <a:xfrm>
              <a:off x="9741629" y="2928499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528521" y="2702855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741629" y="2702855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741629" y="2702855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135076" y="2941194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741526" y="3326144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848276" y="904747"/>
            <a:ext cx="4740910" cy="668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530"/>
              </a:lnSpc>
              <a:spcBef>
                <a:spcPts val="100"/>
              </a:spcBef>
              <a:tabLst>
                <a:tab pos="2598420" algn="l"/>
              </a:tabLst>
            </a:pP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“Snap”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grid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cells	</a:t>
            </a:r>
            <a:r>
              <a:rPr dirty="0" baseline="16203" sz="3600" spc="-7">
                <a:latin typeface="Calibri"/>
                <a:cs typeface="Calibri"/>
              </a:rPr>
              <a:t>grid of</a:t>
            </a:r>
            <a:r>
              <a:rPr dirty="0" baseline="16203" sz="3600" spc="-30">
                <a:latin typeface="Calibri"/>
                <a:cs typeface="Calibri"/>
              </a:rPr>
              <a:t> </a:t>
            </a:r>
            <a:r>
              <a:rPr dirty="0" baseline="16203" sz="3600" spc="-15">
                <a:latin typeface="Calibri"/>
                <a:cs typeface="Calibri"/>
              </a:rPr>
              <a:t>(roughly)</a:t>
            </a:r>
            <a:endParaRPr baseline="16203" sz="3600">
              <a:latin typeface="Calibri"/>
              <a:cs typeface="Calibri"/>
            </a:endParaRPr>
          </a:p>
          <a:p>
            <a:pPr marL="2598420">
              <a:lnSpc>
                <a:spcPts val="2530"/>
              </a:lnSpc>
            </a:pPr>
            <a:r>
              <a:rPr dirty="0" sz="2400">
                <a:latin typeface="Calibri"/>
                <a:cs typeface="Calibri"/>
              </a:rPr>
              <a:t>equal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subregions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434564" y="447547"/>
            <a:ext cx="1866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383446" y="1828291"/>
            <a:ext cx="20434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Max-pool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within 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219091" y="3693667"/>
            <a:ext cx="19577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757022" y="2937581"/>
            <a:ext cx="756285" cy="780415"/>
            <a:chOff x="9757022" y="2937581"/>
            <a:chExt cx="756285" cy="780415"/>
          </a:xfrm>
        </p:grpSpPr>
        <p:sp>
          <p:nvSpPr>
            <p:cNvPr id="44" name="object 44"/>
            <p:cNvSpPr/>
            <p:nvPr/>
          </p:nvSpPr>
          <p:spPr>
            <a:xfrm>
              <a:off x="9757022" y="2937581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144746" y="294206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3" y="374331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142504" y="334323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757022" y="334099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8373316" y="4059428"/>
            <a:ext cx="3438525" cy="1543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1018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(here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2 x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2;</a:t>
            </a:r>
            <a:endParaRPr sz="2400">
              <a:latin typeface="Calibri"/>
              <a:cs typeface="Calibri"/>
            </a:endParaRPr>
          </a:p>
          <a:p>
            <a:pPr algn="ctr" marL="210185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 spc="-10">
                <a:latin typeface="Calibri"/>
                <a:cs typeface="Calibri"/>
              </a:rPr>
              <a:t>practice </a:t>
            </a:r>
            <a:r>
              <a:rPr dirty="0" sz="2400" spc="5">
                <a:latin typeface="Calibri"/>
                <a:cs typeface="Calibri"/>
              </a:rPr>
              <a:t>e.g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7 x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  <a:p>
            <a:pPr algn="ctr" marL="12700" marR="342265" indent="-130810">
              <a:lnSpc>
                <a:spcPct val="100000"/>
              </a:lnSpc>
              <a:spcBef>
                <a:spcPts val="409"/>
              </a:spcBef>
            </a:pP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Problem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#1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: Misaligned 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features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due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snapping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63313" y="2356990"/>
            <a:ext cx="6007735" cy="2167255"/>
            <a:chOff x="1463313" y="2356990"/>
            <a:chExt cx="6007735" cy="2167255"/>
          </a:xfrm>
        </p:grpSpPr>
        <p:sp>
          <p:nvSpPr>
            <p:cNvPr id="50" name="object 5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857812" y="2383735"/>
              <a:ext cx="798195" cy="783590"/>
            </a:xfrm>
            <a:custGeom>
              <a:avLst/>
              <a:gdLst/>
              <a:ahLst/>
              <a:cxnLst/>
              <a:rect l="l" t="t" r="r" b="b"/>
              <a:pathLst>
                <a:path w="798195" h="783589">
                  <a:moveTo>
                    <a:pt x="797853" y="0"/>
                  </a:moveTo>
                  <a:lnTo>
                    <a:pt x="0" y="0"/>
                  </a:lnTo>
                  <a:lnTo>
                    <a:pt x="0" y="782968"/>
                  </a:lnTo>
                  <a:lnTo>
                    <a:pt x="797853" y="782968"/>
                  </a:lnTo>
                  <a:lnTo>
                    <a:pt x="79785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78035" y="2379854"/>
              <a:ext cx="771525" cy="783590"/>
            </a:xfrm>
            <a:custGeom>
              <a:avLst/>
              <a:gdLst/>
              <a:ahLst/>
              <a:cxnLst/>
              <a:rect l="l" t="t" r="r" b="b"/>
              <a:pathLst>
                <a:path w="771525" h="783589">
                  <a:moveTo>
                    <a:pt x="770978" y="0"/>
                  </a:moveTo>
                  <a:lnTo>
                    <a:pt x="0" y="0"/>
                  </a:lnTo>
                  <a:lnTo>
                    <a:pt x="0" y="782968"/>
                  </a:lnTo>
                  <a:lnTo>
                    <a:pt x="770978" y="782968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684994" y="3203355"/>
              <a:ext cx="771525" cy="1201420"/>
            </a:xfrm>
            <a:custGeom>
              <a:avLst/>
              <a:gdLst/>
              <a:ahLst/>
              <a:cxnLst/>
              <a:rect l="l" t="t" r="r" b="b"/>
              <a:pathLst>
                <a:path w="771525" h="1201420">
                  <a:moveTo>
                    <a:pt x="770978" y="0"/>
                  </a:moveTo>
                  <a:lnTo>
                    <a:pt x="0" y="0"/>
                  </a:lnTo>
                  <a:lnTo>
                    <a:pt x="0" y="1201375"/>
                  </a:lnTo>
                  <a:lnTo>
                    <a:pt x="770978" y="1201375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877208" y="3198511"/>
              <a:ext cx="771525" cy="1201420"/>
            </a:xfrm>
            <a:custGeom>
              <a:avLst/>
              <a:gdLst/>
              <a:ahLst/>
              <a:cxnLst/>
              <a:rect l="l" t="t" r="r" b="b"/>
              <a:pathLst>
                <a:path w="771525" h="1201420">
                  <a:moveTo>
                    <a:pt x="770978" y="0"/>
                  </a:moveTo>
                  <a:lnTo>
                    <a:pt x="0" y="0"/>
                  </a:lnTo>
                  <a:lnTo>
                    <a:pt x="0" y="1201375"/>
                  </a:lnTo>
                  <a:lnTo>
                    <a:pt x="770978" y="1201375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672827" y="2364809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860239" y="3177398"/>
              <a:ext cx="1574165" cy="0"/>
            </a:xfrm>
            <a:custGeom>
              <a:avLst/>
              <a:gdLst/>
              <a:ahLst/>
              <a:cxnLst/>
              <a:rect l="l" t="t" r="r" b="b"/>
              <a:pathLst>
                <a:path w="1574165" h="0">
                  <a:moveTo>
                    <a:pt x="0" y="0"/>
                  </a:moveTo>
                  <a:lnTo>
                    <a:pt x="1573990" y="1"/>
                  </a:lnTo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841443" y="2376040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98732" y="2388685"/>
              <a:ext cx="798195" cy="783590"/>
            </a:xfrm>
            <a:custGeom>
              <a:avLst/>
              <a:gdLst/>
              <a:ahLst/>
              <a:cxnLst/>
              <a:rect l="l" t="t" r="r" b="b"/>
              <a:pathLst>
                <a:path w="798194" h="783589">
                  <a:moveTo>
                    <a:pt x="797853" y="0"/>
                  </a:moveTo>
                  <a:lnTo>
                    <a:pt x="0" y="0"/>
                  </a:lnTo>
                  <a:lnTo>
                    <a:pt x="0" y="782967"/>
                  </a:lnTo>
                  <a:lnTo>
                    <a:pt x="797853" y="782967"/>
                  </a:lnTo>
                  <a:lnTo>
                    <a:pt x="797853" y="0"/>
                  </a:lnTo>
                  <a:close/>
                </a:path>
              </a:pathLst>
            </a:custGeom>
            <a:solidFill>
              <a:srgbClr val="DAE3F3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318955" y="2384804"/>
              <a:ext cx="771525" cy="783590"/>
            </a:xfrm>
            <a:custGeom>
              <a:avLst/>
              <a:gdLst/>
              <a:ahLst/>
              <a:cxnLst/>
              <a:rect l="l" t="t" r="r" b="b"/>
              <a:pathLst>
                <a:path w="771525" h="783589">
                  <a:moveTo>
                    <a:pt x="770978" y="0"/>
                  </a:moveTo>
                  <a:lnTo>
                    <a:pt x="0" y="0"/>
                  </a:lnTo>
                  <a:lnTo>
                    <a:pt x="0" y="782967"/>
                  </a:lnTo>
                  <a:lnTo>
                    <a:pt x="770978" y="782967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BE5D6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325913" y="3208304"/>
              <a:ext cx="771525" cy="1201420"/>
            </a:xfrm>
            <a:custGeom>
              <a:avLst/>
              <a:gdLst/>
              <a:ahLst/>
              <a:cxnLst/>
              <a:rect l="l" t="t" r="r" b="b"/>
              <a:pathLst>
                <a:path w="771525" h="1201420">
                  <a:moveTo>
                    <a:pt x="770978" y="0"/>
                  </a:moveTo>
                  <a:lnTo>
                    <a:pt x="0" y="0"/>
                  </a:lnTo>
                  <a:lnTo>
                    <a:pt x="0" y="1201376"/>
                  </a:lnTo>
                  <a:lnTo>
                    <a:pt x="770978" y="1201376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FF2CC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518127" y="3203460"/>
              <a:ext cx="771525" cy="1201420"/>
            </a:xfrm>
            <a:custGeom>
              <a:avLst/>
              <a:gdLst/>
              <a:ahLst/>
              <a:cxnLst/>
              <a:rect l="l" t="t" r="r" b="b"/>
              <a:pathLst>
                <a:path w="771525" h="1201420">
                  <a:moveTo>
                    <a:pt x="770978" y="0"/>
                  </a:moveTo>
                  <a:lnTo>
                    <a:pt x="0" y="0"/>
                  </a:lnTo>
                  <a:lnTo>
                    <a:pt x="0" y="1201376"/>
                  </a:lnTo>
                  <a:lnTo>
                    <a:pt x="770978" y="1201376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E2F0D9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313746" y="2369760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501159" y="3182349"/>
              <a:ext cx="1574165" cy="0"/>
            </a:xfrm>
            <a:custGeom>
              <a:avLst/>
              <a:gdLst/>
              <a:ahLst/>
              <a:cxnLst/>
              <a:rect l="l" t="t" r="r" b="b"/>
              <a:pathLst>
                <a:path w="1574164" h="0">
                  <a:moveTo>
                    <a:pt x="0" y="0"/>
                  </a:moveTo>
                  <a:lnTo>
                    <a:pt x="1573990" y="1"/>
                  </a:lnTo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482363" y="2380990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817597" y="2690313"/>
              <a:ext cx="179710" cy="1797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613023" y="2691339"/>
              <a:ext cx="179711" cy="1797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620411" y="3723789"/>
              <a:ext cx="179710" cy="1797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834760" y="3723789"/>
              <a:ext cx="179711" cy="1797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19</a:t>
            </a:fld>
          </a:p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06107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15"/>
              <a:t> </a:t>
            </a:r>
            <a:r>
              <a:rPr dirty="0" sz="4300" spc="-30"/>
              <a:t>Pool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5" name="object 5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8" name="object 8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31425" y="4395700"/>
              <a:ext cx="2053589" cy="5080"/>
            </a:xfrm>
            <a:custGeom>
              <a:avLst/>
              <a:gdLst/>
              <a:ahLst/>
              <a:cxnLst/>
              <a:rect l="l" t="t" r="r" b="b"/>
              <a:pathLst>
                <a:path w="2053590" h="5079">
                  <a:moveTo>
                    <a:pt x="0" y="0"/>
                  </a:moveTo>
                  <a:lnTo>
                    <a:pt x="2053568" y="0"/>
                  </a:lnTo>
                </a:path>
                <a:path w="2053590" h="5079">
                  <a:moveTo>
                    <a:pt x="0" y="4763"/>
                  </a:moveTo>
                  <a:lnTo>
                    <a:pt x="2053568" y="4763"/>
                  </a:lnTo>
                </a:path>
              </a:pathLst>
            </a:custGeom>
            <a:ln w="837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55973" y="4396277"/>
              <a:ext cx="493395" cy="0"/>
            </a:xfrm>
            <a:custGeom>
              <a:avLst/>
              <a:gdLst/>
              <a:ahLst/>
              <a:cxnLst/>
              <a:rect l="l" t="t" r="r" b="b"/>
              <a:pathLst>
                <a:path w="493395" h="0">
                  <a:moveTo>
                    <a:pt x="0" y="0"/>
                  </a:moveTo>
                  <a:lnTo>
                    <a:pt x="493388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2440171"/>
                  </a:moveTo>
                  <a:lnTo>
                    <a:pt x="0" y="2842859"/>
                  </a:lnTo>
                </a:path>
                <a:path w="0" h="2842895">
                  <a:moveTo>
                    <a:pt x="0" y="1206988"/>
                  </a:moveTo>
                  <a:lnTo>
                    <a:pt x="0" y="1238796"/>
                  </a:lnTo>
                </a:path>
                <a:path w="0" h="2842895">
                  <a:moveTo>
                    <a:pt x="0" y="0"/>
                  </a:moveTo>
                  <a:lnTo>
                    <a:pt x="0" y="42401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2445015"/>
                  </a:moveTo>
                  <a:lnTo>
                    <a:pt x="0" y="2842859"/>
                  </a:lnTo>
                </a:path>
                <a:path w="0" h="2842895">
                  <a:moveTo>
                    <a:pt x="0" y="1203107"/>
                  </a:moveTo>
                  <a:lnTo>
                    <a:pt x="0" y="1243639"/>
                  </a:lnTo>
                </a:path>
                <a:path w="0" h="2842895">
                  <a:moveTo>
                    <a:pt x="0" y="0"/>
                  </a:moveTo>
                  <a:lnTo>
                    <a:pt x="0" y="420138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31425" y="3583687"/>
              <a:ext cx="3318510" cy="406400"/>
            </a:xfrm>
            <a:custGeom>
              <a:avLst/>
              <a:gdLst/>
              <a:ahLst/>
              <a:cxnLst/>
              <a:rect l="l" t="t" r="r" b="b"/>
              <a:pathLst>
                <a:path w="3318509" h="406400">
                  <a:moveTo>
                    <a:pt x="0" y="406294"/>
                  </a:moveTo>
                  <a:lnTo>
                    <a:pt x="1245782" y="406294"/>
                  </a:lnTo>
                </a:path>
                <a:path w="3318509" h="406400">
                  <a:moveTo>
                    <a:pt x="2016761" y="406294"/>
                  </a:moveTo>
                  <a:lnTo>
                    <a:pt x="2053568" y="406294"/>
                  </a:lnTo>
                </a:path>
                <a:path w="3318509" h="406400">
                  <a:moveTo>
                    <a:pt x="2824547" y="406294"/>
                  </a:moveTo>
                  <a:lnTo>
                    <a:pt x="3317936" y="406294"/>
                  </a:lnTo>
                </a:path>
                <a:path w="3318509" h="406400">
                  <a:moveTo>
                    <a:pt x="0" y="0"/>
                  </a:moveTo>
                  <a:lnTo>
                    <a:pt x="1245782" y="0"/>
                  </a:lnTo>
                </a:path>
                <a:path w="3318509" h="406400">
                  <a:moveTo>
                    <a:pt x="2016761" y="0"/>
                  </a:moveTo>
                  <a:lnTo>
                    <a:pt x="2053568" y="0"/>
                  </a:lnTo>
                </a:path>
                <a:path w="3318509" h="406400">
                  <a:moveTo>
                    <a:pt x="2824547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1226386" y="0"/>
                  </a:lnTo>
                </a:path>
                <a:path w="3318509" h="0">
                  <a:moveTo>
                    <a:pt x="2024240" y="0"/>
                  </a:moveTo>
                  <a:lnTo>
                    <a:pt x="2046610" y="0"/>
                  </a:lnTo>
                </a:path>
                <a:path w="3318509" h="0">
                  <a:moveTo>
                    <a:pt x="2817588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736763" y="2698093"/>
            <a:ext cx="1022350" cy="1030605"/>
            <a:chOff x="9736763" y="2698093"/>
            <a:chExt cx="1022350" cy="1030605"/>
          </a:xfrm>
        </p:grpSpPr>
        <p:sp>
          <p:nvSpPr>
            <p:cNvPr id="32" name="object 32"/>
            <p:cNvSpPr/>
            <p:nvPr/>
          </p:nvSpPr>
          <p:spPr>
            <a:xfrm>
              <a:off x="9741629" y="2928499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528521" y="2702855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741629" y="2702855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741629" y="2702855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135076" y="2941194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741526" y="3326144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848276" y="904747"/>
            <a:ext cx="4740910" cy="668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530"/>
              </a:lnSpc>
              <a:spcBef>
                <a:spcPts val="100"/>
              </a:spcBef>
              <a:tabLst>
                <a:tab pos="2598420" algn="l"/>
              </a:tabLst>
            </a:pP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“Snap”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grid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cells	</a:t>
            </a:r>
            <a:r>
              <a:rPr dirty="0" baseline="16203" sz="3600" spc="-7">
                <a:latin typeface="Calibri"/>
                <a:cs typeface="Calibri"/>
              </a:rPr>
              <a:t>grid of</a:t>
            </a:r>
            <a:r>
              <a:rPr dirty="0" baseline="16203" sz="3600" spc="-30">
                <a:latin typeface="Calibri"/>
                <a:cs typeface="Calibri"/>
              </a:rPr>
              <a:t> </a:t>
            </a:r>
            <a:r>
              <a:rPr dirty="0" baseline="16203" sz="3600" spc="-15">
                <a:latin typeface="Calibri"/>
                <a:cs typeface="Calibri"/>
              </a:rPr>
              <a:t>(roughly)</a:t>
            </a:r>
            <a:endParaRPr baseline="16203" sz="3600">
              <a:latin typeface="Calibri"/>
              <a:cs typeface="Calibri"/>
            </a:endParaRPr>
          </a:p>
          <a:p>
            <a:pPr marL="2598420">
              <a:lnSpc>
                <a:spcPts val="2530"/>
              </a:lnSpc>
            </a:pPr>
            <a:r>
              <a:rPr dirty="0" sz="2400">
                <a:latin typeface="Calibri"/>
                <a:cs typeface="Calibri"/>
              </a:rPr>
              <a:t>equal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subregions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434564" y="447547"/>
            <a:ext cx="1866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383446" y="1828291"/>
            <a:ext cx="20434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Max-pool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within 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219091" y="3693667"/>
            <a:ext cx="19577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757022" y="2937581"/>
            <a:ext cx="756285" cy="780415"/>
            <a:chOff x="9757022" y="2937581"/>
            <a:chExt cx="756285" cy="780415"/>
          </a:xfrm>
        </p:grpSpPr>
        <p:sp>
          <p:nvSpPr>
            <p:cNvPr id="44" name="object 44"/>
            <p:cNvSpPr/>
            <p:nvPr/>
          </p:nvSpPr>
          <p:spPr>
            <a:xfrm>
              <a:off x="9757022" y="2937581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144746" y="294206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3" y="374331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142504" y="334323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757022" y="334099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8373316" y="4059428"/>
            <a:ext cx="3488690" cy="2280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6002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(here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2 x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2;</a:t>
            </a:r>
            <a:endParaRPr sz="2400">
              <a:latin typeface="Calibri"/>
              <a:cs typeface="Calibri"/>
            </a:endParaRPr>
          </a:p>
          <a:p>
            <a:pPr algn="ctr" marL="159385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 spc="-10">
                <a:latin typeface="Calibri"/>
                <a:cs typeface="Calibri"/>
              </a:rPr>
              <a:t>practice </a:t>
            </a:r>
            <a:r>
              <a:rPr dirty="0" sz="2400" spc="5">
                <a:latin typeface="Calibri"/>
                <a:cs typeface="Calibri"/>
              </a:rPr>
              <a:t>e.g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7 x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600"/>
              </a:lnSpc>
              <a:spcBef>
                <a:spcPts val="395"/>
              </a:spcBef>
            </a:pP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Problem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#1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: Misaligned 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features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due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snapping  </a:t>
            </a: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Problem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#2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: Can’t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backprop 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dirty="0" sz="2400" spc="-20">
                <a:solidFill>
                  <a:srgbClr val="FF0000"/>
                </a:solidFill>
                <a:latin typeface="Calibri"/>
                <a:cs typeface="Calibri"/>
              </a:rPr>
              <a:t>box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coordinates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63313" y="2356990"/>
            <a:ext cx="6007735" cy="2167255"/>
            <a:chOff x="1463313" y="2356990"/>
            <a:chExt cx="6007735" cy="2167255"/>
          </a:xfrm>
        </p:grpSpPr>
        <p:sp>
          <p:nvSpPr>
            <p:cNvPr id="50" name="object 5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857812" y="2383735"/>
              <a:ext cx="798195" cy="783590"/>
            </a:xfrm>
            <a:custGeom>
              <a:avLst/>
              <a:gdLst/>
              <a:ahLst/>
              <a:cxnLst/>
              <a:rect l="l" t="t" r="r" b="b"/>
              <a:pathLst>
                <a:path w="798195" h="783589">
                  <a:moveTo>
                    <a:pt x="797853" y="0"/>
                  </a:moveTo>
                  <a:lnTo>
                    <a:pt x="0" y="0"/>
                  </a:lnTo>
                  <a:lnTo>
                    <a:pt x="0" y="782968"/>
                  </a:lnTo>
                  <a:lnTo>
                    <a:pt x="797853" y="782968"/>
                  </a:lnTo>
                  <a:lnTo>
                    <a:pt x="79785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78035" y="2379854"/>
              <a:ext cx="771525" cy="783590"/>
            </a:xfrm>
            <a:custGeom>
              <a:avLst/>
              <a:gdLst/>
              <a:ahLst/>
              <a:cxnLst/>
              <a:rect l="l" t="t" r="r" b="b"/>
              <a:pathLst>
                <a:path w="771525" h="783589">
                  <a:moveTo>
                    <a:pt x="770978" y="0"/>
                  </a:moveTo>
                  <a:lnTo>
                    <a:pt x="0" y="0"/>
                  </a:lnTo>
                  <a:lnTo>
                    <a:pt x="0" y="782968"/>
                  </a:lnTo>
                  <a:lnTo>
                    <a:pt x="770978" y="782968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684994" y="3203355"/>
              <a:ext cx="771525" cy="1201420"/>
            </a:xfrm>
            <a:custGeom>
              <a:avLst/>
              <a:gdLst/>
              <a:ahLst/>
              <a:cxnLst/>
              <a:rect l="l" t="t" r="r" b="b"/>
              <a:pathLst>
                <a:path w="771525" h="1201420">
                  <a:moveTo>
                    <a:pt x="770978" y="0"/>
                  </a:moveTo>
                  <a:lnTo>
                    <a:pt x="0" y="0"/>
                  </a:lnTo>
                  <a:lnTo>
                    <a:pt x="0" y="1201375"/>
                  </a:lnTo>
                  <a:lnTo>
                    <a:pt x="770978" y="1201375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877208" y="3198511"/>
              <a:ext cx="771525" cy="1201420"/>
            </a:xfrm>
            <a:custGeom>
              <a:avLst/>
              <a:gdLst/>
              <a:ahLst/>
              <a:cxnLst/>
              <a:rect l="l" t="t" r="r" b="b"/>
              <a:pathLst>
                <a:path w="771525" h="1201420">
                  <a:moveTo>
                    <a:pt x="770978" y="0"/>
                  </a:moveTo>
                  <a:lnTo>
                    <a:pt x="0" y="0"/>
                  </a:lnTo>
                  <a:lnTo>
                    <a:pt x="0" y="1201375"/>
                  </a:lnTo>
                  <a:lnTo>
                    <a:pt x="770978" y="1201375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672827" y="2364809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860239" y="3177398"/>
              <a:ext cx="1574165" cy="0"/>
            </a:xfrm>
            <a:custGeom>
              <a:avLst/>
              <a:gdLst/>
              <a:ahLst/>
              <a:cxnLst/>
              <a:rect l="l" t="t" r="r" b="b"/>
              <a:pathLst>
                <a:path w="1574165" h="0">
                  <a:moveTo>
                    <a:pt x="0" y="0"/>
                  </a:moveTo>
                  <a:lnTo>
                    <a:pt x="1573990" y="1"/>
                  </a:lnTo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841443" y="2376040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98732" y="2388685"/>
              <a:ext cx="798195" cy="783590"/>
            </a:xfrm>
            <a:custGeom>
              <a:avLst/>
              <a:gdLst/>
              <a:ahLst/>
              <a:cxnLst/>
              <a:rect l="l" t="t" r="r" b="b"/>
              <a:pathLst>
                <a:path w="798194" h="783589">
                  <a:moveTo>
                    <a:pt x="797853" y="0"/>
                  </a:moveTo>
                  <a:lnTo>
                    <a:pt x="0" y="0"/>
                  </a:lnTo>
                  <a:lnTo>
                    <a:pt x="0" y="782967"/>
                  </a:lnTo>
                  <a:lnTo>
                    <a:pt x="797853" y="782967"/>
                  </a:lnTo>
                  <a:lnTo>
                    <a:pt x="797853" y="0"/>
                  </a:lnTo>
                  <a:close/>
                </a:path>
              </a:pathLst>
            </a:custGeom>
            <a:solidFill>
              <a:srgbClr val="DAE3F3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318955" y="2384804"/>
              <a:ext cx="771525" cy="783590"/>
            </a:xfrm>
            <a:custGeom>
              <a:avLst/>
              <a:gdLst/>
              <a:ahLst/>
              <a:cxnLst/>
              <a:rect l="l" t="t" r="r" b="b"/>
              <a:pathLst>
                <a:path w="771525" h="783589">
                  <a:moveTo>
                    <a:pt x="770978" y="0"/>
                  </a:moveTo>
                  <a:lnTo>
                    <a:pt x="0" y="0"/>
                  </a:lnTo>
                  <a:lnTo>
                    <a:pt x="0" y="782967"/>
                  </a:lnTo>
                  <a:lnTo>
                    <a:pt x="770978" y="782967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BE5D6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325913" y="3208304"/>
              <a:ext cx="771525" cy="1201420"/>
            </a:xfrm>
            <a:custGeom>
              <a:avLst/>
              <a:gdLst/>
              <a:ahLst/>
              <a:cxnLst/>
              <a:rect l="l" t="t" r="r" b="b"/>
              <a:pathLst>
                <a:path w="771525" h="1201420">
                  <a:moveTo>
                    <a:pt x="770978" y="0"/>
                  </a:moveTo>
                  <a:lnTo>
                    <a:pt x="0" y="0"/>
                  </a:lnTo>
                  <a:lnTo>
                    <a:pt x="0" y="1201376"/>
                  </a:lnTo>
                  <a:lnTo>
                    <a:pt x="770978" y="1201376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FF2CC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518127" y="3203460"/>
              <a:ext cx="771525" cy="1201420"/>
            </a:xfrm>
            <a:custGeom>
              <a:avLst/>
              <a:gdLst/>
              <a:ahLst/>
              <a:cxnLst/>
              <a:rect l="l" t="t" r="r" b="b"/>
              <a:pathLst>
                <a:path w="771525" h="1201420">
                  <a:moveTo>
                    <a:pt x="770978" y="0"/>
                  </a:moveTo>
                  <a:lnTo>
                    <a:pt x="0" y="0"/>
                  </a:lnTo>
                  <a:lnTo>
                    <a:pt x="0" y="1201376"/>
                  </a:lnTo>
                  <a:lnTo>
                    <a:pt x="770978" y="1201376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E2F0D9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313746" y="2369760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501159" y="3182349"/>
              <a:ext cx="1574165" cy="0"/>
            </a:xfrm>
            <a:custGeom>
              <a:avLst/>
              <a:gdLst/>
              <a:ahLst/>
              <a:cxnLst/>
              <a:rect l="l" t="t" r="r" b="b"/>
              <a:pathLst>
                <a:path w="1574164" h="0">
                  <a:moveTo>
                    <a:pt x="0" y="0"/>
                  </a:moveTo>
                  <a:lnTo>
                    <a:pt x="1573990" y="1"/>
                  </a:lnTo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482363" y="2380990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817597" y="2690313"/>
              <a:ext cx="179710" cy="1797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613023" y="2691339"/>
              <a:ext cx="179711" cy="1797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620411" y="3723789"/>
              <a:ext cx="179710" cy="1797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834760" y="3723789"/>
              <a:ext cx="179711" cy="1797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1252383" y="5751067"/>
            <a:ext cx="652208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Region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Features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=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f(image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features, </a:t>
            </a:r>
            <a:r>
              <a:rPr dirty="0" sz="2400" spc="-20">
                <a:solidFill>
                  <a:srgbClr val="FF0000"/>
                </a:solidFill>
                <a:latin typeface="Calibri"/>
                <a:cs typeface="Calibri"/>
              </a:rPr>
              <a:t>box</a:t>
            </a:r>
            <a:r>
              <a:rPr dirty="0" sz="2400" spc="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coordinates)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19</a:t>
            </a:fld>
          </a:p>
        </p:txBody>
      </p:sp>
      <p:sp>
        <p:nvSpPr>
          <p:cNvPr id="72" name="object 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19760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40"/>
              <a:t> </a:t>
            </a:r>
            <a:r>
              <a:rPr dirty="0" u="heavy" sz="4300" spc="-5">
                <a:uFill>
                  <a:solidFill>
                    <a:srgbClr val="000000"/>
                  </a:solidFill>
                </a:uFill>
              </a:rPr>
              <a:t>Align</a:t>
            </a:r>
            <a:endParaRPr sz="4300"/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26" name="object 26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720820" y="2458563"/>
            <a:ext cx="1649095" cy="2065655"/>
            <a:chOff x="5720820" y="2458563"/>
            <a:chExt cx="1649095" cy="2065655"/>
          </a:xfrm>
        </p:grpSpPr>
        <p:sp>
          <p:nvSpPr>
            <p:cNvPr id="32" name="object 32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64563" y="6150864"/>
            <a:ext cx="19316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19</a:t>
            </a:fld>
          </a:p>
        </p:txBody>
      </p: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24972" y="1017523"/>
            <a:ext cx="2929255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19760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40"/>
              <a:t> </a:t>
            </a:r>
            <a:r>
              <a:rPr dirty="0" u="heavy" sz="4300" spc="-5">
                <a:uFill>
                  <a:solidFill>
                    <a:srgbClr val="000000"/>
                  </a:solidFill>
                </a:uFill>
              </a:rPr>
              <a:t>Align</a:t>
            </a:r>
            <a:endParaRPr sz="4300"/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3129"/>
            <a:ext cx="5800725" cy="2726690"/>
            <a:chOff x="5720820" y="2453129"/>
            <a:chExt cx="5800725" cy="272669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7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060368" y="5235955"/>
            <a:ext cx="38131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6,5	</a:t>
            </a:r>
            <a:r>
              <a:rPr dirty="0" baseline="13020" sz="4800" spc="7">
                <a:latin typeface="Calibri"/>
                <a:cs typeface="Calibri"/>
              </a:rPr>
              <a:t>f</a:t>
            </a:r>
            <a:r>
              <a:rPr dirty="0" baseline="1322" sz="3150" spc="7"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14359" y="4864263"/>
            <a:ext cx="6827520" cy="915669"/>
            <a:chOff x="614359" y="4864263"/>
            <a:chExt cx="6827520" cy="915669"/>
          </a:xfrm>
        </p:grpSpPr>
        <p:sp>
          <p:nvSpPr>
            <p:cNvPr id="68" name="object 68"/>
            <p:cNvSpPr/>
            <p:nvPr/>
          </p:nvSpPr>
          <p:spPr>
            <a:xfrm>
              <a:off x="614359" y="4864263"/>
              <a:ext cx="6827244" cy="7153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168639" y="5418625"/>
              <a:ext cx="3806372" cy="3608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/>
          <p:nvPr/>
        </p:nvSpPr>
        <p:spPr>
          <a:xfrm>
            <a:off x="2130539" y="5932913"/>
            <a:ext cx="3841294" cy="3608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8085768" y="5988156"/>
            <a:ext cx="4003675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19760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40"/>
              <a:t> </a:t>
            </a:r>
            <a:r>
              <a:rPr dirty="0" u="heavy" sz="4300" spc="-5">
                <a:uFill>
                  <a:solidFill>
                    <a:srgbClr val="000000"/>
                  </a:solidFill>
                </a:uFill>
              </a:rPr>
              <a:t>Align</a:t>
            </a:r>
            <a:endParaRPr sz="4300"/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3129"/>
            <a:ext cx="5800725" cy="2726690"/>
            <a:chOff x="5720820" y="2453129"/>
            <a:chExt cx="5800725" cy="272669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7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060368" y="5235955"/>
            <a:ext cx="38131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6,5	</a:t>
            </a:r>
            <a:r>
              <a:rPr dirty="0" baseline="13020" sz="4800" spc="7">
                <a:latin typeface="Calibri"/>
                <a:cs typeface="Calibri"/>
              </a:rPr>
              <a:t>f</a:t>
            </a:r>
            <a:r>
              <a:rPr dirty="0" baseline="1322" sz="3150" spc="7"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14359" y="4864263"/>
            <a:ext cx="6827520" cy="1438910"/>
            <a:chOff x="614359" y="4864263"/>
            <a:chExt cx="6827520" cy="1438910"/>
          </a:xfrm>
        </p:grpSpPr>
        <p:sp>
          <p:nvSpPr>
            <p:cNvPr id="67" name="object 67"/>
            <p:cNvSpPr/>
            <p:nvPr/>
          </p:nvSpPr>
          <p:spPr>
            <a:xfrm>
              <a:off x="614359" y="4864263"/>
              <a:ext cx="6827244" cy="7153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43902" y="5348564"/>
              <a:ext cx="6257290" cy="954405"/>
            </a:xfrm>
            <a:custGeom>
              <a:avLst/>
              <a:gdLst/>
              <a:ahLst/>
              <a:cxnLst/>
              <a:rect l="l" t="t" r="r" b="b"/>
              <a:pathLst>
                <a:path w="6257290" h="954404">
                  <a:moveTo>
                    <a:pt x="6256840" y="0"/>
                  </a:moveTo>
                  <a:lnTo>
                    <a:pt x="0" y="0"/>
                  </a:lnTo>
                  <a:lnTo>
                    <a:pt x="0" y="954107"/>
                  </a:lnTo>
                  <a:lnTo>
                    <a:pt x="6256840" y="954107"/>
                  </a:lnTo>
                  <a:lnTo>
                    <a:pt x="6256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797241" y="5355844"/>
            <a:ext cx="592899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8419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304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85768" y="5988156"/>
            <a:ext cx="4003675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2" name="object 7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6784" y="1953767"/>
            <a:ext cx="7265034" cy="3625850"/>
            <a:chOff x="176784" y="1953767"/>
            <a:chExt cx="7265034" cy="3625850"/>
          </a:xfrm>
        </p:grpSpPr>
        <p:sp>
          <p:nvSpPr>
            <p:cNvPr id="3" name="object 3"/>
            <p:cNvSpPr/>
            <p:nvPr/>
          </p:nvSpPr>
          <p:spPr>
            <a:xfrm>
              <a:off x="614359" y="4864263"/>
              <a:ext cx="6827244" cy="7153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19760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40"/>
              <a:t> </a:t>
            </a:r>
            <a:r>
              <a:rPr dirty="0" u="heavy" sz="4300" spc="-5">
                <a:uFill>
                  <a:solidFill>
                    <a:srgbClr val="000000"/>
                  </a:solidFill>
                </a:uFill>
              </a:rPr>
              <a:t>Align</a:t>
            </a:r>
            <a:endParaRPr sz="4300"/>
          </a:p>
        </p:txBody>
      </p:sp>
      <p:sp>
        <p:nvSpPr>
          <p:cNvPr id="8" name="object 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53158" y="1053959"/>
            <a:ext cx="6844030" cy="3753485"/>
            <a:chOff x="1353158" y="1053959"/>
            <a:chExt cx="6844030" cy="3753485"/>
          </a:xfrm>
        </p:grpSpPr>
        <p:sp>
          <p:nvSpPr>
            <p:cNvPr id="10" name="object 10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720820" y="2453129"/>
            <a:ext cx="5800725" cy="2726690"/>
            <a:chOff x="5720820" y="2453129"/>
            <a:chExt cx="5800725" cy="2726690"/>
          </a:xfrm>
        </p:grpSpPr>
        <p:sp>
          <p:nvSpPr>
            <p:cNvPr id="31" name="object 31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444137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0" y="6737"/>
                  </a:lnTo>
                  <a:lnTo>
                    <a:pt x="54109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09" y="238830"/>
                  </a:lnTo>
                  <a:lnTo>
                    <a:pt x="90390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444127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824972" y="1017523"/>
            <a:ext cx="2929255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060368" y="5235955"/>
            <a:ext cx="38131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833062" y="2677668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7,5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578898" y="3389970"/>
            <a:ext cx="635" cy="965200"/>
          </a:xfrm>
          <a:custGeom>
            <a:avLst/>
            <a:gdLst/>
            <a:ahLst/>
            <a:cxnLst/>
            <a:rect l="l" t="t" r="r" b="b"/>
            <a:pathLst>
              <a:path w="634" h="965200">
                <a:moveTo>
                  <a:pt x="158" y="964877"/>
                </a:moveTo>
                <a:lnTo>
                  <a:pt x="0" y="0"/>
                </a:lnTo>
              </a:path>
            </a:pathLst>
          </a:custGeom>
          <a:ln w="4445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9009602" y="2683764"/>
            <a:ext cx="1085215" cy="1620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C00000"/>
                </a:solidFill>
                <a:latin typeface="Calibri"/>
                <a:cs typeface="Calibri"/>
              </a:rPr>
              <a:t>6,5</a:t>
            </a:r>
            <a:endParaRPr sz="2100">
              <a:latin typeface="Calibri"/>
              <a:cs typeface="Calibri"/>
            </a:endParaRPr>
          </a:p>
          <a:p>
            <a:pPr marL="62230">
              <a:lnSpc>
                <a:spcPct val="100000"/>
              </a:lnSpc>
              <a:spcBef>
                <a:spcPts val="2380"/>
              </a:spcBef>
            </a:pPr>
            <a:r>
              <a:rPr dirty="0" sz="2400" spc="-5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endParaRPr sz="2400">
              <a:latin typeface="Calibri"/>
              <a:cs typeface="Calibri"/>
            </a:endParaRPr>
          </a:p>
          <a:p>
            <a:pPr marL="603885">
              <a:lnSpc>
                <a:spcPct val="100000"/>
              </a:lnSpc>
              <a:spcBef>
                <a:spcPts val="580"/>
              </a:spcBef>
            </a:pPr>
            <a:r>
              <a:rPr dirty="0" u="heavy" sz="2400" spc="-5" b="1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Calibri"/>
                <a:cs typeface="Calibri"/>
              </a:rPr>
              <a:t>0.5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1880981" y="4877479"/>
          <a:ext cx="5659120" cy="434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59"/>
                <a:gridCol w="2505710"/>
                <a:gridCol w="2577465"/>
              </a:tblGrid>
              <a:tr h="396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C00000"/>
                      </a:solidFill>
                      <a:prstDash val="solid"/>
                    </a:lnL>
                    <a:lnR w="76200">
                      <a:solidFill>
                        <a:srgbClr val="C00000"/>
                      </a:solidFill>
                      <a:prstDash val="solid"/>
                    </a:lnR>
                    <a:lnT w="53975">
                      <a:solidFill>
                        <a:srgbClr val="C00000"/>
                      </a:solidFill>
                      <a:prstDash val="solid"/>
                    </a:lnT>
                    <a:lnB w="53975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C00000"/>
                      </a:solidFill>
                      <a:prstDash val="solid"/>
                    </a:lnL>
                    <a:lnR w="53975">
                      <a:solidFill>
                        <a:srgbClr val="7030A0"/>
                      </a:solidFill>
                      <a:prstDash val="solid"/>
                    </a:lnR>
                    <a:lnT w="53975">
                      <a:solidFill>
                        <a:srgbClr val="ED7D31"/>
                      </a:solidFill>
                      <a:prstDash val="solid"/>
                    </a:lnT>
                    <a:lnB w="53975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7030A0"/>
                      </a:solidFill>
                      <a:prstDash val="solid"/>
                    </a:lnL>
                    <a:lnR w="53975">
                      <a:solidFill>
                        <a:srgbClr val="7030A0"/>
                      </a:solidFill>
                      <a:prstDash val="solid"/>
                    </a:lnR>
                    <a:lnT w="53975">
                      <a:solidFill>
                        <a:srgbClr val="7030A0"/>
                      </a:solidFill>
                      <a:prstDash val="solid"/>
                    </a:lnT>
                    <a:lnB w="53975">
                      <a:solidFill>
                        <a:srgbClr val="7030A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3" name="object 73"/>
          <p:cNvSpPr/>
          <p:nvPr/>
        </p:nvSpPr>
        <p:spPr>
          <a:xfrm>
            <a:off x="743901" y="5348564"/>
            <a:ext cx="6257290" cy="954405"/>
          </a:xfrm>
          <a:custGeom>
            <a:avLst/>
            <a:gdLst/>
            <a:ahLst/>
            <a:cxnLst/>
            <a:rect l="l" t="t" r="r" b="b"/>
            <a:pathLst>
              <a:path w="6257290" h="954404">
                <a:moveTo>
                  <a:pt x="6256840" y="0"/>
                </a:moveTo>
                <a:lnTo>
                  <a:pt x="0" y="0"/>
                </a:lnTo>
                <a:lnTo>
                  <a:pt x="0" y="954107"/>
                </a:lnTo>
                <a:lnTo>
                  <a:pt x="6256840" y="954107"/>
                </a:lnTo>
                <a:lnTo>
                  <a:pt x="62568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797241" y="5355844"/>
            <a:ext cx="592899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8895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>
                <a:solidFill>
                  <a:srgbClr val="C00000"/>
                </a:solidFill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r>
              <a:rPr dirty="0" sz="2800">
                <a:latin typeface="Calibri"/>
                <a:cs typeface="Calibri"/>
              </a:rPr>
              <a:t>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304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085768" y="5988156"/>
            <a:ext cx="4003675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19760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40"/>
              <a:t> </a:t>
            </a:r>
            <a:r>
              <a:rPr dirty="0" u="heavy" sz="4300" spc="-5">
                <a:uFill>
                  <a:solidFill>
                    <a:srgbClr val="000000"/>
                  </a:solidFill>
                </a:uFill>
              </a:rPr>
              <a:t>Align</a:t>
            </a:r>
            <a:endParaRPr sz="4300"/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3129"/>
            <a:ext cx="5800725" cy="2726690"/>
            <a:chOff x="5720820" y="2453129"/>
            <a:chExt cx="5800725" cy="272669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7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702444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060368" y="5235955"/>
            <a:ext cx="38131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035002" y="4561332"/>
            <a:ext cx="14986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libri"/>
                <a:cs typeface="Calibri"/>
              </a:rPr>
              <a:t>f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158827" y="4789423"/>
            <a:ext cx="3670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20">
                <a:latin typeface="Calibri"/>
                <a:cs typeface="Calibri"/>
              </a:rPr>
              <a:t>6</a:t>
            </a:r>
            <a:r>
              <a:rPr dirty="0" sz="2100" spc="10">
                <a:latin typeface="Calibri"/>
                <a:cs typeface="Calibri"/>
              </a:rPr>
              <a:t>,</a:t>
            </a:r>
            <a:r>
              <a:rPr dirty="0" sz="2100">
                <a:latin typeface="Calibri"/>
                <a:cs typeface="Calibri"/>
              </a:rPr>
              <a:t>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666666"/>
                </a:solidFill>
                <a:latin typeface="Calibri"/>
                <a:cs typeface="Calibri"/>
              </a:rPr>
              <a:t>6,5	</a:t>
            </a:r>
            <a:r>
              <a:rPr dirty="0" baseline="13020" sz="4800" spc="7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1322" sz="3150" spc="7">
                <a:solidFill>
                  <a:srgbClr val="C00000"/>
                </a:solidFill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155372" y="3713988"/>
            <a:ext cx="97091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0336513" y="3366568"/>
            <a:ext cx="532765" cy="1012825"/>
            <a:chOff x="10336513" y="3366568"/>
            <a:chExt cx="532765" cy="1012825"/>
          </a:xfrm>
        </p:grpSpPr>
        <p:sp>
          <p:nvSpPr>
            <p:cNvPr id="69" name="object 69"/>
            <p:cNvSpPr/>
            <p:nvPr/>
          </p:nvSpPr>
          <p:spPr>
            <a:xfrm>
              <a:off x="10358738" y="4356709"/>
              <a:ext cx="488315" cy="0"/>
            </a:xfrm>
            <a:custGeom>
              <a:avLst/>
              <a:gdLst/>
              <a:ahLst/>
              <a:cxnLst/>
              <a:rect l="l" t="t" r="r" b="b"/>
              <a:pathLst>
                <a:path w="488315" h="0">
                  <a:moveTo>
                    <a:pt x="0" y="0"/>
                  </a:moveTo>
                  <a:lnTo>
                    <a:pt x="488133" y="1"/>
                  </a:lnTo>
                </a:path>
              </a:pathLst>
            </a:custGeom>
            <a:ln w="444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0837268" y="3388793"/>
              <a:ext cx="635" cy="965200"/>
            </a:xfrm>
            <a:custGeom>
              <a:avLst/>
              <a:gdLst/>
              <a:ahLst/>
              <a:cxnLst/>
              <a:rect l="l" t="t" r="r" b="b"/>
              <a:pathLst>
                <a:path w="634" h="965200">
                  <a:moveTo>
                    <a:pt x="158" y="964877"/>
                  </a:moveTo>
                  <a:lnTo>
                    <a:pt x="0" y="0"/>
                  </a:lnTo>
                </a:path>
              </a:pathLst>
            </a:custGeom>
            <a:ln w="444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10377887" y="4291076"/>
            <a:ext cx="998855" cy="881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ED7D31"/>
                </a:solidFill>
                <a:latin typeface="Calibri"/>
                <a:cs typeface="Calibri"/>
              </a:rPr>
              <a:t>0.5</a:t>
            </a:r>
            <a:endParaRPr sz="2400">
              <a:latin typeface="Calibri"/>
              <a:cs typeface="Calibri"/>
            </a:endParaRPr>
          </a:p>
          <a:p>
            <a:pPr marL="492759">
              <a:lnSpc>
                <a:spcPct val="100000"/>
              </a:lnSpc>
              <a:spcBef>
                <a:spcPts val="15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936355" y="3407155"/>
            <a:ext cx="414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73" name="object 73"/>
          <p:cNvGraphicFramePr>
            <a:graphicFrameLocks noGrp="1"/>
          </p:cNvGraphicFramePr>
          <p:nvPr/>
        </p:nvGraphicFramePr>
        <p:xfrm>
          <a:off x="1880981" y="4877479"/>
          <a:ext cx="5659120" cy="434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59"/>
                <a:gridCol w="2505710"/>
                <a:gridCol w="2577465"/>
              </a:tblGrid>
              <a:tr h="396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C00000"/>
                      </a:solidFill>
                      <a:prstDash val="solid"/>
                    </a:lnL>
                    <a:lnR w="76200">
                      <a:solidFill>
                        <a:srgbClr val="C00000"/>
                      </a:solidFill>
                      <a:prstDash val="solid"/>
                    </a:lnR>
                    <a:lnT w="53975">
                      <a:solidFill>
                        <a:srgbClr val="C00000"/>
                      </a:solidFill>
                      <a:prstDash val="solid"/>
                    </a:lnT>
                    <a:lnB w="53975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C00000"/>
                      </a:solidFill>
                      <a:prstDash val="solid"/>
                    </a:lnL>
                    <a:lnR w="53975">
                      <a:solidFill>
                        <a:srgbClr val="7030A0"/>
                      </a:solidFill>
                      <a:prstDash val="solid"/>
                    </a:lnR>
                    <a:lnT w="53975">
                      <a:solidFill>
                        <a:srgbClr val="ED7D31"/>
                      </a:solidFill>
                      <a:prstDash val="solid"/>
                    </a:lnT>
                    <a:lnB w="53975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7030A0"/>
                      </a:solidFill>
                      <a:prstDash val="solid"/>
                    </a:lnL>
                    <a:lnR w="53975">
                      <a:solidFill>
                        <a:srgbClr val="7030A0"/>
                      </a:solidFill>
                      <a:prstDash val="solid"/>
                    </a:lnR>
                    <a:lnT w="53975">
                      <a:solidFill>
                        <a:srgbClr val="7030A0"/>
                      </a:solidFill>
                      <a:prstDash val="solid"/>
                    </a:lnT>
                    <a:lnB w="53975">
                      <a:solidFill>
                        <a:srgbClr val="7030A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4" name="object 74"/>
          <p:cNvGrpSpPr/>
          <p:nvPr/>
        </p:nvGrpSpPr>
        <p:grpSpPr>
          <a:xfrm>
            <a:off x="614359" y="4864263"/>
            <a:ext cx="6827520" cy="1438910"/>
            <a:chOff x="614359" y="4864263"/>
            <a:chExt cx="6827520" cy="1438910"/>
          </a:xfrm>
        </p:grpSpPr>
        <p:sp>
          <p:nvSpPr>
            <p:cNvPr id="75" name="object 75"/>
            <p:cNvSpPr/>
            <p:nvPr/>
          </p:nvSpPr>
          <p:spPr>
            <a:xfrm>
              <a:off x="614359" y="4864263"/>
              <a:ext cx="6827244" cy="7153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43902" y="5348564"/>
              <a:ext cx="6257290" cy="954405"/>
            </a:xfrm>
            <a:custGeom>
              <a:avLst/>
              <a:gdLst/>
              <a:ahLst/>
              <a:cxnLst/>
              <a:rect l="l" t="t" r="r" b="b"/>
              <a:pathLst>
                <a:path w="6257290" h="954404">
                  <a:moveTo>
                    <a:pt x="6256840" y="0"/>
                  </a:moveTo>
                  <a:lnTo>
                    <a:pt x="0" y="0"/>
                  </a:lnTo>
                  <a:lnTo>
                    <a:pt x="0" y="954107"/>
                  </a:lnTo>
                  <a:lnTo>
                    <a:pt x="6256840" y="954107"/>
                  </a:lnTo>
                  <a:lnTo>
                    <a:pt x="6256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797241" y="5355844"/>
            <a:ext cx="592899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8895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>
                <a:solidFill>
                  <a:srgbClr val="C00000"/>
                </a:solidFill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</a:t>
            </a:r>
            <a:r>
              <a:rPr dirty="0" sz="2800" spc="-210"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r>
              <a:rPr dirty="0" sz="280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algn="r" marR="304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085768" y="5988156"/>
            <a:ext cx="4003675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19760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40"/>
              <a:t> </a:t>
            </a:r>
            <a:r>
              <a:rPr dirty="0" u="heavy" sz="4300" spc="-5">
                <a:uFill>
                  <a:solidFill>
                    <a:srgbClr val="000000"/>
                  </a:solidFill>
                </a:uFill>
              </a:rPr>
              <a:t>Align</a:t>
            </a:r>
            <a:endParaRPr sz="4300"/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3129"/>
            <a:ext cx="5800725" cy="2726690"/>
            <a:chOff x="5720820" y="2453129"/>
            <a:chExt cx="5800725" cy="272669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444137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0" y="6737"/>
                  </a:lnTo>
                  <a:lnTo>
                    <a:pt x="54109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09" y="238830"/>
                  </a:lnTo>
                  <a:lnTo>
                    <a:pt x="90390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37" y="4430036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0" y="6737"/>
                  </a:lnTo>
                  <a:lnTo>
                    <a:pt x="54109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09" y="238830"/>
                  </a:lnTo>
                  <a:lnTo>
                    <a:pt x="90390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0" y="54110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702443" y="3122117"/>
              <a:ext cx="264795" cy="1572260"/>
            </a:xfrm>
            <a:custGeom>
              <a:avLst/>
              <a:gdLst/>
              <a:ahLst/>
              <a:cxnLst/>
              <a:rect l="l" t="t" r="r" b="b"/>
              <a:pathLst>
                <a:path w="264795" h="1572260">
                  <a:moveTo>
                    <a:pt x="264325" y="1440091"/>
                  </a:moveTo>
                  <a:lnTo>
                    <a:pt x="257594" y="1398320"/>
                  </a:lnTo>
                  <a:lnTo>
                    <a:pt x="238823" y="1362036"/>
                  </a:lnTo>
                  <a:lnTo>
                    <a:pt x="210210" y="1333423"/>
                  </a:lnTo>
                  <a:lnTo>
                    <a:pt x="173939" y="1314665"/>
                  </a:lnTo>
                  <a:lnTo>
                    <a:pt x="132156" y="1307922"/>
                  </a:lnTo>
                  <a:lnTo>
                    <a:pt x="90385" y="1314665"/>
                  </a:lnTo>
                  <a:lnTo>
                    <a:pt x="54102" y="1333423"/>
                  </a:lnTo>
                  <a:lnTo>
                    <a:pt x="25501" y="1362036"/>
                  </a:lnTo>
                  <a:lnTo>
                    <a:pt x="6731" y="1398320"/>
                  </a:lnTo>
                  <a:lnTo>
                    <a:pt x="0" y="1440091"/>
                  </a:lnTo>
                  <a:lnTo>
                    <a:pt x="6731" y="1481861"/>
                  </a:lnTo>
                  <a:lnTo>
                    <a:pt x="25501" y="1518145"/>
                  </a:lnTo>
                  <a:lnTo>
                    <a:pt x="54102" y="1546758"/>
                  </a:lnTo>
                  <a:lnTo>
                    <a:pt x="90385" y="1565516"/>
                  </a:lnTo>
                  <a:lnTo>
                    <a:pt x="132156" y="1572260"/>
                  </a:lnTo>
                  <a:lnTo>
                    <a:pt x="173939" y="1565516"/>
                  </a:lnTo>
                  <a:lnTo>
                    <a:pt x="210210" y="1546758"/>
                  </a:lnTo>
                  <a:lnTo>
                    <a:pt x="238823" y="1518145"/>
                  </a:lnTo>
                  <a:lnTo>
                    <a:pt x="257594" y="1481861"/>
                  </a:lnTo>
                  <a:lnTo>
                    <a:pt x="264325" y="1440091"/>
                  </a:lnTo>
                  <a:close/>
                </a:path>
                <a:path w="264795" h="1572260">
                  <a:moveTo>
                    <a:pt x="264325" y="132168"/>
                  </a:moveTo>
                  <a:lnTo>
                    <a:pt x="257594" y="90385"/>
                  </a:lnTo>
                  <a:lnTo>
                    <a:pt x="238823" y="54114"/>
                  </a:lnTo>
                  <a:lnTo>
                    <a:pt x="210210" y="25501"/>
                  </a:lnTo>
                  <a:lnTo>
                    <a:pt x="173939" y="6743"/>
                  </a:lnTo>
                  <a:lnTo>
                    <a:pt x="132156" y="0"/>
                  </a:lnTo>
                  <a:lnTo>
                    <a:pt x="90385" y="6743"/>
                  </a:lnTo>
                  <a:lnTo>
                    <a:pt x="54102" y="25501"/>
                  </a:lnTo>
                  <a:lnTo>
                    <a:pt x="25501" y="54114"/>
                  </a:lnTo>
                  <a:lnTo>
                    <a:pt x="6731" y="90385"/>
                  </a:lnTo>
                  <a:lnTo>
                    <a:pt x="0" y="132168"/>
                  </a:lnTo>
                  <a:lnTo>
                    <a:pt x="6731" y="173939"/>
                  </a:lnTo>
                  <a:lnTo>
                    <a:pt x="25501" y="210223"/>
                  </a:lnTo>
                  <a:lnTo>
                    <a:pt x="54102" y="238836"/>
                  </a:lnTo>
                  <a:lnTo>
                    <a:pt x="90385" y="257594"/>
                  </a:lnTo>
                  <a:lnTo>
                    <a:pt x="132156" y="264325"/>
                  </a:lnTo>
                  <a:lnTo>
                    <a:pt x="173939" y="257594"/>
                  </a:lnTo>
                  <a:lnTo>
                    <a:pt x="210210" y="238836"/>
                  </a:lnTo>
                  <a:lnTo>
                    <a:pt x="238823" y="210223"/>
                  </a:lnTo>
                  <a:lnTo>
                    <a:pt x="257594" y="173939"/>
                  </a:lnTo>
                  <a:lnTo>
                    <a:pt x="264325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060368" y="5235955"/>
            <a:ext cx="38131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666666"/>
                </a:solidFill>
                <a:latin typeface="Calibri"/>
                <a:cs typeface="Calibri"/>
              </a:rPr>
              <a:t>6,5	</a:t>
            </a:r>
            <a:r>
              <a:rPr dirty="0" baseline="13020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baseline="1322" sz="3150" spc="7">
                <a:solidFill>
                  <a:srgbClr val="666666"/>
                </a:solidFill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574448" y="4259766"/>
            <a:ext cx="4445" cy="169545"/>
          </a:xfrm>
          <a:custGeom>
            <a:avLst/>
            <a:gdLst/>
            <a:ahLst/>
            <a:cxnLst/>
            <a:rect l="l" t="t" r="r" b="b"/>
            <a:pathLst>
              <a:path w="4445" h="169545">
                <a:moveTo>
                  <a:pt x="2224" y="-22225"/>
                </a:moveTo>
                <a:lnTo>
                  <a:pt x="2224" y="191440"/>
                </a:lnTo>
              </a:path>
            </a:pathLst>
          </a:custGeom>
          <a:ln w="48899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8952131" y="3889566"/>
            <a:ext cx="1282065" cy="1282065"/>
          </a:xfrm>
          <a:prstGeom prst="rect">
            <a:avLst/>
          </a:prstGeom>
          <a:ln w="9526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0965">
              <a:lnSpc>
                <a:spcPts val="2710"/>
              </a:lnSpc>
              <a:tabLst>
                <a:tab pos="657860" algn="l"/>
              </a:tabLst>
            </a:pPr>
            <a:r>
              <a:rPr dirty="0" baseline="-27777" sz="3600" spc="-7" b="1">
                <a:solidFill>
                  <a:srgbClr val="7030A0"/>
                </a:solidFill>
                <a:latin typeface="Calibri"/>
                <a:cs typeface="Calibri"/>
              </a:rPr>
              <a:t>0.2	</a:t>
            </a:r>
            <a:r>
              <a:rPr dirty="0" u="heavy" sz="2400" spc="-5" b="1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Calibri"/>
                <a:cs typeface="Calibri"/>
              </a:rPr>
              <a:t> 0.5</a:t>
            </a:r>
            <a:endParaRPr sz="2400">
              <a:latin typeface="Calibri"/>
              <a:cs typeface="Calibri"/>
            </a:endParaRPr>
          </a:p>
          <a:p>
            <a:pPr marL="95250">
              <a:lnSpc>
                <a:spcPct val="100000"/>
              </a:lnSpc>
              <a:spcBef>
                <a:spcPts val="3375"/>
              </a:spcBef>
            </a:pPr>
            <a:r>
              <a:rPr dirty="0" baseline="12152" sz="4800" spc="7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C00000"/>
                </a:solidFill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1880981" y="4877479"/>
          <a:ext cx="5659120" cy="434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59"/>
                <a:gridCol w="2505710"/>
                <a:gridCol w="2577465"/>
              </a:tblGrid>
              <a:tr h="396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C00000"/>
                      </a:solidFill>
                      <a:prstDash val="solid"/>
                    </a:lnL>
                    <a:lnR w="76200">
                      <a:solidFill>
                        <a:srgbClr val="C00000"/>
                      </a:solidFill>
                      <a:prstDash val="solid"/>
                    </a:lnR>
                    <a:lnT w="53975">
                      <a:solidFill>
                        <a:srgbClr val="C00000"/>
                      </a:solidFill>
                      <a:prstDash val="solid"/>
                    </a:lnT>
                    <a:lnB w="53975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C00000"/>
                      </a:solidFill>
                      <a:prstDash val="solid"/>
                    </a:lnL>
                    <a:lnR w="53975">
                      <a:solidFill>
                        <a:srgbClr val="7030A0"/>
                      </a:solidFill>
                      <a:prstDash val="solid"/>
                    </a:lnR>
                    <a:lnT w="53975">
                      <a:solidFill>
                        <a:srgbClr val="ED7D31"/>
                      </a:solidFill>
                      <a:prstDash val="solid"/>
                    </a:lnT>
                    <a:lnB w="53975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7030A0"/>
                      </a:solidFill>
                      <a:prstDash val="solid"/>
                    </a:lnL>
                    <a:lnR w="53975">
                      <a:solidFill>
                        <a:srgbClr val="7030A0"/>
                      </a:solidFill>
                      <a:prstDash val="solid"/>
                    </a:lnR>
                    <a:lnT w="53975">
                      <a:solidFill>
                        <a:srgbClr val="7030A0"/>
                      </a:solidFill>
                      <a:prstDash val="solid"/>
                    </a:lnT>
                    <a:lnB w="53975">
                      <a:solidFill>
                        <a:srgbClr val="7030A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0" name="object 70"/>
          <p:cNvGrpSpPr/>
          <p:nvPr/>
        </p:nvGrpSpPr>
        <p:grpSpPr>
          <a:xfrm>
            <a:off x="614359" y="4864263"/>
            <a:ext cx="6827520" cy="1438910"/>
            <a:chOff x="614359" y="4864263"/>
            <a:chExt cx="6827520" cy="1438910"/>
          </a:xfrm>
        </p:grpSpPr>
        <p:sp>
          <p:nvSpPr>
            <p:cNvPr id="71" name="object 71"/>
            <p:cNvSpPr/>
            <p:nvPr/>
          </p:nvSpPr>
          <p:spPr>
            <a:xfrm>
              <a:off x="614359" y="4864263"/>
              <a:ext cx="6827244" cy="7153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43902" y="5348564"/>
              <a:ext cx="6257290" cy="954405"/>
            </a:xfrm>
            <a:custGeom>
              <a:avLst/>
              <a:gdLst/>
              <a:ahLst/>
              <a:cxnLst/>
              <a:rect l="l" t="t" r="r" b="b"/>
              <a:pathLst>
                <a:path w="6257290" h="954404">
                  <a:moveTo>
                    <a:pt x="6256840" y="0"/>
                  </a:moveTo>
                  <a:lnTo>
                    <a:pt x="0" y="0"/>
                  </a:lnTo>
                  <a:lnTo>
                    <a:pt x="0" y="954107"/>
                  </a:lnTo>
                  <a:lnTo>
                    <a:pt x="6256840" y="954107"/>
                  </a:lnTo>
                  <a:lnTo>
                    <a:pt x="6256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797241" y="5355844"/>
            <a:ext cx="593852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7945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304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>
                <a:solidFill>
                  <a:srgbClr val="C00000"/>
                </a:solidFill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r>
              <a:rPr dirty="0" sz="2800">
                <a:latin typeface="Calibri"/>
                <a:cs typeface="Calibri"/>
              </a:rPr>
              <a:t>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085768" y="5988156"/>
            <a:ext cx="4003675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19760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40"/>
              <a:t> </a:t>
            </a:r>
            <a:r>
              <a:rPr dirty="0" u="heavy" sz="4300" spc="-5">
                <a:uFill>
                  <a:solidFill>
                    <a:srgbClr val="000000"/>
                  </a:solidFill>
                </a:uFill>
              </a:rPr>
              <a:t>Align</a:t>
            </a:r>
            <a:endParaRPr sz="4300"/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3129"/>
            <a:ext cx="5800725" cy="2726690"/>
            <a:chOff x="5720820" y="2453129"/>
            <a:chExt cx="5800725" cy="272669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7" y="3122117"/>
              <a:ext cx="264795" cy="1572260"/>
            </a:xfrm>
            <a:custGeom>
              <a:avLst/>
              <a:gdLst/>
              <a:ahLst/>
              <a:cxnLst/>
              <a:rect l="l" t="t" r="r" b="b"/>
              <a:pathLst>
                <a:path w="264795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264795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702444" y="4430036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0" y="54110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702444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060368" y="5235955"/>
            <a:ext cx="38131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666666"/>
                </a:solidFill>
                <a:latin typeface="Calibri"/>
                <a:cs typeface="Calibri"/>
              </a:rPr>
              <a:t>6,5	</a:t>
            </a:r>
            <a:r>
              <a:rPr dirty="0" baseline="13020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baseline="1322" sz="3150" spc="7">
                <a:solidFill>
                  <a:srgbClr val="666666"/>
                </a:solidFill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0220822" y="4459550"/>
            <a:ext cx="542925" cy="218440"/>
            <a:chOff x="10220822" y="4459550"/>
            <a:chExt cx="542925" cy="218440"/>
          </a:xfrm>
        </p:grpSpPr>
        <p:sp>
          <p:nvSpPr>
            <p:cNvPr id="68" name="object 68"/>
            <p:cNvSpPr/>
            <p:nvPr/>
          </p:nvSpPr>
          <p:spPr>
            <a:xfrm>
              <a:off x="10252951" y="4645127"/>
              <a:ext cx="488315" cy="0"/>
            </a:xfrm>
            <a:custGeom>
              <a:avLst/>
              <a:gdLst/>
              <a:ahLst/>
              <a:cxnLst/>
              <a:rect l="l" t="t" r="r" b="b"/>
              <a:pathLst>
                <a:path w="488315" h="0">
                  <a:moveTo>
                    <a:pt x="0" y="0"/>
                  </a:moveTo>
                  <a:lnTo>
                    <a:pt x="488133" y="1"/>
                  </a:lnTo>
                </a:path>
              </a:pathLst>
            </a:custGeom>
            <a:ln w="444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0245270" y="4483997"/>
              <a:ext cx="4445" cy="169545"/>
            </a:xfrm>
            <a:custGeom>
              <a:avLst/>
              <a:gdLst/>
              <a:ahLst/>
              <a:cxnLst/>
              <a:rect l="l" t="t" r="r" b="b"/>
              <a:pathLst>
                <a:path w="4445" h="169545">
                  <a:moveTo>
                    <a:pt x="2224" y="-22225"/>
                  </a:moveTo>
                  <a:lnTo>
                    <a:pt x="2224" y="191440"/>
                  </a:lnTo>
                </a:path>
              </a:pathLst>
            </a:custGeom>
            <a:ln w="48899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10168072" y="3713988"/>
            <a:ext cx="1369060" cy="1369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139065">
              <a:lnSpc>
                <a:spcPct val="100000"/>
              </a:lnSpc>
              <a:spcBef>
                <a:spcPts val="2900"/>
              </a:spcBef>
              <a:tabLst>
                <a:tab pos="702945" algn="l"/>
              </a:tabLst>
            </a:pPr>
            <a:r>
              <a:rPr dirty="0" baseline="1157" sz="3600" spc="-7" b="1">
                <a:solidFill>
                  <a:srgbClr val="ED7D31"/>
                </a:solidFill>
                <a:latin typeface="Calibri"/>
                <a:cs typeface="Calibri"/>
              </a:rPr>
              <a:t>0.5	</a:t>
            </a:r>
            <a:r>
              <a:rPr dirty="0" sz="3200" spc="5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8518" sz="3150" spc="7">
                <a:solidFill>
                  <a:srgbClr val="C00000"/>
                </a:solidFill>
                <a:latin typeface="Calibri"/>
                <a:cs typeface="Calibri"/>
              </a:rPr>
              <a:t>7,6</a:t>
            </a:r>
            <a:endParaRPr baseline="-18518" sz="315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744516" y="4388611"/>
            <a:ext cx="414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1880981" y="4877479"/>
          <a:ext cx="5659120" cy="434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59"/>
                <a:gridCol w="2505710"/>
                <a:gridCol w="2577465"/>
              </a:tblGrid>
              <a:tr h="396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C00000"/>
                      </a:solidFill>
                      <a:prstDash val="solid"/>
                    </a:lnL>
                    <a:lnR w="76200">
                      <a:solidFill>
                        <a:srgbClr val="C00000"/>
                      </a:solidFill>
                      <a:prstDash val="solid"/>
                    </a:lnR>
                    <a:lnT w="53975">
                      <a:solidFill>
                        <a:srgbClr val="C00000"/>
                      </a:solidFill>
                      <a:prstDash val="solid"/>
                    </a:lnT>
                    <a:lnB w="53975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C00000"/>
                      </a:solidFill>
                      <a:prstDash val="solid"/>
                    </a:lnL>
                    <a:lnR w="53975">
                      <a:solidFill>
                        <a:srgbClr val="7030A0"/>
                      </a:solidFill>
                      <a:prstDash val="solid"/>
                    </a:lnR>
                    <a:lnT w="53975">
                      <a:solidFill>
                        <a:srgbClr val="ED7D31"/>
                      </a:solidFill>
                      <a:prstDash val="solid"/>
                    </a:lnT>
                    <a:lnB w="53975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7030A0"/>
                      </a:solidFill>
                      <a:prstDash val="solid"/>
                    </a:lnL>
                    <a:lnR w="53975">
                      <a:solidFill>
                        <a:srgbClr val="7030A0"/>
                      </a:solidFill>
                      <a:prstDash val="solid"/>
                    </a:lnR>
                    <a:lnT w="53975">
                      <a:solidFill>
                        <a:srgbClr val="7030A0"/>
                      </a:solidFill>
                      <a:prstDash val="solid"/>
                    </a:lnT>
                    <a:lnB w="53975">
                      <a:solidFill>
                        <a:srgbClr val="7030A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3" name="object 73"/>
          <p:cNvGrpSpPr/>
          <p:nvPr/>
        </p:nvGrpSpPr>
        <p:grpSpPr>
          <a:xfrm>
            <a:off x="614359" y="4864263"/>
            <a:ext cx="6827520" cy="1438910"/>
            <a:chOff x="614359" y="4864263"/>
            <a:chExt cx="6827520" cy="1438910"/>
          </a:xfrm>
        </p:grpSpPr>
        <p:sp>
          <p:nvSpPr>
            <p:cNvPr id="74" name="object 74"/>
            <p:cNvSpPr/>
            <p:nvPr/>
          </p:nvSpPr>
          <p:spPr>
            <a:xfrm>
              <a:off x="614359" y="4864263"/>
              <a:ext cx="6827244" cy="7153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43902" y="5348564"/>
              <a:ext cx="6257290" cy="954405"/>
            </a:xfrm>
            <a:custGeom>
              <a:avLst/>
              <a:gdLst/>
              <a:ahLst/>
              <a:cxnLst/>
              <a:rect l="l" t="t" r="r" b="b"/>
              <a:pathLst>
                <a:path w="6257290" h="954404">
                  <a:moveTo>
                    <a:pt x="6256840" y="0"/>
                  </a:moveTo>
                  <a:lnTo>
                    <a:pt x="0" y="0"/>
                  </a:lnTo>
                  <a:lnTo>
                    <a:pt x="0" y="954107"/>
                  </a:lnTo>
                  <a:lnTo>
                    <a:pt x="6256840" y="954107"/>
                  </a:lnTo>
                  <a:lnTo>
                    <a:pt x="6256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797241" y="5355844"/>
            <a:ext cx="594360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73025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304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 b="1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C00000"/>
                </a:solidFill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r>
              <a:rPr dirty="0" sz="280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085768" y="5988156"/>
            <a:ext cx="4003675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November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11,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19760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40"/>
              <a:t> </a:t>
            </a:r>
            <a:r>
              <a:rPr dirty="0" u="heavy" sz="4300" spc="-5">
                <a:uFill>
                  <a:solidFill>
                    <a:srgbClr val="000000"/>
                  </a:solidFill>
                </a:uFill>
              </a:rPr>
              <a:t>Align</a:t>
            </a:r>
            <a:endParaRPr sz="4300"/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3129"/>
            <a:ext cx="5800725" cy="2726690"/>
            <a:chOff x="5720820" y="2453129"/>
            <a:chExt cx="5800725" cy="272669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7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060368" y="5235955"/>
            <a:ext cx="4054475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6,5	</a:t>
            </a:r>
            <a:r>
              <a:rPr dirty="0" baseline="13020" sz="4800" spc="7">
                <a:latin typeface="Calibri"/>
                <a:cs typeface="Calibri"/>
              </a:rPr>
              <a:t>f</a:t>
            </a:r>
            <a:r>
              <a:rPr dirty="0" baseline="1322" sz="3150" spc="7"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56134" y="5514340"/>
            <a:ext cx="7336155" cy="69342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0"/>
              </a:spcBef>
            </a:pPr>
            <a:r>
              <a:rPr dirty="0" sz="2200" spc="-5">
                <a:latin typeface="Calibri"/>
                <a:cs typeface="Calibri"/>
              </a:rPr>
              <a:t>This is </a:t>
            </a:r>
            <a:r>
              <a:rPr dirty="0" sz="2200" spc="-15">
                <a:latin typeface="Calibri"/>
                <a:cs typeface="Calibri"/>
              </a:rPr>
              <a:t>differentiable! </a:t>
            </a:r>
            <a:r>
              <a:rPr dirty="0" sz="2200" spc="-10">
                <a:latin typeface="Calibri"/>
                <a:cs typeface="Calibri"/>
              </a:rPr>
              <a:t>Upstream </a:t>
            </a:r>
            <a:r>
              <a:rPr dirty="0" sz="2200" spc="-15">
                <a:latin typeface="Calibri"/>
                <a:cs typeface="Calibri"/>
              </a:rPr>
              <a:t>gradient for </a:t>
            </a:r>
            <a:r>
              <a:rPr dirty="0" sz="2200" spc="-5">
                <a:latin typeface="Calibri"/>
                <a:cs typeface="Calibri"/>
              </a:rPr>
              <a:t>sampled </a:t>
            </a:r>
            <a:r>
              <a:rPr dirty="0" sz="2200" spc="-20">
                <a:latin typeface="Calibri"/>
                <a:cs typeface="Calibri"/>
              </a:rPr>
              <a:t>feature </a:t>
            </a:r>
            <a:r>
              <a:rPr dirty="0" sz="2200" spc="-5">
                <a:latin typeface="Calibri"/>
                <a:cs typeface="Calibri"/>
              </a:rPr>
              <a:t>will  flow </a:t>
            </a:r>
            <a:r>
              <a:rPr dirty="0" sz="2200" spc="-15">
                <a:latin typeface="Calibri"/>
                <a:cs typeface="Calibri"/>
              </a:rPr>
              <a:t>backward </a:t>
            </a:r>
            <a:r>
              <a:rPr dirty="0" sz="2200" spc="-20">
                <a:latin typeface="Calibri"/>
                <a:cs typeface="Calibri"/>
              </a:rPr>
              <a:t>into </a:t>
            </a:r>
            <a:r>
              <a:rPr dirty="0" sz="2200" spc="-5">
                <a:latin typeface="Calibri"/>
                <a:cs typeface="Calibri"/>
              </a:rPr>
              <a:t>each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5">
                <a:latin typeface="Calibri"/>
                <a:cs typeface="Calibri"/>
              </a:rPr>
              <a:t>four nearest-neighbor</a:t>
            </a:r>
            <a:r>
              <a:rPr dirty="0" sz="2200" spc="10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gridpoints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14359" y="4864263"/>
            <a:ext cx="6827244" cy="715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9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728789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20"/>
              <a:t>Last </a:t>
            </a:r>
            <a:r>
              <a:rPr dirty="0" sz="4300" spc="-5"/>
              <a:t>Time: </a:t>
            </a:r>
            <a:r>
              <a:rPr dirty="0" sz="4300" spc="-10"/>
              <a:t>Computer </a:t>
            </a:r>
            <a:r>
              <a:rPr dirty="0" sz="4300" spc="-5"/>
              <a:t>Vision</a:t>
            </a:r>
            <a:r>
              <a:rPr dirty="0" sz="4300" spc="10"/>
              <a:t> </a:t>
            </a:r>
            <a:r>
              <a:rPr dirty="0" sz="4300" spc="-80"/>
              <a:t>Tasks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7086" y="1436623"/>
            <a:ext cx="186308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Semantic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dirty="0" sz="2700" spc="-20" b="1">
                <a:latin typeface="Calibri"/>
                <a:cs typeface="Calibri"/>
              </a:rPr>
              <a:t>Object  </a:t>
            </a:r>
            <a:r>
              <a:rPr dirty="0" sz="2700" spc="-30" b="1">
                <a:latin typeface="Calibri"/>
                <a:cs typeface="Calibri"/>
              </a:rPr>
              <a:t>D</a:t>
            </a:r>
            <a:r>
              <a:rPr dirty="0" sz="2700" spc="-45" b="1">
                <a:latin typeface="Calibri"/>
                <a:cs typeface="Calibri"/>
              </a:rPr>
              <a:t>et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20" b="1">
                <a:latin typeface="Calibri"/>
                <a:cs typeface="Calibri"/>
              </a:rPr>
              <a:t>c</a:t>
            </a:r>
            <a:r>
              <a:rPr dirty="0" sz="2700" spc="-15" b="1">
                <a:latin typeface="Calibri"/>
                <a:cs typeface="Calibri"/>
              </a:rPr>
              <a:t>tio</a:t>
            </a:r>
            <a:r>
              <a:rPr dirty="0" sz="2700" b="1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Instance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195" b="1">
                <a:latin typeface="Calibri"/>
                <a:cs typeface="Calibri"/>
              </a:rPr>
              <a:t>A</a:t>
            </a:r>
            <a:r>
              <a:rPr dirty="0" sz="2400" b="1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sp>
          <p:nvSpPr>
            <p:cNvPr id="11" name="object 11"/>
            <p:cNvSpPr/>
            <p:nvPr/>
          </p:nvSpPr>
          <p:spPr>
            <a:xfrm>
              <a:off x="9220200" y="2322576"/>
              <a:ext cx="2813304" cy="2420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0" b="1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dirty="0" sz="2400" spc="-50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dirty="0" sz="2400" spc="-5">
                <a:latin typeface="Calibri"/>
                <a:cs typeface="Calibri"/>
              </a:rPr>
              <a:t>,  </a:t>
            </a:r>
            <a:r>
              <a:rPr dirty="0" sz="2400" b="1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spatial</a:t>
            </a:r>
            <a:r>
              <a:rPr dirty="0" sz="2500" spc="-7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25201" y="5774944"/>
            <a:ext cx="21564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Multiple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044351" y="5774944"/>
            <a:ext cx="28117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</a:t>
            </a:r>
            <a:r>
              <a:rPr dirty="0" sz="2500" spc="-5">
                <a:latin typeface="Calibri"/>
                <a:cs typeface="Calibri"/>
              </a:rPr>
              <a:t>objects, </a:t>
            </a:r>
            <a:r>
              <a:rPr dirty="0" sz="2500" spc="-10">
                <a:latin typeface="Calibri"/>
                <a:cs typeface="Calibri"/>
              </a:rPr>
              <a:t>just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96450" y="6146291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057001" y="2252504"/>
            <a:ext cx="2886075" cy="2438400"/>
            <a:chOff x="3057001" y="2252504"/>
            <a:chExt cx="2886075" cy="2438400"/>
          </a:xfrm>
        </p:grpSpPr>
        <p:sp>
          <p:nvSpPr>
            <p:cNvPr id="29" name="object 29"/>
            <p:cNvSpPr/>
            <p:nvPr/>
          </p:nvSpPr>
          <p:spPr>
            <a:xfrm>
              <a:off x="3066288" y="2261615"/>
              <a:ext cx="2852928" cy="2429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619760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5"/>
              <a:t>Cropping </a:t>
            </a:r>
            <a:r>
              <a:rPr dirty="0" sz="4300" spc="-25"/>
              <a:t>Features: </a:t>
            </a:r>
            <a:r>
              <a:rPr dirty="0" sz="4300" spc="-40"/>
              <a:t>RoI</a:t>
            </a:r>
            <a:r>
              <a:rPr dirty="0" sz="4300" spc="40"/>
              <a:t> </a:t>
            </a:r>
            <a:r>
              <a:rPr dirty="0" u="heavy" sz="4300" spc="-5">
                <a:uFill>
                  <a:solidFill>
                    <a:srgbClr val="000000"/>
                  </a:solidFill>
                </a:uFill>
              </a:rPr>
              <a:t>Align</a:t>
            </a:r>
            <a:endParaRPr sz="4300"/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1139891" y="0"/>
                  </a:lnTo>
                </a:path>
                <a:path w="3318509" h="0">
                  <a:moveTo>
                    <a:pt x="1910869" y="0"/>
                  </a:moveTo>
                  <a:lnTo>
                    <a:pt x="1924315" y="0"/>
                  </a:lnTo>
                </a:path>
                <a:path w="3318509" h="0">
                  <a:moveTo>
                    <a:pt x="2695294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40" y="1959715"/>
              <a:ext cx="1219200" cy="2842895"/>
            </a:xfrm>
            <a:custGeom>
              <a:avLst/>
              <a:gdLst/>
              <a:ahLst/>
              <a:cxnLst/>
              <a:rect l="l" t="t" r="r" b="b"/>
              <a:pathLst>
                <a:path w="1219200" h="2842895">
                  <a:moveTo>
                    <a:pt x="0" y="2531851"/>
                  </a:moveTo>
                  <a:lnTo>
                    <a:pt x="0" y="2842859"/>
                  </a:lnTo>
                </a:path>
                <a:path w="1219200" h="2842895">
                  <a:moveTo>
                    <a:pt x="0" y="1520993"/>
                  </a:moveTo>
                  <a:lnTo>
                    <a:pt x="0" y="1555189"/>
                  </a:lnTo>
                </a:path>
                <a:path w="1219200" h="2842895">
                  <a:moveTo>
                    <a:pt x="0" y="0"/>
                  </a:moveTo>
                  <a:lnTo>
                    <a:pt x="0" y="542091"/>
                  </a:lnTo>
                </a:path>
                <a:path w="1219200" h="2842895">
                  <a:moveTo>
                    <a:pt x="406294" y="2531851"/>
                  </a:moveTo>
                  <a:lnTo>
                    <a:pt x="406294" y="2842859"/>
                  </a:lnTo>
                </a:path>
                <a:path w="1219200" h="2842895">
                  <a:moveTo>
                    <a:pt x="406294" y="1520993"/>
                  </a:moveTo>
                  <a:lnTo>
                    <a:pt x="406294" y="1555189"/>
                  </a:lnTo>
                </a:path>
                <a:path w="1219200" h="2842895">
                  <a:moveTo>
                    <a:pt x="406294" y="0"/>
                  </a:moveTo>
                  <a:lnTo>
                    <a:pt x="406294" y="542091"/>
                  </a:lnTo>
                </a:path>
                <a:path w="1219200" h="2842895">
                  <a:moveTo>
                    <a:pt x="812587" y="2525090"/>
                  </a:moveTo>
                  <a:lnTo>
                    <a:pt x="812587" y="2842859"/>
                  </a:lnTo>
                </a:path>
                <a:path w="1219200" h="2842895">
                  <a:moveTo>
                    <a:pt x="812587" y="1525324"/>
                  </a:moveTo>
                  <a:lnTo>
                    <a:pt x="812587" y="1548428"/>
                  </a:lnTo>
                </a:path>
                <a:path w="1219200" h="2842895">
                  <a:moveTo>
                    <a:pt x="812587" y="0"/>
                  </a:moveTo>
                  <a:lnTo>
                    <a:pt x="812587" y="548662"/>
                  </a:lnTo>
                </a:path>
                <a:path w="1219200" h="2842895">
                  <a:moveTo>
                    <a:pt x="1218882" y="2525090"/>
                  </a:moveTo>
                  <a:lnTo>
                    <a:pt x="1218882" y="2842859"/>
                  </a:lnTo>
                </a:path>
                <a:path w="1219200" h="2842895">
                  <a:moveTo>
                    <a:pt x="1218882" y="1525324"/>
                  </a:moveTo>
                  <a:lnTo>
                    <a:pt x="1218882" y="1548428"/>
                  </a:lnTo>
                </a:path>
                <a:path w="1219200" h="2842895">
                  <a:moveTo>
                    <a:pt x="1218882" y="0"/>
                  </a:moveTo>
                  <a:lnTo>
                    <a:pt x="1218882" y="548662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31425" y="2771099"/>
              <a:ext cx="3318510" cy="1219200"/>
            </a:xfrm>
            <a:custGeom>
              <a:avLst/>
              <a:gdLst/>
              <a:ahLst/>
              <a:cxnLst/>
              <a:rect l="l" t="t" r="r" b="b"/>
              <a:pathLst>
                <a:path w="3318509" h="1219200">
                  <a:moveTo>
                    <a:pt x="0" y="1218882"/>
                  </a:moveTo>
                  <a:lnTo>
                    <a:pt x="1139891" y="1218882"/>
                  </a:lnTo>
                </a:path>
                <a:path w="3318509" h="1219200">
                  <a:moveTo>
                    <a:pt x="1910869" y="1218882"/>
                  </a:moveTo>
                  <a:lnTo>
                    <a:pt x="1924315" y="1218882"/>
                  </a:lnTo>
                </a:path>
                <a:path w="3318509" h="1219200">
                  <a:moveTo>
                    <a:pt x="2695294" y="1218882"/>
                  </a:moveTo>
                  <a:lnTo>
                    <a:pt x="3317936" y="1218882"/>
                  </a:lnTo>
                </a:path>
                <a:path w="3318509" h="1219200">
                  <a:moveTo>
                    <a:pt x="0" y="812587"/>
                  </a:moveTo>
                  <a:lnTo>
                    <a:pt x="1139891" y="812587"/>
                  </a:lnTo>
                </a:path>
                <a:path w="3318509" h="1219200">
                  <a:moveTo>
                    <a:pt x="1910869" y="812587"/>
                  </a:moveTo>
                  <a:lnTo>
                    <a:pt x="1924315" y="812587"/>
                  </a:lnTo>
                </a:path>
                <a:path w="3318509" h="1219200">
                  <a:moveTo>
                    <a:pt x="2695294" y="812587"/>
                  </a:moveTo>
                  <a:lnTo>
                    <a:pt x="3317936" y="812587"/>
                  </a:lnTo>
                </a:path>
                <a:path w="3318509" h="1219200">
                  <a:moveTo>
                    <a:pt x="0" y="406294"/>
                  </a:moveTo>
                  <a:lnTo>
                    <a:pt x="1131821" y="406294"/>
                  </a:lnTo>
                </a:path>
                <a:path w="3318509" h="1219200">
                  <a:moveTo>
                    <a:pt x="1929674" y="406294"/>
                  </a:moveTo>
                  <a:lnTo>
                    <a:pt x="1939305" y="406294"/>
                  </a:lnTo>
                </a:path>
                <a:path w="3318509" h="1219200">
                  <a:moveTo>
                    <a:pt x="2710284" y="406294"/>
                  </a:moveTo>
                  <a:lnTo>
                    <a:pt x="3317936" y="406294"/>
                  </a:lnTo>
                </a:path>
                <a:path w="3318509" h="1219200">
                  <a:moveTo>
                    <a:pt x="0" y="0"/>
                  </a:moveTo>
                  <a:lnTo>
                    <a:pt x="1131821" y="0"/>
                  </a:lnTo>
                </a:path>
                <a:path w="3318509" h="1219200">
                  <a:moveTo>
                    <a:pt x="1929674" y="0"/>
                  </a:moveTo>
                  <a:lnTo>
                    <a:pt x="1939305" y="0"/>
                  </a:lnTo>
                </a:path>
                <a:path w="3318509" h="1219200">
                  <a:moveTo>
                    <a:pt x="2710284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41718" y="2483467"/>
            <a:ext cx="835660" cy="1811020"/>
            <a:chOff x="3641718" y="2483467"/>
            <a:chExt cx="835660" cy="1811020"/>
          </a:xfrm>
        </p:grpSpPr>
        <p:sp>
          <p:nvSpPr>
            <p:cNvPr id="20" name="object 20"/>
            <p:cNvSpPr/>
            <p:nvPr/>
          </p:nvSpPr>
          <p:spPr>
            <a:xfrm>
              <a:off x="3646481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21" y="1594650"/>
                  </a:lnTo>
                  <a:lnTo>
                    <a:pt x="825921" y="206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46480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22" y="206480"/>
                  </a:lnTo>
                  <a:lnTo>
                    <a:pt x="825922" y="1594651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720820" y="2458563"/>
            <a:ext cx="1649095" cy="2065655"/>
            <a:chOff x="5720820" y="2458563"/>
            <a:chExt cx="1649095" cy="2065655"/>
          </a:xfrm>
        </p:grpSpPr>
        <p:sp>
          <p:nvSpPr>
            <p:cNvPr id="26" name="object 26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763247" y="2501807"/>
              <a:ext cx="798195" cy="979169"/>
            </a:xfrm>
            <a:custGeom>
              <a:avLst/>
              <a:gdLst/>
              <a:ahLst/>
              <a:cxnLst/>
              <a:rect l="l" t="t" r="r" b="b"/>
              <a:pathLst>
                <a:path w="798195" h="979170">
                  <a:moveTo>
                    <a:pt x="797853" y="0"/>
                  </a:moveTo>
                  <a:lnTo>
                    <a:pt x="0" y="0"/>
                  </a:lnTo>
                  <a:lnTo>
                    <a:pt x="0" y="978902"/>
                  </a:lnTo>
                  <a:lnTo>
                    <a:pt x="797853" y="978902"/>
                  </a:lnTo>
                  <a:lnTo>
                    <a:pt x="79785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570731" y="2508378"/>
              <a:ext cx="771525" cy="977265"/>
            </a:xfrm>
            <a:custGeom>
              <a:avLst/>
              <a:gdLst/>
              <a:ahLst/>
              <a:cxnLst/>
              <a:rect l="l" t="t" r="r" b="b"/>
              <a:pathLst>
                <a:path w="771525" h="977264">
                  <a:moveTo>
                    <a:pt x="770978" y="0"/>
                  </a:moveTo>
                  <a:lnTo>
                    <a:pt x="0" y="0"/>
                  </a:lnTo>
                  <a:lnTo>
                    <a:pt x="0" y="976661"/>
                  </a:lnTo>
                  <a:lnTo>
                    <a:pt x="770978" y="976661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555741" y="3508143"/>
              <a:ext cx="771525" cy="977265"/>
            </a:xfrm>
            <a:custGeom>
              <a:avLst/>
              <a:gdLst/>
              <a:ahLst/>
              <a:cxnLst/>
              <a:rect l="l" t="t" r="r" b="b"/>
              <a:pathLst>
                <a:path w="771525" h="977264">
                  <a:moveTo>
                    <a:pt x="770978" y="0"/>
                  </a:moveTo>
                  <a:lnTo>
                    <a:pt x="0" y="0"/>
                  </a:lnTo>
                  <a:lnTo>
                    <a:pt x="0" y="976661"/>
                  </a:lnTo>
                  <a:lnTo>
                    <a:pt x="770978" y="976661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71317" y="3514905"/>
              <a:ext cx="771525" cy="977265"/>
            </a:xfrm>
            <a:custGeom>
              <a:avLst/>
              <a:gdLst/>
              <a:ahLst/>
              <a:cxnLst/>
              <a:rect l="l" t="t" r="r" b="b"/>
              <a:pathLst>
                <a:path w="771525" h="977264">
                  <a:moveTo>
                    <a:pt x="770978" y="0"/>
                  </a:moveTo>
                  <a:lnTo>
                    <a:pt x="0" y="0"/>
                  </a:lnTo>
                  <a:lnTo>
                    <a:pt x="0" y="976661"/>
                  </a:lnTo>
                  <a:lnTo>
                    <a:pt x="770978" y="976661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824972" y="1017523"/>
            <a:ext cx="2929255" cy="236029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71755" marR="48260">
              <a:lnSpc>
                <a:spcPct val="100800"/>
              </a:lnSpc>
              <a:spcBef>
                <a:spcPts val="1010"/>
              </a:spcBef>
            </a:pPr>
            <a:r>
              <a:rPr dirty="0" sz="2400" spc="-5">
                <a:latin typeface="Calibri"/>
                <a:cs typeface="Calibri"/>
              </a:rPr>
              <a:t>After </a:t>
            </a:r>
            <a:r>
              <a:rPr dirty="0" sz="2400">
                <a:latin typeface="Calibri"/>
                <a:cs typeface="Calibri"/>
              </a:rPr>
              <a:t>sampling, </a:t>
            </a:r>
            <a:r>
              <a:rPr dirty="0" sz="2400" spc="-30">
                <a:latin typeface="Calibri"/>
                <a:cs typeface="Calibri"/>
              </a:rPr>
              <a:t>max-  </a:t>
            </a:r>
            <a:r>
              <a:rPr dirty="0" sz="2400" spc="-5">
                <a:latin typeface="Calibri"/>
                <a:cs typeface="Calibri"/>
              </a:rPr>
              <a:t>pool in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736763" y="3500977"/>
            <a:ext cx="1022350" cy="1030605"/>
            <a:chOff x="9736763" y="3500977"/>
            <a:chExt cx="1022350" cy="1030605"/>
          </a:xfrm>
        </p:grpSpPr>
        <p:sp>
          <p:nvSpPr>
            <p:cNvPr id="53" name="object 53"/>
            <p:cNvSpPr/>
            <p:nvPr/>
          </p:nvSpPr>
          <p:spPr>
            <a:xfrm>
              <a:off x="9741629" y="3731383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528521" y="3505739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9741629" y="3505739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741629" y="3505739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35076" y="3744078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741526" y="4129027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757022" y="3740467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144747" y="3744949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3" y="374332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0142504" y="4146120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757022" y="4143879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/>
          <p:nvPr/>
        </p:nvSpPr>
        <p:spPr>
          <a:xfrm>
            <a:off x="8412007" y="4060022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8570671" y="4589271"/>
            <a:ext cx="335534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77850" marR="570230" indent="-635">
              <a:lnSpc>
                <a:spcPct val="100000"/>
              </a:lnSpc>
              <a:spcBef>
                <a:spcPts val="100"/>
              </a:spcBef>
            </a:pPr>
            <a:r>
              <a:rPr dirty="0" sz="2500" spc="-15">
                <a:latin typeface="Calibri"/>
                <a:cs typeface="Calibri"/>
              </a:rPr>
              <a:t>Region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15">
                <a:latin typeface="Calibri"/>
                <a:cs typeface="Calibri"/>
              </a:rPr>
              <a:t>(here </a:t>
            </a:r>
            <a:r>
              <a:rPr dirty="0" sz="2500" spc="-5">
                <a:latin typeface="Calibri"/>
                <a:cs typeface="Calibri"/>
              </a:rPr>
              <a:t>512 </a:t>
            </a:r>
            <a:r>
              <a:rPr dirty="0" sz="2500">
                <a:latin typeface="Calibri"/>
                <a:cs typeface="Calibri"/>
              </a:rPr>
              <a:t>x 2 x</a:t>
            </a:r>
            <a:r>
              <a:rPr dirty="0" sz="2500" spc="-1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2;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In </a:t>
            </a:r>
            <a:r>
              <a:rPr dirty="0" sz="2500" spc="-15">
                <a:latin typeface="Calibri"/>
                <a:cs typeface="Calibri"/>
              </a:rPr>
              <a:t>practice </a:t>
            </a:r>
            <a:r>
              <a:rPr dirty="0" sz="2500">
                <a:latin typeface="Calibri"/>
                <a:cs typeface="Calibri"/>
              </a:rPr>
              <a:t>e.g </a:t>
            </a:r>
            <a:r>
              <a:rPr dirty="0" sz="2500" spc="-5">
                <a:latin typeface="Calibri"/>
                <a:cs typeface="Calibri"/>
              </a:rPr>
              <a:t>512 </a:t>
            </a:r>
            <a:r>
              <a:rPr dirty="0" sz="2500">
                <a:latin typeface="Calibri"/>
                <a:cs typeface="Calibri"/>
              </a:rPr>
              <a:t>x 7 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7)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30</a:t>
            </a:fld>
          </a:p>
        </p:txBody>
      </p:sp>
      <p:sp>
        <p:nvSpPr>
          <p:cNvPr id="68" name="object 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769593" y="5860796"/>
            <a:ext cx="10668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Output </a:t>
            </a:r>
            <a:r>
              <a:rPr dirty="0" sz="2400" spc="-15" b="1">
                <a:solidFill>
                  <a:srgbClr val="70AD47"/>
                </a:solidFill>
                <a:latin typeface="Calibri"/>
                <a:cs typeface="Calibri"/>
              </a:rPr>
              <a:t>features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now aligned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to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input </a:t>
            </a:r>
            <a:r>
              <a:rPr dirty="0" sz="2400" spc="-20" b="1">
                <a:solidFill>
                  <a:srgbClr val="70AD47"/>
                </a:solidFill>
                <a:latin typeface="Calibri"/>
                <a:cs typeface="Calibri"/>
              </a:rPr>
              <a:t>box!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And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we can backprop to </a:t>
            </a:r>
            <a:r>
              <a:rPr dirty="0" sz="2400" spc="-20" b="1">
                <a:solidFill>
                  <a:srgbClr val="70AD47"/>
                </a:solidFill>
                <a:latin typeface="Calibri"/>
                <a:cs typeface="Calibri"/>
              </a:rPr>
              <a:t>box</a:t>
            </a:r>
            <a:r>
              <a:rPr dirty="0" sz="2400" spc="35" b="1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coordinates!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2480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</a:t>
            </a:r>
            <a:r>
              <a:rPr dirty="0" spc="-75"/>
              <a:t> </a:t>
            </a:r>
            <a:r>
              <a:rPr dirty="0" spc="-10"/>
              <a:t>Methods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9274" y="4308431"/>
            <a:ext cx="1781175" cy="841375"/>
            <a:chOff x="769274" y="4308431"/>
            <a:chExt cx="1781175" cy="841375"/>
          </a:xfrm>
        </p:grpSpPr>
        <p:sp>
          <p:nvSpPr>
            <p:cNvPr id="4" name="object 4"/>
            <p:cNvSpPr/>
            <p:nvPr/>
          </p:nvSpPr>
          <p:spPr>
            <a:xfrm>
              <a:off x="1424726" y="4310971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291227" y="0"/>
                  </a:moveTo>
                  <a:lnTo>
                    <a:pt x="86832" y="0"/>
                  </a:lnTo>
                  <a:lnTo>
                    <a:pt x="0" y="93944"/>
                  </a:lnTo>
                  <a:lnTo>
                    <a:pt x="204396" y="93944"/>
                  </a:lnTo>
                  <a:lnTo>
                    <a:pt x="2912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24726" y="4310971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0" y="93944"/>
                  </a:moveTo>
                  <a:lnTo>
                    <a:pt x="86831" y="0"/>
                  </a:lnTo>
                  <a:lnTo>
                    <a:pt x="291227" y="0"/>
                  </a:lnTo>
                  <a:lnTo>
                    <a:pt x="204395" y="93944"/>
                  </a:lnTo>
                  <a:lnTo>
                    <a:pt x="0" y="93944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71814" y="4545833"/>
              <a:ext cx="1775546" cy="6012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71814" y="4545833"/>
              <a:ext cx="1776095" cy="601345"/>
            </a:xfrm>
            <a:custGeom>
              <a:avLst/>
              <a:gdLst/>
              <a:ahLst/>
              <a:cxnLst/>
              <a:rect l="l" t="t" r="r" b="b"/>
              <a:pathLst>
                <a:path w="1776095" h="601345">
                  <a:moveTo>
                    <a:pt x="0" y="601243"/>
                  </a:moveTo>
                  <a:lnTo>
                    <a:pt x="555722" y="0"/>
                  </a:lnTo>
                  <a:lnTo>
                    <a:pt x="1775546" y="0"/>
                  </a:lnTo>
                  <a:lnTo>
                    <a:pt x="1219824" y="601243"/>
                  </a:lnTo>
                  <a:lnTo>
                    <a:pt x="0" y="601243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2721" y="4700606"/>
            <a:ext cx="318770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5"/>
              </a:spcBef>
            </a:pPr>
            <a:r>
              <a:rPr dirty="0" sz="900">
                <a:latin typeface="Calibri"/>
                <a:cs typeface="Calibri"/>
              </a:rPr>
              <a:t>Input  </a:t>
            </a:r>
            <a:r>
              <a:rPr dirty="0" sz="900" spc="10">
                <a:latin typeface="Calibri"/>
                <a:cs typeface="Calibri"/>
              </a:rPr>
              <a:t>i</a:t>
            </a:r>
            <a:r>
              <a:rPr dirty="0" sz="900" spc="15">
                <a:latin typeface="Calibri"/>
                <a:cs typeface="Calibri"/>
              </a:rPr>
              <a:t>ma</a:t>
            </a:r>
            <a:r>
              <a:rPr dirty="0" sz="900" spc="15">
                <a:latin typeface="Calibri"/>
                <a:cs typeface="Calibri"/>
              </a:rPr>
              <a:t>g</a:t>
            </a:r>
            <a:r>
              <a:rPr dirty="0" sz="900" spc="1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7457" y="3608547"/>
            <a:ext cx="1640205" cy="1532255"/>
            <a:chOff x="797457" y="3608547"/>
            <a:chExt cx="1640205" cy="1532255"/>
          </a:xfrm>
        </p:grpSpPr>
        <p:sp>
          <p:nvSpPr>
            <p:cNvPr id="10" name="object 10"/>
            <p:cNvSpPr/>
            <p:nvPr/>
          </p:nvSpPr>
          <p:spPr>
            <a:xfrm>
              <a:off x="1110013" y="4578713"/>
              <a:ext cx="897255" cy="385445"/>
            </a:xfrm>
            <a:custGeom>
              <a:avLst/>
              <a:gdLst/>
              <a:ahLst/>
              <a:cxnLst/>
              <a:rect l="l" t="t" r="r" b="b"/>
              <a:pathLst>
                <a:path w="897255" h="385445">
                  <a:moveTo>
                    <a:pt x="897168" y="0"/>
                  </a:moveTo>
                  <a:lnTo>
                    <a:pt x="356009" y="0"/>
                  </a:lnTo>
                  <a:lnTo>
                    <a:pt x="0" y="385170"/>
                  </a:lnTo>
                  <a:lnTo>
                    <a:pt x="541157" y="385170"/>
                  </a:lnTo>
                  <a:lnTo>
                    <a:pt x="89716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10013" y="4578713"/>
              <a:ext cx="897255" cy="385445"/>
            </a:xfrm>
            <a:custGeom>
              <a:avLst/>
              <a:gdLst/>
              <a:ahLst/>
              <a:cxnLst/>
              <a:rect l="l" t="t" r="r" b="b"/>
              <a:pathLst>
                <a:path w="897255" h="385445">
                  <a:moveTo>
                    <a:pt x="0" y="385171"/>
                  </a:moveTo>
                  <a:lnTo>
                    <a:pt x="356009" y="0"/>
                  </a:lnTo>
                  <a:lnTo>
                    <a:pt x="897167" y="0"/>
                  </a:lnTo>
                  <a:lnTo>
                    <a:pt x="541157" y="385171"/>
                  </a:lnTo>
                  <a:lnTo>
                    <a:pt x="0" y="385171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07181" y="4588107"/>
              <a:ext cx="427990" cy="160020"/>
            </a:xfrm>
            <a:custGeom>
              <a:avLst/>
              <a:gdLst/>
              <a:ahLst/>
              <a:cxnLst/>
              <a:rect l="l" t="t" r="r" b="b"/>
              <a:pathLst>
                <a:path w="427989" h="160020">
                  <a:moveTo>
                    <a:pt x="427446" y="0"/>
                  </a:moveTo>
                  <a:lnTo>
                    <a:pt x="147613" y="0"/>
                  </a:lnTo>
                  <a:lnTo>
                    <a:pt x="0" y="159705"/>
                  </a:lnTo>
                  <a:lnTo>
                    <a:pt x="279831" y="159705"/>
                  </a:lnTo>
                  <a:lnTo>
                    <a:pt x="42744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07181" y="4588107"/>
              <a:ext cx="427990" cy="160020"/>
            </a:xfrm>
            <a:custGeom>
              <a:avLst/>
              <a:gdLst/>
              <a:ahLst/>
              <a:cxnLst/>
              <a:rect l="l" t="t" r="r" b="b"/>
              <a:pathLst>
                <a:path w="427989" h="160020">
                  <a:moveTo>
                    <a:pt x="0" y="159705"/>
                  </a:moveTo>
                  <a:lnTo>
                    <a:pt x="147613" y="0"/>
                  </a:lnTo>
                  <a:lnTo>
                    <a:pt x="427446" y="0"/>
                  </a:lnTo>
                  <a:lnTo>
                    <a:pt x="279832" y="159705"/>
                  </a:lnTo>
                  <a:lnTo>
                    <a:pt x="0" y="159705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99997" y="4893426"/>
              <a:ext cx="418465" cy="244475"/>
            </a:xfrm>
            <a:custGeom>
              <a:avLst/>
              <a:gdLst/>
              <a:ahLst/>
              <a:cxnLst/>
              <a:rect l="l" t="t" r="r" b="b"/>
              <a:pathLst>
                <a:path w="418465" h="244475">
                  <a:moveTo>
                    <a:pt x="418051" y="0"/>
                  </a:moveTo>
                  <a:lnTo>
                    <a:pt x="225762" y="0"/>
                  </a:lnTo>
                  <a:lnTo>
                    <a:pt x="0" y="244254"/>
                  </a:lnTo>
                  <a:lnTo>
                    <a:pt x="192289" y="244254"/>
                  </a:lnTo>
                  <a:lnTo>
                    <a:pt x="4180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99997" y="4893426"/>
              <a:ext cx="418465" cy="244475"/>
            </a:xfrm>
            <a:custGeom>
              <a:avLst/>
              <a:gdLst/>
              <a:ahLst/>
              <a:cxnLst/>
              <a:rect l="l" t="t" r="r" b="b"/>
              <a:pathLst>
                <a:path w="418465" h="244475">
                  <a:moveTo>
                    <a:pt x="0" y="244255"/>
                  </a:moveTo>
                  <a:lnTo>
                    <a:pt x="225762" y="0"/>
                  </a:lnTo>
                  <a:lnTo>
                    <a:pt x="418051" y="0"/>
                  </a:lnTo>
                  <a:lnTo>
                    <a:pt x="192289" y="244255"/>
                  </a:lnTo>
                  <a:lnTo>
                    <a:pt x="0" y="244255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88760" y="3611087"/>
              <a:ext cx="129539" cy="634365"/>
            </a:xfrm>
            <a:custGeom>
              <a:avLst/>
              <a:gdLst/>
              <a:ahLst/>
              <a:cxnLst/>
              <a:rect l="l" t="t" r="r" b="b"/>
              <a:pathLst>
                <a:path w="129539" h="634364">
                  <a:moveTo>
                    <a:pt x="129172" y="0"/>
                  </a:moveTo>
                  <a:lnTo>
                    <a:pt x="0" y="129172"/>
                  </a:lnTo>
                  <a:lnTo>
                    <a:pt x="0" y="634123"/>
                  </a:lnTo>
                  <a:lnTo>
                    <a:pt x="129172" y="504950"/>
                  </a:lnTo>
                  <a:lnTo>
                    <a:pt x="12917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01240" y="3611087"/>
              <a:ext cx="516890" cy="129539"/>
            </a:xfrm>
            <a:custGeom>
              <a:avLst/>
              <a:gdLst/>
              <a:ahLst/>
              <a:cxnLst/>
              <a:rect l="l" t="t" r="r" b="b"/>
              <a:pathLst>
                <a:path w="516889" h="129539">
                  <a:moveTo>
                    <a:pt x="516693" y="0"/>
                  </a:moveTo>
                  <a:lnTo>
                    <a:pt x="129174" y="0"/>
                  </a:lnTo>
                  <a:lnTo>
                    <a:pt x="0" y="129172"/>
                  </a:lnTo>
                  <a:lnTo>
                    <a:pt x="387520" y="129172"/>
                  </a:lnTo>
                  <a:lnTo>
                    <a:pt x="51669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01240" y="3611087"/>
              <a:ext cx="516890" cy="634365"/>
            </a:xfrm>
            <a:custGeom>
              <a:avLst/>
              <a:gdLst/>
              <a:ahLst/>
              <a:cxnLst/>
              <a:rect l="l" t="t" r="r" b="b"/>
              <a:pathLst>
                <a:path w="516889" h="634364">
                  <a:moveTo>
                    <a:pt x="0" y="129173"/>
                  </a:moveTo>
                  <a:lnTo>
                    <a:pt x="129173" y="0"/>
                  </a:lnTo>
                  <a:lnTo>
                    <a:pt x="516693" y="0"/>
                  </a:lnTo>
                  <a:lnTo>
                    <a:pt x="516693" y="504950"/>
                  </a:lnTo>
                  <a:lnTo>
                    <a:pt x="387520" y="634123"/>
                  </a:lnTo>
                  <a:lnTo>
                    <a:pt x="0" y="634123"/>
                  </a:lnTo>
                  <a:lnTo>
                    <a:pt x="0" y="129173"/>
                  </a:lnTo>
                  <a:close/>
                </a:path>
                <a:path w="516889" h="634364">
                  <a:moveTo>
                    <a:pt x="0" y="129173"/>
                  </a:moveTo>
                  <a:lnTo>
                    <a:pt x="387520" y="129173"/>
                  </a:lnTo>
                  <a:lnTo>
                    <a:pt x="516693" y="0"/>
                  </a:lnTo>
                </a:path>
                <a:path w="516889" h="634364">
                  <a:moveTo>
                    <a:pt x="387520" y="129173"/>
                  </a:moveTo>
                  <a:lnTo>
                    <a:pt x="387520" y="634123"/>
                  </a:lnTo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458904" y="3833837"/>
            <a:ext cx="259715" cy="2971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0165" marR="5080" indent="-38100">
              <a:lnSpc>
                <a:spcPct val="105200"/>
              </a:lnSpc>
              <a:spcBef>
                <a:spcPts val="85"/>
              </a:spcBef>
            </a:pPr>
            <a:r>
              <a:rPr dirty="0" sz="850" spc="25">
                <a:latin typeface="Calibri"/>
                <a:cs typeface="Calibri"/>
              </a:rPr>
              <a:t>C</a:t>
            </a:r>
            <a:r>
              <a:rPr dirty="0" sz="850" spc="25">
                <a:latin typeface="Calibri"/>
                <a:cs typeface="Calibri"/>
              </a:rPr>
              <a:t>on</a:t>
            </a:r>
            <a:r>
              <a:rPr dirty="0" sz="850" spc="10">
                <a:latin typeface="Calibri"/>
                <a:cs typeface="Calibri"/>
              </a:rPr>
              <a:t>v  </a:t>
            </a:r>
            <a:r>
              <a:rPr dirty="0" sz="850" spc="10">
                <a:latin typeface="Calibri"/>
                <a:cs typeface="Calibri"/>
              </a:rPr>
              <a:t>Net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09338" y="3467630"/>
            <a:ext cx="521970" cy="639445"/>
            <a:chOff x="2009338" y="3467630"/>
            <a:chExt cx="521970" cy="639445"/>
          </a:xfrm>
        </p:grpSpPr>
        <p:sp>
          <p:nvSpPr>
            <p:cNvPr id="21" name="object 21"/>
            <p:cNvSpPr/>
            <p:nvPr/>
          </p:nvSpPr>
          <p:spPr>
            <a:xfrm>
              <a:off x="2399398" y="3470170"/>
              <a:ext cx="129539" cy="634365"/>
            </a:xfrm>
            <a:custGeom>
              <a:avLst/>
              <a:gdLst/>
              <a:ahLst/>
              <a:cxnLst/>
              <a:rect l="l" t="t" r="r" b="b"/>
              <a:pathLst>
                <a:path w="129539" h="634364">
                  <a:moveTo>
                    <a:pt x="129172" y="0"/>
                  </a:moveTo>
                  <a:lnTo>
                    <a:pt x="0" y="129172"/>
                  </a:lnTo>
                  <a:lnTo>
                    <a:pt x="0" y="634123"/>
                  </a:lnTo>
                  <a:lnTo>
                    <a:pt x="129172" y="504950"/>
                  </a:lnTo>
                  <a:lnTo>
                    <a:pt x="12917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011878" y="3470170"/>
              <a:ext cx="516890" cy="129539"/>
            </a:xfrm>
            <a:custGeom>
              <a:avLst/>
              <a:gdLst/>
              <a:ahLst/>
              <a:cxnLst/>
              <a:rect l="l" t="t" r="r" b="b"/>
              <a:pathLst>
                <a:path w="516889" h="129539">
                  <a:moveTo>
                    <a:pt x="516693" y="0"/>
                  </a:moveTo>
                  <a:lnTo>
                    <a:pt x="129174" y="0"/>
                  </a:lnTo>
                  <a:lnTo>
                    <a:pt x="0" y="129172"/>
                  </a:lnTo>
                  <a:lnTo>
                    <a:pt x="387520" y="129172"/>
                  </a:lnTo>
                  <a:lnTo>
                    <a:pt x="51669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11878" y="3470170"/>
              <a:ext cx="516890" cy="634365"/>
            </a:xfrm>
            <a:custGeom>
              <a:avLst/>
              <a:gdLst/>
              <a:ahLst/>
              <a:cxnLst/>
              <a:rect l="l" t="t" r="r" b="b"/>
              <a:pathLst>
                <a:path w="516889" h="634364">
                  <a:moveTo>
                    <a:pt x="0" y="129173"/>
                  </a:moveTo>
                  <a:lnTo>
                    <a:pt x="129173" y="0"/>
                  </a:lnTo>
                  <a:lnTo>
                    <a:pt x="516693" y="0"/>
                  </a:lnTo>
                  <a:lnTo>
                    <a:pt x="516693" y="504950"/>
                  </a:lnTo>
                  <a:lnTo>
                    <a:pt x="387520" y="634123"/>
                  </a:lnTo>
                  <a:lnTo>
                    <a:pt x="0" y="634123"/>
                  </a:lnTo>
                  <a:lnTo>
                    <a:pt x="0" y="129173"/>
                  </a:lnTo>
                  <a:close/>
                </a:path>
                <a:path w="516889" h="634364">
                  <a:moveTo>
                    <a:pt x="0" y="129173"/>
                  </a:moveTo>
                  <a:lnTo>
                    <a:pt x="387520" y="129173"/>
                  </a:lnTo>
                  <a:lnTo>
                    <a:pt x="516693" y="0"/>
                  </a:lnTo>
                </a:path>
                <a:path w="516889" h="634364">
                  <a:moveTo>
                    <a:pt x="387520" y="129173"/>
                  </a:moveTo>
                  <a:lnTo>
                    <a:pt x="387520" y="634123"/>
                  </a:lnTo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071434" y="3692619"/>
            <a:ext cx="259715" cy="2971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0165" marR="5080" indent="-38100">
              <a:lnSpc>
                <a:spcPct val="105200"/>
              </a:lnSpc>
              <a:spcBef>
                <a:spcPts val="85"/>
              </a:spcBef>
            </a:pPr>
            <a:r>
              <a:rPr dirty="0" sz="850" spc="25">
                <a:latin typeface="Calibri"/>
                <a:cs typeface="Calibri"/>
              </a:rPr>
              <a:t>C</a:t>
            </a:r>
            <a:r>
              <a:rPr dirty="0" sz="850" spc="25">
                <a:latin typeface="Calibri"/>
                <a:cs typeface="Calibri"/>
              </a:rPr>
              <a:t>on</a:t>
            </a:r>
            <a:r>
              <a:rPr dirty="0" sz="850" spc="10">
                <a:latin typeface="Calibri"/>
                <a:cs typeface="Calibri"/>
              </a:rPr>
              <a:t>v  </a:t>
            </a:r>
            <a:r>
              <a:rPr dirty="0" sz="850" spc="10">
                <a:latin typeface="Calibri"/>
                <a:cs typeface="Calibri"/>
              </a:rPr>
              <a:t>Net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30337" y="3805830"/>
            <a:ext cx="527050" cy="639445"/>
            <a:chOff x="830337" y="3805830"/>
            <a:chExt cx="527050" cy="639445"/>
          </a:xfrm>
        </p:grpSpPr>
        <p:sp>
          <p:nvSpPr>
            <p:cNvPr id="26" name="object 26"/>
            <p:cNvSpPr/>
            <p:nvPr/>
          </p:nvSpPr>
          <p:spPr>
            <a:xfrm>
              <a:off x="1223920" y="3808370"/>
              <a:ext cx="130810" cy="634365"/>
            </a:xfrm>
            <a:custGeom>
              <a:avLst/>
              <a:gdLst/>
              <a:ahLst/>
              <a:cxnLst/>
              <a:rect l="l" t="t" r="r" b="b"/>
              <a:pathLst>
                <a:path w="130809" h="634364">
                  <a:moveTo>
                    <a:pt x="130347" y="0"/>
                  </a:moveTo>
                  <a:lnTo>
                    <a:pt x="0" y="130347"/>
                  </a:lnTo>
                  <a:lnTo>
                    <a:pt x="0" y="634123"/>
                  </a:lnTo>
                  <a:lnTo>
                    <a:pt x="130347" y="503775"/>
                  </a:lnTo>
                  <a:lnTo>
                    <a:pt x="13034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32877" y="3808370"/>
              <a:ext cx="521970" cy="130810"/>
            </a:xfrm>
            <a:custGeom>
              <a:avLst/>
              <a:gdLst/>
              <a:ahLst/>
              <a:cxnLst/>
              <a:rect l="l" t="t" r="r" b="b"/>
              <a:pathLst>
                <a:path w="521969" h="130810">
                  <a:moveTo>
                    <a:pt x="521390" y="0"/>
                  </a:moveTo>
                  <a:lnTo>
                    <a:pt x="130347" y="0"/>
                  </a:lnTo>
                  <a:lnTo>
                    <a:pt x="0" y="130347"/>
                  </a:lnTo>
                  <a:lnTo>
                    <a:pt x="391042" y="130347"/>
                  </a:lnTo>
                  <a:lnTo>
                    <a:pt x="52139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32877" y="3808370"/>
              <a:ext cx="521970" cy="634365"/>
            </a:xfrm>
            <a:custGeom>
              <a:avLst/>
              <a:gdLst/>
              <a:ahLst/>
              <a:cxnLst/>
              <a:rect l="l" t="t" r="r" b="b"/>
              <a:pathLst>
                <a:path w="521969" h="634364">
                  <a:moveTo>
                    <a:pt x="0" y="130347"/>
                  </a:moveTo>
                  <a:lnTo>
                    <a:pt x="130347" y="0"/>
                  </a:lnTo>
                  <a:lnTo>
                    <a:pt x="521390" y="0"/>
                  </a:lnTo>
                  <a:lnTo>
                    <a:pt x="521390" y="503776"/>
                  </a:lnTo>
                  <a:lnTo>
                    <a:pt x="391043" y="634123"/>
                  </a:lnTo>
                  <a:lnTo>
                    <a:pt x="0" y="634123"/>
                  </a:lnTo>
                  <a:lnTo>
                    <a:pt x="0" y="130347"/>
                  </a:lnTo>
                  <a:close/>
                </a:path>
                <a:path w="521969" h="634364">
                  <a:moveTo>
                    <a:pt x="0" y="130347"/>
                  </a:moveTo>
                  <a:lnTo>
                    <a:pt x="391043" y="130347"/>
                  </a:lnTo>
                  <a:lnTo>
                    <a:pt x="521390" y="0"/>
                  </a:lnTo>
                </a:path>
                <a:path w="521969" h="634364">
                  <a:moveTo>
                    <a:pt x="391043" y="130347"/>
                  </a:moveTo>
                  <a:lnTo>
                    <a:pt x="391043" y="634123"/>
                  </a:lnTo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93346" y="4029971"/>
            <a:ext cx="259715" cy="2971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0165" marR="5080" indent="-38100">
              <a:lnSpc>
                <a:spcPct val="105200"/>
              </a:lnSpc>
              <a:spcBef>
                <a:spcPts val="85"/>
              </a:spcBef>
            </a:pPr>
            <a:r>
              <a:rPr dirty="0" sz="850" spc="25">
                <a:latin typeface="Calibri"/>
                <a:cs typeface="Calibri"/>
              </a:rPr>
              <a:t>C</a:t>
            </a:r>
            <a:r>
              <a:rPr dirty="0" sz="850" spc="25">
                <a:latin typeface="Calibri"/>
                <a:cs typeface="Calibri"/>
              </a:rPr>
              <a:t>on</a:t>
            </a:r>
            <a:r>
              <a:rPr dirty="0" sz="850" spc="10">
                <a:latin typeface="Calibri"/>
                <a:cs typeface="Calibri"/>
              </a:rPr>
              <a:t>v  </a:t>
            </a:r>
            <a:r>
              <a:rPr dirty="0" sz="850" spc="10">
                <a:latin typeface="Calibri"/>
                <a:cs typeface="Calibri"/>
              </a:rPr>
              <a:t>Net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19584" y="4191001"/>
            <a:ext cx="1466215" cy="441959"/>
            <a:chOff x="919584" y="4191001"/>
            <a:chExt cx="1466215" cy="441959"/>
          </a:xfrm>
        </p:grpSpPr>
        <p:sp>
          <p:nvSpPr>
            <p:cNvPr id="31" name="object 31"/>
            <p:cNvSpPr/>
            <p:nvPr/>
          </p:nvSpPr>
          <p:spPr>
            <a:xfrm>
              <a:off x="922124" y="4536438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5" h="93979">
                  <a:moveTo>
                    <a:pt x="291227" y="0"/>
                  </a:moveTo>
                  <a:lnTo>
                    <a:pt x="86831" y="0"/>
                  </a:lnTo>
                  <a:lnTo>
                    <a:pt x="0" y="93943"/>
                  </a:lnTo>
                  <a:lnTo>
                    <a:pt x="204395" y="93943"/>
                  </a:lnTo>
                  <a:lnTo>
                    <a:pt x="2912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2124" y="4536438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5" h="93979">
                  <a:moveTo>
                    <a:pt x="0" y="93944"/>
                  </a:moveTo>
                  <a:lnTo>
                    <a:pt x="86831" y="0"/>
                  </a:lnTo>
                  <a:lnTo>
                    <a:pt x="291227" y="0"/>
                  </a:lnTo>
                  <a:lnTo>
                    <a:pt x="204395" y="93944"/>
                  </a:lnTo>
                  <a:lnTo>
                    <a:pt x="0" y="93944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091730" y="4193541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291227" y="0"/>
                  </a:moveTo>
                  <a:lnTo>
                    <a:pt x="86832" y="0"/>
                  </a:lnTo>
                  <a:lnTo>
                    <a:pt x="0" y="93944"/>
                  </a:lnTo>
                  <a:lnTo>
                    <a:pt x="204396" y="93944"/>
                  </a:lnTo>
                  <a:lnTo>
                    <a:pt x="2912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091730" y="4193541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0" y="93944"/>
                  </a:moveTo>
                  <a:lnTo>
                    <a:pt x="86831" y="0"/>
                  </a:lnTo>
                  <a:lnTo>
                    <a:pt x="291227" y="0"/>
                  </a:lnTo>
                  <a:lnTo>
                    <a:pt x="204395" y="93944"/>
                  </a:lnTo>
                  <a:lnTo>
                    <a:pt x="0" y="93944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938565" y="3608737"/>
            <a:ext cx="338455" cy="140970"/>
          </a:xfrm>
          <a:prstGeom prst="rect">
            <a:avLst/>
          </a:prstGeom>
          <a:ln w="9394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0800">
              <a:lnSpc>
                <a:spcPts val="1045"/>
              </a:lnSpc>
            </a:pPr>
            <a:r>
              <a:rPr dirty="0" sz="900" spc="10">
                <a:latin typeface="Calibri"/>
                <a:cs typeface="Calibri"/>
              </a:rPr>
              <a:t>Class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27812" y="3763746"/>
            <a:ext cx="93944" cy="117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427074" y="3420850"/>
            <a:ext cx="361950" cy="146050"/>
          </a:xfrm>
          <a:prstGeom prst="rect">
            <a:avLst/>
          </a:prstGeom>
          <a:ln w="9394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9690">
              <a:lnSpc>
                <a:spcPts val="1050"/>
              </a:lnSpc>
            </a:pPr>
            <a:r>
              <a:rPr dirty="0" sz="900" spc="10">
                <a:latin typeface="Calibri"/>
                <a:cs typeface="Calibri"/>
              </a:rPr>
              <a:t>Class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90043" y="3434941"/>
            <a:ext cx="1628139" cy="1621790"/>
            <a:chOff x="990043" y="3434941"/>
            <a:chExt cx="1628139" cy="1621790"/>
          </a:xfrm>
        </p:grpSpPr>
        <p:sp>
          <p:nvSpPr>
            <p:cNvPr id="39" name="object 39"/>
            <p:cNvSpPr/>
            <p:nvPr/>
          </p:nvSpPr>
          <p:spPr>
            <a:xfrm>
              <a:off x="992583" y="4639777"/>
              <a:ext cx="93980" cy="381000"/>
            </a:xfrm>
            <a:custGeom>
              <a:avLst/>
              <a:gdLst/>
              <a:ahLst/>
              <a:cxnLst/>
              <a:rect l="l" t="t" r="r" b="b"/>
              <a:pathLst>
                <a:path w="93980" h="381000">
                  <a:moveTo>
                    <a:pt x="46972" y="0"/>
                  </a:moveTo>
                  <a:lnTo>
                    <a:pt x="0" y="46970"/>
                  </a:lnTo>
                  <a:lnTo>
                    <a:pt x="23486" y="46970"/>
                  </a:lnTo>
                  <a:lnTo>
                    <a:pt x="23486" y="380474"/>
                  </a:lnTo>
                  <a:lnTo>
                    <a:pt x="70458" y="380474"/>
                  </a:lnTo>
                  <a:lnTo>
                    <a:pt x="70458" y="46970"/>
                  </a:lnTo>
                  <a:lnTo>
                    <a:pt x="93944" y="46970"/>
                  </a:lnTo>
                  <a:lnTo>
                    <a:pt x="4697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92583" y="4639777"/>
              <a:ext cx="93980" cy="381000"/>
            </a:xfrm>
            <a:custGeom>
              <a:avLst/>
              <a:gdLst/>
              <a:ahLst/>
              <a:cxnLst/>
              <a:rect l="l" t="t" r="r" b="b"/>
              <a:pathLst>
                <a:path w="93980" h="381000">
                  <a:moveTo>
                    <a:pt x="0" y="46972"/>
                  </a:moveTo>
                  <a:lnTo>
                    <a:pt x="46972" y="0"/>
                  </a:lnTo>
                  <a:lnTo>
                    <a:pt x="93944" y="46972"/>
                  </a:lnTo>
                  <a:lnTo>
                    <a:pt x="70458" y="46972"/>
                  </a:lnTo>
                  <a:lnTo>
                    <a:pt x="70458" y="380474"/>
                  </a:lnTo>
                  <a:lnTo>
                    <a:pt x="23485" y="380474"/>
                  </a:lnTo>
                  <a:lnTo>
                    <a:pt x="23485" y="46972"/>
                  </a:lnTo>
                  <a:lnTo>
                    <a:pt x="0" y="46972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91477" y="3575858"/>
              <a:ext cx="93944" cy="1174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94931" y="4449539"/>
              <a:ext cx="93944" cy="1174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23368" y="4433098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46970" y="0"/>
                  </a:moveTo>
                  <a:lnTo>
                    <a:pt x="0" y="46972"/>
                  </a:lnTo>
                  <a:lnTo>
                    <a:pt x="23484" y="46972"/>
                  </a:lnTo>
                  <a:lnTo>
                    <a:pt x="23484" y="375777"/>
                  </a:lnTo>
                  <a:lnTo>
                    <a:pt x="70457" y="375777"/>
                  </a:lnTo>
                  <a:lnTo>
                    <a:pt x="70457" y="46972"/>
                  </a:lnTo>
                  <a:lnTo>
                    <a:pt x="93943" y="46972"/>
                  </a:lnTo>
                  <a:lnTo>
                    <a:pt x="46970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23368" y="4433098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0" y="46972"/>
                  </a:moveTo>
                  <a:lnTo>
                    <a:pt x="46972" y="0"/>
                  </a:lnTo>
                  <a:lnTo>
                    <a:pt x="93944" y="46972"/>
                  </a:lnTo>
                  <a:lnTo>
                    <a:pt x="70458" y="46972"/>
                  </a:lnTo>
                  <a:lnTo>
                    <a:pt x="70458" y="375777"/>
                  </a:lnTo>
                  <a:lnTo>
                    <a:pt x="23486" y="375777"/>
                  </a:lnTo>
                  <a:lnTo>
                    <a:pt x="23486" y="46972"/>
                  </a:lnTo>
                  <a:lnTo>
                    <a:pt x="0" y="46972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21020" y="4252256"/>
              <a:ext cx="98641" cy="1174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176280" y="4301577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46972" y="0"/>
                  </a:moveTo>
                  <a:lnTo>
                    <a:pt x="0" y="46972"/>
                  </a:lnTo>
                  <a:lnTo>
                    <a:pt x="23486" y="46972"/>
                  </a:lnTo>
                  <a:lnTo>
                    <a:pt x="23486" y="375776"/>
                  </a:lnTo>
                  <a:lnTo>
                    <a:pt x="70458" y="375776"/>
                  </a:lnTo>
                  <a:lnTo>
                    <a:pt x="70458" y="46972"/>
                  </a:lnTo>
                  <a:lnTo>
                    <a:pt x="93944" y="46972"/>
                  </a:lnTo>
                  <a:lnTo>
                    <a:pt x="4697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176280" y="4301577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0" y="46972"/>
                  </a:moveTo>
                  <a:lnTo>
                    <a:pt x="46972" y="0"/>
                  </a:lnTo>
                  <a:lnTo>
                    <a:pt x="93944" y="46972"/>
                  </a:lnTo>
                  <a:lnTo>
                    <a:pt x="70458" y="46972"/>
                  </a:lnTo>
                  <a:lnTo>
                    <a:pt x="70458" y="375777"/>
                  </a:lnTo>
                  <a:lnTo>
                    <a:pt x="23486" y="375777"/>
                  </a:lnTo>
                  <a:lnTo>
                    <a:pt x="23486" y="46972"/>
                  </a:lnTo>
                  <a:lnTo>
                    <a:pt x="0" y="46972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267876" y="3434941"/>
              <a:ext cx="93944" cy="1174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173932" y="4116037"/>
              <a:ext cx="98641" cy="1174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18413" y="4623345"/>
              <a:ext cx="1600200" cy="433705"/>
            </a:xfrm>
            <a:custGeom>
              <a:avLst/>
              <a:gdLst/>
              <a:ahLst/>
              <a:cxnLst/>
              <a:rect l="l" t="t" r="r" b="b"/>
              <a:pathLst>
                <a:path w="1600200" h="433704">
                  <a:moveTo>
                    <a:pt x="1599628" y="9385"/>
                  </a:moveTo>
                  <a:lnTo>
                    <a:pt x="1287030" y="9385"/>
                  </a:lnTo>
                  <a:lnTo>
                    <a:pt x="1287030" y="0"/>
                  </a:lnTo>
                  <a:lnTo>
                    <a:pt x="1258849" y="14084"/>
                  </a:lnTo>
                  <a:lnTo>
                    <a:pt x="1287030" y="28181"/>
                  </a:lnTo>
                  <a:lnTo>
                    <a:pt x="1287030" y="18783"/>
                  </a:lnTo>
                  <a:lnTo>
                    <a:pt x="1536052" y="18783"/>
                  </a:lnTo>
                  <a:lnTo>
                    <a:pt x="633095" y="155740"/>
                  </a:lnTo>
                  <a:lnTo>
                    <a:pt x="631685" y="146456"/>
                  </a:lnTo>
                  <a:lnTo>
                    <a:pt x="605942" y="164604"/>
                  </a:lnTo>
                  <a:lnTo>
                    <a:pt x="635914" y="174320"/>
                  </a:lnTo>
                  <a:lnTo>
                    <a:pt x="634504" y="165023"/>
                  </a:lnTo>
                  <a:lnTo>
                    <a:pt x="1522387" y="30353"/>
                  </a:lnTo>
                  <a:lnTo>
                    <a:pt x="26123" y="415023"/>
                  </a:lnTo>
                  <a:lnTo>
                    <a:pt x="23787" y="405930"/>
                  </a:lnTo>
                  <a:lnTo>
                    <a:pt x="0" y="426593"/>
                  </a:lnTo>
                  <a:lnTo>
                    <a:pt x="30797" y="433222"/>
                  </a:lnTo>
                  <a:lnTo>
                    <a:pt x="28460" y="424129"/>
                  </a:lnTo>
                  <a:lnTo>
                    <a:pt x="1587423" y="23329"/>
                  </a:lnTo>
                  <a:lnTo>
                    <a:pt x="1586712" y="20599"/>
                  </a:lnTo>
                  <a:lnTo>
                    <a:pt x="1598663" y="18783"/>
                  </a:lnTo>
                  <a:lnTo>
                    <a:pt x="1599628" y="18783"/>
                  </a:lnTo>
                  <a:lnTo>
                    <a:pt x="1599628" y="9385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1835733" y="3275236"/>
          <a:ext cx="723900" cy="15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455"/>
                <a:gridCol w="42545"/>
                <a:gridCol w="328930"/>
              </a:tblGrid>
              <a:tr h="140916">
                <a:tc>
                  <a:txBody>
                    <a:bodyPr/>
                    <a:lstStyle/>
                    <a:p>
                      <a:pPr marL="47625">
                        <a:lnSpc>
                          <a:spcPts val="1010"/>
                        </a:lnSpc>
                      </a:pPr>
                      <a:r>
                        <a:rPr dirty="0" sz="900" spc="10">
                          <a:latin typeface="Calibri"/>
                          <a:cs typeface="Calibri"/>
                        </a:rPr>
                        <a:t>Bbox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010"/>
                        </a:lnSpc>
                      </a:pPr>
                      <a:r>
                        <a:rPr dirty="0" sz="900" spc="10">
                          <a:latin typeface="Calibri"/>
                          <a:cs typeface="Calibri"/>
                        </a:rPr>
                        <a:t>Class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2611932" y="4591546"/>
            <a:ext cx="751840" cy="5740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70"/>
              </a:spcBef>
            </a:pPr>
            <a:r>
              <a:rPr dirty="0" sz="850" spc="15">
                <a:latin typeface="Calibri"/>
                <a:cs typeface="Calibri"/>
              </a:rPr>
              <a:t>Regions </a:t>
            </a:r>
            <a:r>
              <a:rPr dirty="0" sz="850" spc="20">
                <a:latin typeface="Calibri"/>
                <a:cs typeface="Calibri"/>
              </a:rPr>
              <a:t>of  </a:t>
            </a:r>
            <a:r>
              <a:rPr dirty="0" sz="850" spc="10">
                <a:latin typeface="Calibri"/>
                <a:cs typeface="Calibri"/>
              </a:rPr>
              <a:t>Interest (RoI)  from </a:t>
            </a:r>
            <a:r>
              <a:rPr dirty="0" sz="850" spc="15">
                <a:latin typeface="Calibri"/>
                <a:cs typeface="Calibri"/>
              </a:rPr>
              <a:t>a</a:t>
            </a:r>
            <a:r>
              <a:rPr dirty="0" sz="850" spc="-90">
                <a:latin typeface="Calibri"/>
                <a:cs typeface="Calibri"/>
              </a:rPr>
              <a:t> </a:t>
            </a:r>
            <a:r>
              <a:rPr dirty="0" sz="850" spc="15">
                <a:latin typeface="Calibri"/>
                <a:cs typeface="Calibri"/>
              </a:rPr>
              <a:t>proposal  </a:t>
            </a:r>
            <a:r>
              <a:rPr dirty="0" sz="850" spc="20">
                <a:latin typeface="Calibri"/>
                <a:cs typeface="Calibri"/>
              </a:rPr>
              <a:t>method</a:t>
            </a:r>
            <a:r>
              <a:rPr dirty="0" sz="850" spc="-45">
                <a:latin typeface="Calibri"/>
                <a:cs typeface="Calibri"/>
              </a:rPr>
              <a:t> </a:t>
            </a:r>
            <a:r>
              <a:rPr dirty="0" sz="850" spc="10">
                <a:latin typeface="Calibri"/>
                <a:cs typeface="Calibri"/>
              </a:rPr>
              <a:t>(~2k)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98784" y="3650980"/>
            <a:ext cx="901700" cy="7969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04470" marR="5080">
              <a:lnSpc>
                <a:spcPct val="105200"/>
              </a:lnSpc>
              <a:spcBef>
                <a:spcPts val="85"/>
              </a:spcBef>
            </a:pPr>
            <a:r>
              <a:rPr dirty="0" sz="850" spc="10">
                <a:latin typeface="Calibri"/>
                <a:cs typeface="Calibri"/>
              </a:rPr>
              <a:t>Forward each  </a:t>
            </a:r>
            <a:r>
              <a:rPr dirty="0" sz="850" spc="15">
                <a:latin typeface="Calibri"/>
                <a:cs typeface="Calibri"/>
              </a:rPr>
              <a:t>region</a:t>
            </a:r>
            <a:r>
              <a:rPr dirty="0" sz="850" spc="-100">
                <a:latin typeface="Calibri"/>
                <a:cs typeface="Calibri"/>
              </a:rPr>
              <a:t> </a:t>
            </a:r>
            <a:r>
              <a:rPr dirty="0" sz="850" spc="15">
                <a:latin typeface="Calibri"/>
                <a:cs typeface="Calibri"/>
              </a:rPr>
              <a:t>through  </a:t>
            </a:r>
            <a:r>
              <a:rPr dirty="0" sz="850" spc="20">
                <a:latin typeface="Calibri"/>
                <a:cs typeface="Calibri"/>
              </a:rPr>
              <a:t>ConvNet</a:t>
            </a:r>
            <a:endParaRPr sz="850">
              <a:latin typeface="Calibri"/>
              <a:cs typeface="Calibri"/>
            </a:endParaRPr>
          </a:p>
          <a:p>
            <a:pPr marL="12700" marR="67310">
              <a:lnSpc>
                <a:spcPct val="105200"/>
              </a:lnSpc>
              <a:spcBef>
                <a:spcPts val="715"/>
              </a:spcBef>
            </a:pPr>
            <a:r>
              <a:rPr dirty="0" sz="850" spc="5">
                <a:latin typeface="Calibri"/>
                <a:cs typeface="Calibri"/>
              </a:rPr>
              <a:t>Warped </a:t>
            </a:r>
            <a:r>
              <a:rPr dirty="0" sz="850" spc="10">
                <a:latin typeface="Calibri"/>
                <a:cs typeface="Calibri"/>
              </a:rPr>
              <a:t>image  </a:t>
            </a:r>
            <a:r>
              <a:rPr dirty="0" sz="850" spc="15">
                <a:latin typeface="Calibri"/>
                <a:cs typeface="Calibri"/>
              </a:rPr>
              <a:t>regions</a:t>
            </a:r>
            <a:r>
              <a:rPr dirty="0" sz="850" spc="-85">
                <a:latin typeface="Calibri"/>
                <a:cs typeface="Calibri"/>
              </a:rPr>
              <a:t> </a:t>
            </a:r>
            <a:r>
              <a:rPr dirty="0" sz="850" spc="5">
                <a:latin typeface="Calibri"/>
                <a:cs typeface="Calibri"/>
              </a:rPr>
              <a:t>(224x224)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853429" y="3453004"/>
            <a:ext cx="1338580" cy="430530"/>
            <a:chOff x="853429" y="3453004"/>
            <a:chExt cx="1338580" cy="430530"/>
          </a:xfrm>
        </p:grpSpPr>
        <p:sp>
          <p:nvSpPr>
            <p:cNvPr id="55" name="object 55"/>
            <p:cNvSpPr/>
            <p:nvPr/>
          </p:nvSpPr>
          <p:spPr>
            <a:xfrm>
              <a:off x="2089732" y="3453004"/>
              <a:ext cx="102203" cy="1022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343586" y="3596200"/>
              <a:ext cx="102203" cy="1022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53429" y="3781107"/>
              <a:ext cx="102203" cy="102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1023115" y="3420850"/>
            <a:ext cx="338455" cy="140970"/>
          </a:xfrm>
          <a:prstGeom prst="rect">
            <a:avLst/>
          </a:prstGeom>
          <a:ln w="9394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050"/>
              </a:lnSpc>
            </a:pPr>
            <a:r>
              <a:rPr dirty="0" sz="900" spc="10">
                <a:latin typeface="Calibri"/>
                <a:cs typeface="Calibri"/>
              </a:rPr>
              <a:t>Bbox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43999" y="3613435"/>
            <a:ext cx="338455" cy="140970"/>
          </a:xfrm>
          <a:prstGeom prst="rect">
            <a:avLst/>
          </a:prstGeom>
          <a:ln w="9394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019"/>
              </a:lnSpc>
            </a:pPr>
            <a:r>
              <a:rPr dirty="0" sz="900" spc="10">
                <a:latin typeface="Calibri"/>
                <a:cs typeface="Calibri"/>
              </a:rPr>
              <a:t>Bbox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60655" y="2014220"/>
            <a:ext cx="2345055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25" b="1">
                <a:latin typeface="Calibri"/>
                <a:cs typeface="Calibri"/>
              </a:rPr>
              <a:t>Fast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Apply  </a:t>
            </a:r>
            <a:r>
              <a:rPr dirty="0" sz="2400" spc="-15">
                <a:latin typeface="Calibri"/>
                <a:cs typeface="Calibri"/>
              </a:rPr>
              <a:t>differentiable  </a:t>
            </a:r>
            <a:r>
              <a:rPr dirty="0" sz="2400" spc="-10">
                <a:latin typeface="Calibri"/>
                <a:cs typeface="Calibri"/>
              </a:rPr>
              <a:t>cropping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shared  image</a:t>
            </a:r>
            <a:r>
              <a:rPr dirty="0" sz="2400" spc="-15">
                <a:latin typeface="Calibri"/>
                <a:cs typeface="Calibri"/>
              </a:rPr>
              <a:t> 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5755" y="2014220"/>
            <a:ext cx="2446020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10" b="1">
                <a:latin typeface="Calibri"/>
                <a:cs typeface="Calibri"/>
              </a:rPr>
              <a:t>“Slow”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Run  CNN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independently 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574535" y="3605783"/>
            <a:ext cx="2423160" cy="19751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911857" y="2069084"/>
            <a:ext cx="2428240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0" b="1">
                <a:latin typeface="Calibri"/>
                <a:cs typeface="Calibri"/>
              </a:rPr>
              <a:t>Faster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 </a:t>
            </a:r>
            <a:r>
              <a:rPr dirty="0" sz="2400" spc="-10">
                <a:latin typeface="Calibri"/>
                <a:cs typeface="Calibri"/>
              </a:rPr>
              <a:t>Compute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proposals  </a:t>
            </a:r>
            <a:r>
              <a:rPr dirty="0" sz="2400" spc="-5">
                <a:latin typeface="Calibri"/>
                <a:cs typeface="Calibri"/>
              </a:rPr>
              <a:t>with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098140" y="4752108"/>
            <a:ext cx="1612900" cy="806450"/>
            <a:chOff x="4098140" y="4752108"/>
            <a:chExt cx="1612900" cy="806450"/>
          </a:xfrm>
        </p:grpSpPr>
        <p:sp>
          <p:nvSpPr>
            <p:cNvPr id="65" name="object 65"/>
            <p:cNvSpPr/>
            <p:nvPr/>
          </p:nvSpPr>
          <p:spPr>
            <a:xfrm>
              <a:off x="4100362" y="5021612"/>
              <a:ext cx="1608063" cy="5345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100362" y="5021612"/>
              <a:ext cx="1608455" cy="534670"/>
            </a:xfrm>
            <a:custGeom>
              <a:avLst/>
              <a:gdLst/>
              <a:ahLst/>
              <a:cxnLst/>
              <a:rect l="l" t="t" r="r" b="b"/>
              <a:pathLst>
                <a:path w="1608454" h="534670">
                  <a:moveTo>
                    <a:pt x="0" y="534560"/>
                  </a:moveTo>
                  <a:lnTo>
                    <a:pt x="494089" y="0"/>
                  </a:lnTo>
                  <a:lnTo>
                    <a:pt x="1608064" y="0"/>
                  </a:lnTo>
                  <a:lnTo>
                    <a:pt x="1113974" y="534560"/>
                  </a:lnTo>
                  <a:lnTo>
                    <a:pt x="0" y="534560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459657" y="4915358"/>
              <a:ext cx="777240" cy="483234"/>
            </a:xfrm>
            <a:custGeom>
              <a:avLst/>
              <a:gdLst/>
              <a:ahLst/>
              <a:cxnLst/>
              <a:rect l="l" t="t" r="r" b="b"/>
              <a:pathLst>
                <a:path w="777239" h="483235">
                  <a:moveTo>
                    <a:pt x="776646" y="0"/>
                  </a:moveTo>
                  <a:lnTo>
                    <a:pt x="0" y="0"/>
                  </a:lnTo>
                  <a:lnTo>
                    <a:pt x="0" y="483074"/>
                  </a:lnTo>
                  <a:lnTo>
                    <a:pt x="776646" y="483074"/>
                  </a:lnTo>
                  <a:lnTo>
                    <a:pt x="77664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236304" y="4754331"/>
              <a:ext cx="161290" cy="644525"/>
            </a:xfrm>
            <a:custGeom>
              <a:avLst/>
              <a:gdLst/>
              <a:ahLst/>
              <a:cxnLst/>
              <a:rect l="l" t="t" r="r" b="b"/>
              <a:pathLst>
                <a:path w="161289" h="644525">
                  <a:moveTo>
                    <a:pt x="161025" y="0"/>
                  </a:moveTo>
                  <a:lnTo>
                    <a:pt x="0" y="161027"/>
                  </a:lnTo>
                  <a:lnTo>
                    <a:pt x="0" y="644102"/>
                  </a:lnTo>
                  <a:lnTo>
                    <a:pt x="161025" y="483076"/>
                  </a:lnTo>
                  <a:lnTo>
                    <a:pt x="161025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459657" y="4754331"/>
              <a:ext cx="937894" cy="161290"/>
            </a:xfrm>
            <a:custGeom>
              <a:avLst/>
              <a:gdLst/>
              <a:ahLst/>
              <a:cxnLst/>
              <a:rect l="l" t="t" r="r" b="b"/>
              <a:pathLst>
                <a:path w="937895" h="161289">
                  <a:moveTo>
                    <a:pt x="937672" y="0"/>
                  </a:moveTo>
                  <a:lnTo>
                    <a:pt x="161025" y="0"/>
                  </a:lnTo>
                  <a:lnTo>
                    <a:pt x="0" y="161027"/>
                  </a:lnTo>
                  <a:lnTo>
                    <a:pt x="776646" y="161027"/>
                  </a:lnTo>
                  <a:lnTo>
                    <a:pt x="93767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459657" y="4754331"/>
              <a:ext cx="937894" cy="644525"/>
            </a:xfrm>
            <a:custGeom>
              <a:avLst/>
              <a:gdLst/>
              <a:ahLst/>
              <a:cxnLst/>
              <a:rect l="l" t="t" r="r" b="b"/>
              <a:pathLst>
                <a:path w="937895" h="644525">
                  <a:moveTo>
                    <a:pt x="0" y="161025"/>
                  </a:moveTo>
                  <a:lnTo>
                    <a:pt x="161025" y="0"/>
                  </a:lnTo>
                  <a:lnTo>
                    <a:pt x="937672" y="0"/>
                  </a:lnTo>
                  <a:lnTo>
                    <a:pt x="937672" y="483076"/>
                  </a:lnTo>
                  <a:lnTo>
                    <a:pt x="776646" y="644101"/>
                  </a:lnTo>
                  <a:lnTo>
                    <a:pt x="0" y="644101"/>
                  </a:lnTo>
                  <a:lnTo>
                    <a:pt x="0" y="161025"/>
                  </a:lnTo>
                  <a:close/>
                </a:path>
                <a:path w="937895" h="644525">
                  <a:moveTo>
                    <a:pt x="0" y="161025"/>
                  </a:moveTo>
                  <a:lnTo>
                    <a:pt x="776646" y="161025"/>
                  </a:lnTo>
                  <a:lnTo>
                    <a:pt x="937672" y="0"/>
                  </a:lnTo>
                </a:path>
                <a:path w="937895" h="644525">
                  <a:moveTo>
                    <a:pt x="776646" y="161025"/>
                  </a:moveTo>
                  <a:lnTo>
                    <a:pt x="776646" y="644101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645709" y="5071496"/>
            <a:ext cx="39814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5">
                <a:latin typeface="Calibri"/>
                <a:cs typeface="Calibri"/>
              </a:rPr>
              <a:t>C</a:t>
            </a:r>
            <a:r>
              <a:rPr dirty="0" sz="800" spc="20">
                <a:latin typeface="Calibri"/>
                <a:cs typeface="Calibri"/>
              </a:rPr>
              <a:t>on</a:t>
            </a:r>
            <a:r>
              <a:rPr dirty="0" sz="800" spc="15">
                <a:latin typeface="Calibri"/>
                <a:cs typeface="Calibri"/>
              </a:rPr>
              <a:t>v</a:t>
            </a:r>
            <a:r>
              <a:rPr dirty="0" sz="800" spc="-5">
                <a:latin typeface="Calibri"/>
                <a:cs typeface="Calibri"/>
              </a:rPr>
              <a:t>N</a:t>
            </a:r>
            <a:r>
              <a:rPr dirty="0" sz="800" spc="10">
                <a:latin typeface="Calibri"/>
                <a:cs typeface="Calibri"/>
              </a:rPr>
              <a:t>et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277818" y="4458539"/>
            <a:ext cx="1122045" cy="381635"/>
            <a:chOff x="4277818" y="4458539"/>
            <a:chExt cx="1122045" cy="381635"/>
          </a:xfrm>
        </p:grpSpPr>
        <p:sp>
          <p:nvSpPr>
            <p:cNvPr id="73" name="object 73"/>
            <p:cNvSpPr/>
            <p:nvPr/>
          </p:nvSpPr>
          <p:spPr>
            <a:xfrm>
              <a:off x="4459656" y="4570303"/>
              <a:ext cx="937894" cy="158115"/>
            </a:xfrm>
            <a:custGeom>
              <a:avLst/>
              <a:gdLst/>
              <a:ahLst/>
              <a:cxnLst/>
              <a:rect l="l" t="t" r="r" b="b"/>
              <a:pathLst>
                <a:path w="937895" h="158114">
                  <a:moveTo>
                    <a:pt x="937672" y="0"/>
                  </a:moveTo>
                  <a:lnTo>
                    <a:pt x="145797" y="0"/>
                  </a:lnTo>
                  <a:lnTo>
                    <a:pt x="0" y="157739"/>
                  </a:lnTo>
                  <a:lnTo>
                    <a:pt x="791875" y="157739"/>
                  </a:lnTo>
                  <a:lnTo>
                    <a:pt x="93767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459656" y="4570303"/>
              <a:ext cx="937894" cy="158115"/>
            </a:xfrm>
            <a:custGeom>
              <a:avLst/>
              <a:gdLst/>
              <a:ahLst/>
              <a:cxnLst/>
              <a:rect l="l" t="t" r="r" b="b"/>
              <a:pathLst>
                <a:path w="937895" h="158114">
                  <a:moveTo>
                    <a:pt x="0" y="157739"/>
                  </a:moveTo>
                  <a:lnTo>
                    <a:pt x="145796" y="0"/>
                  </a:lnTo>
                  <a:lnTo>
                    <a:pt x="937672" y="0"/>
                  </a:lnTo>
                  <a:lnTo>
                    <a:pt x="791875" y="157739"/>
                  </a:lnTo>
                  <a:lnTo>
                    <a:pt x="0" y="157739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864959" y="4734614"/>
              <a:ext cx="87632" cy="105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547289" y="4605356"/>
              <a:ext cx="259079" cy="100965"/>
            </a:xfrm>
            <a:custGeom>
              <a:avLst/>
              <a:gdLst/>
              <a:ahLst/>
              <a:cxnLst/>
              <a:rect l="l" t="t" r="r" b="b"/>
              <a:pathLst>
                <a:path w="259079" h="100964">
                  <a:moveTo>
                    <a:pt x="258517" y="0"/>
                  </a:moveTo>
                  <a:lnTo>
                    <a:pt x="93148" y="0"/>
                  </a:lnTo>
                  <a:lnTo>
                    <a:pt x="0" y="100777"/>
                  </a:lnTo>
                  <a:lnTo>
                    <a:pt x="165370" y="100777"/>
                  </a:lnTo>
                  <a:lnTo>
                    <a:pt x="25851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547289" y="4605356"/>
              <a:ext cx="259079" cy="100965"/>
            </a:xfrm>
            <a:custGeom>
              <a:avLst/>
              <a:gdLst/>
              <a:ahLst/>
              <a:cxnLst/>
              <a:rect l="l" t="t" r="r" b="b"/>
              <a:pathLst>
                <a:path w="259079" h="100964">
                  <a:moveTo>
                    <a:pt x="0" y="100777"/>
                  </a:moveTo>
                  <a:lnTo>
                    <a:pt x="93147" y="0"/>
                  </a:lnTo>
                  <a:lnTo>
                    <a:pt x="258517" y="0"/>
                  </a:lnTo>
                  <a:lnTo>
                    <a:pt x="165369" y="100777"/>
                  </a:lnTo>
                  <a:lnTo>
                    <a:pt x="0" y="100777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797043" y="4649172"/>
              <a:ext cx="298450" cy="43815"/>
            </a:xfrm>
            <a:custGeom>
              <a:avLst/>
              <a:gdLst/>
              <a:ahLst/>
              <a:cxnLst/>
              <a:rect l="l" t="t" r="r" b="b"/>
              <a:pathLst>
                <a:path w="298450" h="43814">
                  <a:moveTo>
                    <a:pt x="297952" y="0"/>
                  </a:moveTo>
                  <a:lnTo>
                    <a:pt x="40499" y="0"/>
                  </a:lnTo>
                  <a:lnTo>
                    <a:pt x="0" y="43816"/>
                  </a:lnTo>
                  <a:lnTo>
                    <a:pt x="257453" y="43816"/>
                  </a:lnTo>
                  <a:lnTo>
                    <a:pt x="29795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797043" y="4649172"/>
              <a:ext cx="298450" cy="43815"/>
            </a:xfrm>
            <a:custGeom>
              <a:avLst/>
              <a:gdLst/>
              <a:ahLst/>
              <a:cxnLst/>
              <a:rect l="l" t="t" r="r" b="b"/>
              <a:pathLst>
                <a:path w="298450" h="43814">
                  <a:moveTo>
                    <a:pt x="0" y="43816"/>
                  </a:moveTo>
                  <a:lnTo>
                    <a:pt x="40498" y="0"/>
                  </a:lnTo>
                  <a:lnTo>
                    <a:pt x="297951" y="0"/>
                  </a:lnTo>
                  <a:lnTo>
                    <a:pt x="257453" y="43816"/>
                  </a:lnTo>
                  <a:lnTo>
                    <a:pt x="0" y="43816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5094996" y="4587829"/>
              <a:ext cx="232410" cy="118745"/>
            </a:xfrm>
            <a:custGeom>
              <a:avLst/>
              <a:gdLst/>
              <a:ahLst/>
              <a:cxnLst/>
              <a:rect l="l" t="t" r="r" b="b"/>
              <a:pathLst>
                <a:path w="232410" h="118745">
                  <a:moveTo>
                    <a:pt x="232227" y="0"/>
                  </a:moveTo>
                  <a:lnTo>
                    <a:pt x="109347" y="0"/>
                  </a:lnTo>
                  <a:lnTo>
                    <a:pt x="0" y="118304"/>
                  </a:lnTo>
                  <a:lnTo>
                    <a:pt x="122880" y="118304"/>
                  </a:lnTo>
                  <a:lnTo>
                    <a:pt x="2322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094996" y="4587829"/>
              <a:ext cx="232410" cy="118745"/>
            </a:xfrm>
            <a:custGeom>
              <a:avLst/>
              <a:gdLst/>
              <a:ahLst/>
              <a:cxnLst/>
              <a:rect l="l" t="t" r="r" b="b"/>
              <a:pathLst>
                <a:path w="232410" h="118745">
                  <a:moveTo>
                    <a:pt x="0" y="118304"/>
                  </a:moveTo>
                  <a:lnTo>
                    <a:pt x="109347" y="0"/>
                  </a:lnTo>
                  <a:lnTo>
                    <a:pt x="232227" y="0"/>
                  </a:lnTo>
                  <a:lnTo>
                    <a:pt x="122879" y="118304"/>
                  </a:lnTo>
                  <a:lnTo>
                    <a:pt x="0" y="118304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652449" y="4535250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5158"/>
                  </a:lnTo>
                  <a:lnTo>
                    <a:pt x="62438" y="105158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4652449" y="4535250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908775" y="4572493"/>
              <a:ext cx="87632" cy="105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5165102" y="4552776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0778"/>
                  </a:lnTo>
                  <a:lnTo>
                    <a:pt x="62438" y="100778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5165102" y="4552776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0777"/>
                  </a:lnTo>
                  <a:lnTo>
                    <a:pt x="20812" y="100777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599870" y="4460761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192792" y="0"/>
                  </a:moveTo>
                  <a:lnTo>
                    <a:pt x="56699" y="0"/>
                  </a:lnTo>
                  <a:lnTo>
                    <a:pt x="0" y="61342"/>
                  </a:lnTo>
                  <a:lnTo>
                    <a:pt x="136093" y="61342"/>
                  </a:lnTo>
                  <a:lnTo>
                    <a:pt x="19279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599870" y="4460761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0" y="61343"/>
                  </a:moveTo>
                  <a:lnTo>
                    <a:pt x="56698" y="0"/>
                  </a:lnTo>
                  <a:lnTo>
                    <a:pt x="192792" y="0"/>
                  </a:lnTo>
                  <a:lnTo>
                    <a:pt x="136093" y="61343"/>
                  </a:lnTo>
                  <a:lnTo>
                    <a:pt x="0" y="61343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4869341" y="4476097"/>
              <a:ext cx="197174" cy="657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134430" y="4473906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192792" y="0"/>
                  </a:moveTo>
                  <a:lnTo>
                    <a:pt x="56699" y="0"/>
                  </a:lnTo>
                  <a:lnTo>
                    <a:pt x="0" y="61343"/>
                  </a:lnTo>
                  <a:lnTo>
                    <a:pt x="136093" y="61343"/>
                  </a:lnTo>
                  <a:lnTo>
                    <a:pt x="19279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5134430" y="4473906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0" y="61343"/>
                  </a:moveTo>
                  <a:lnTo>
                    <a:pt x="56698" y="0"/>
                  </a:lnTo>
                  <a:lnTo>
                    <a:pt x="192792" y="0"/>
                  </a:lnTo>
                  <a:lnTo>
                    <a:pt x="136093" y="61343"/>
                  </a:lnTo>
                  <a:lnTo>
                    <a:pt x="0" y="61343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4277818" y="4655745"/>
              <a:ext cx="370205" cy="26670"/>
            </a:xfrm>
            <a:custGeom>
              <a:avLst/>
              <a:gdLst/>
              <a:ahLst/>
              <a:cxnLst/>
              <a:rect l="l" t="t" r="r" b="b"/>
              <a:pathLst>
                <a:path w="370204" h="26670">
                  <a:moveTo>
                    <a:pt x="343427" y="0"/>
                  </a:moveTo>
                  <a:lnTo>
                    <a:pt x="343427" y="8762"/>
                  </a:lnTo>
                  <a:lnTo>
                    <a:pt x="0" y="8762"/>
                  </a:lnTo>
                  <a:lnTo>
                    <a:pt x="0" y="17525"/>
                  </a:lnTo>
                  <a:lnTo>
                    <a:pt x="343427" y="17527"/>
                  </a:lnTo>
                  <a:lnTo>
                    <a:pt x="343427" y="26290"/>
                  </a:lnTo>
                  <a:lnTo>
                    <a:pt x="369716" y="13145"/>
                  </a:lnTo>
                  <a:lnTo>
                    <a:pt x="343427" y="0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5374411" y="5380058"/>
            <a:ext cx="53403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5">
                <a:latin typeface="Calibri"/>
                <a:cs typeface="Calibri"/>
              </a:rPr>
              <a:t>Input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image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357219" y="4148249"/>
            <a:ext cx="965200" cy="8801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latin typeface="Calibri"/>
                <a:cs typeface="Calibri"/>
              </a:rPr>
              <a:t>Per-Region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50" spc="-5">
                <a:latin typeface="Calibri"/>
                <a:cs typeface="Calibri"/>
              </a:rPr>
              <a:t>Network</a:t>
            </a:r>
            <a:endParaRPr sz="850">
              <a:latin typeface="Calibri"/>
              <a:cs typeface="Calibri"/>
            </a:endParaRPr>
          </a:p>
          <a:p>
            <a:pPr marL="36830" marR="5080" indent="-24765">
              <a:lnSpc>
                <a:spcPct val="137700"/>
              </a:lnSpc>
              <a:spcBef>
                <a:spcPts val="500"/>
              </a:spcBef>
            </a:pPr>
            <a:r>
              <a:rPr dirty="0" sz="800" spc="10">
                <a:solidFill>
                  <a:srgbClr val="C9492C"/>
                </a:solidFill>
                <a:latin typeface="Calibri"/>
                <a:cs typeface="Calibri"/>
              </a:rPr>
              <a:t>Crop + </a:t>
            </a:r>
            <a:r>
              <a:rPr dirty="0" sz="800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dirty="0" sz="800" spc="-5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800">
                <a:latin typeface="Calibri"/>
                <a:cs typeface="Calibri"/>
              </a:rPr>
              <a:t>Image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features</a:t>
            </a:r>
            <a:endParaRPr sz="800">
              <a:latin typeface="Calibri"/>
              <a:cs typeface="Calibri"/>
            </a:endParaRPr>
          </a:p>
          <a:p>
            <a:pPr marL="66675" marR="121920">
              <a:lnSpc>
                <a:spcPct val="101499"/>
              </a:lnSpc>
              <a:spcBef>
                <a:spcPts val="480"/>
              </a:spcBef>
            </a:pPr>
            <a:r>
              <a:rPr dirty="0" sz="850" spc="5">
                <a:latin typeface="Calibri"/>
                <a:cs typeface="Calibri"/>
              </a:rPr>
              <a:t>Run </a:t>
            </a:r>
            <a:r>
              <a:rPr dirty="0" sz="850">
                <a:latin typeface="Calibri"/>
                <a:cs typeface="Calibri"/>
              </a:rPr>
              <a:t>whole</a:t>
            </a:r>
            <a:r>
              <a:rPr dirty="0" sz="850" spc="-85">
                <a:latin typeface="Calibri"/>
                <a:cs typeface="Calibri"/>
              </a:rPr>
              <a:t> </a:t>
            </a:r>
            <a:r>
              <a:rPr dirty="0" sz="850" spc="5">
                <a:latin typeface="Calibri"/>
                <a:cs typeface="Calibri"/>
              </a:rPr>
              <a:t>image  </a:t>
            </a:r>
            <a:r>
              <a:rPr dirty="0" sz="850">
                <a:latin typeface="Calibri"/>
                <a:cs typeface="Calibri"/>
              </a:rPr>
              <a:t>through</a:t>
            </a:r>
            <a:r>
              <a:rPr dirty="0" sz="850" spc="-6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ConvNet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736925" y="4744632"/>
            <a:ext cx="630555" cy="5334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85"/>
              </a:spcBef>
            </a:pPr>
            <a:r>
              <a:rPr dirty="0" sz="800" spc="10">
                <a:latin typeface="Calibri"/>
                <a:cs typeface="Calibri"/>
              </a:rPr>
              <a:t>“Backbone”  network:  </a:t>
            </a:r>
            <a:r>
              <a:rPr dirty="0" sz="800" spc="5">
                <a:latin typeface="Calibri"/>
                <a:cs typeface="Calibri"/>
              </a:rPr>
              <a:t>AlexNet,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VGG,  </a:t>
            </a:r>
            <a:r>
              <a:rPr dirty="0" sz="800" spc="5">
                <a:latin typeface="Calibri"/>
                <a:cs typeface="Calibri"/>
              </a:rPr>
              <a:t>ResNet,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etc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749905" y="4113713"/>
            <a:ext cx="702945" cy="5334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85"/>
              </a:spcBef>
            </a:pPr>
            <a:r>
              <a:rPr dirty="0" sz="800" spc="15">
                <a:latin typeface="Calibri"/>
                <a:cs typeface="Calibri"/>
              </a:rPr>
              <a:t>Regions of  </a:t>
            </a:r>
            <a:r>
              <a:rPr dirty="0" sz="800" spc="5">
                <a:latin typeface="Calibri"/>
                <a:cs typeface="Calibri"/>
              </a:rPr>
              <a:t>Interest (RoIs)  from </a:t>
            </a:r>
            <a:r>
              <a:rPr dirty="0" sz="800" spc="1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proposal  </a:t>
            </a:r>
            <a:r>
              <a:rPr dirty="0" sz="800" spc="15">
                <a:latin typeface="Calibri"/>
                <a:cs typeface="Calibri"/>
              </a:rPr>
              <a:t>method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4623937" y="4160587"/>
            <a:ext cx="175895" cy="227965"/>
            <a:chOff x="4623937" y="4160587"/>
            <a:chExt cx="175895" cy="227965"/>
          </a:xfrm>
        </p:grpSpPr>
        <p:sp>
          <p:nvSpPr>
            <p:cNvPr id="98" name="object 98"/>
            <p:cNvSpPr/>
            <p:nvPr/>
          </p:nvSpPr>
          <p:spPr>
            <a:xfrm>
              <a:off x="4760528" y="4162809"/>
              <a:ext cx="36830" cy="223520"/>
            </a:xfrm>
            <a:custGeom>
              <a:avLst/>
              <a:gdLst/>
              <a:ahLst/>
              <a:cxnLst/>
              <a:rect l="l" t="t" r="r" b="b"/>
              <a:pathLst>
                <a:path w="36829" h="223520">
                  <a:moveTo>
                    <a:pt x="36515" y="0"/>
                  </a:moveTo>
                  <a:lnTo>
                    <a:pt x="0" y="36513"/>
                  </a:lnTo>
                  <a:lnTo>
                    <a:pt x="0" y="223464"/>
                  </a:lnTo>
                  <a:lnTo>
                    <a:pt x="36515" y="186949"/>
                  </a:lnTo>
                  <a:lnTo>
                    <a:pt x="36515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626160" y="4162809"/>
              <a:ext cx="171450" cy="36830"/>
            </a:xfrm>
            <a:custGeom>
              <a:avLst/>
              <a:gdLst/>
              <a:ahLst/>
              <a:cxnLst/>
              <a:rect l="l" t="t" r="r" b="b"/>
              <a:pathLst>
                <a:path w="171450" h="36829">
                  <a:moveTo>
                    <a:pt x="170883" y="0"/>
                  </a:moveTo>
                  <a:lnTo>
                    <a:pt x="36513" y="0"/>
                  </a:lnTo>
                  <a:lnTo>
                    <a:pt x="0" y="36513"/>
                  </a:lnTo>
                  <a:lnTo>
                    <a:pt x="134368" y="36513"/>
                  </a:lnTo>
                  <a:lnTo>
                    <a:pt x="17088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4626160" y="4162809"/>
              <a:ext cx="171450" cy="223520"/>
            </a:xfrm>
            <a:custGeom>
              <a:avLst/>
              <a:gdLst/>
              <a:ahLst/>
              <a:cxnLst/>
              <a:rect l="l" t="t" r="r" b="b"/>
              <a:pathLst>
                <a:path w="171450" h="223520">
                  <a:moveTo>
                    <a:pt x="0" y="36514"/>
                  </a:moveTo>
                  <a:lnTo>
                    <a:pt x="36514" y="0"/>
                  </a:lnTo>
                  <a:lnTo>
                    <a:pt x="170884" y="0"/>
                  </a:lnTo>
                  <a:lnTo>
                    <a:pt x="170884" y="186949"/>
                  </a:lnTo>
                  <a:lnTo>
                    <a:pt x="134369" y="223463"/>
                  </a:lnTo>
                  <a:lnTo>
                    <a:pt x="0" y="223463"/>
                  </a:lnTo>
                  <a:lnTo>
                    <a:pt x="0" y="36514"/>
                  </a:lnTo>
                  <a:close/>
                </a:path>
                <a:path w="171450" h="223520">
                  <a:moveTo>
                    <a:pt x="0" y="36514"/>
                  </a:moveTo>
                  <a:lnTo>
                    <a:pt x="134369" y="36514"/>
                  </a:lnTo>
                  <a:lnTo>
                    <a:pt x="170884" y="0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/>
          <p:nvPr/>
        </p:nvSpPr>
        <p:spPr>
          <a:xfrm>
            <a:off x="4760529" y="4199324"/>
            <a:ext cx="0" cy="187325"/>
          </a:xfrm>
          <a:custGeom>
            <a:avLst/>
            <a:gdLst/>
            <a:ahLst/>
            <a:cxnLst/>
            <a:rect l="l" t="t" r="r" b="b"/>
            <a:pathLst>
              <a:path w="0" h="187325">
                <a:moveTo>
                  <a:pt x="0" y="0"/>
                </a:moveTo>
                <a:lnTo>
                  <a:pt x="0" y="186949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4634944" y="4214304"/>
            <a:ext cx="111125" cy="154305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550" spc="15">
                <a:latin typeface="Calibri"/>
                <a:cs typeface="Calibri"/>
              </a:rPr>
              <a:t>C</a:t>
            </a:r>
            <a:r>
              <a:rPr dirty="0" sz="550" spc="-15">
                <a:latin typeface="Calibri"/>
                <a:cs typeface="Calibri"/>
              </a:rPr>
              <a:t>N</a:t>
            </a:r>
            <a:r>
              <a:rPr dirty="0" sz="55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4878072" y="4160587"/>
            <a:ext cx="179705" cy="227965"/>
            <a:chOff x="4878072" y="4160587"/>
            <a:chExt cx="179705" cy="227965"/>
          </a:xfrm>
        </p:grpSpPr>
        <p:sp>
          <p:nvSpPr>
            <p:cNvPr id="104" name="object 104"/>
            <p:cNvSpPr/>
            <p:nvPr/>
          </p:nvSpPr>
          <p:spPr>
            <a:xfrm>
              <a:off x="5018110" y="4162809"/>
              <a:ext cx="37465" cy="223520"/>
            </a:xfrm>
            <a:custGeom>
              <a:avLst/>
              <a:gdLst/>
              <a:ahLst/>
              <a:cxnLst/>
              <a:rect l="l" t="t" r="r" b="b"/>
              <a:pathLst>
                <a:path w="37464" h="223520">
                  <a:moveTo>
                    <a:pt x="37451" y="0"/>
                  </a:moveTo>
                  <a:lnTo>
                    <a:pt x="0" y="37451"/>
                  </a:lnTo>
                  <a:lnTo>
                    <a:pt x="0" y="223464"/>
                  </a:lnTo>
                  <a:lnTo>
                    <a:pt x="37451" y="186013"/>
                  </a:lnTo>
                  <a:lnTo>
                    <a:pt x="3745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880294" y="4162809"/>
              <a:ext cx="175260" cy="37465"/>
            </a:xfrm>
            <a:custGeom>
              <a:avLst/>
              <a:gdLst/>
              <a:ahLst/>
              <a:cxnLst/>
              <a:rect l="l" t="t" r="r" b="b"/>
              <a:pathLst>
                <a:path w="175260" h="37464">
                  <a:moveTo>
                    <a:pt x="175266" y="0"/>
                  </a:moveTo>
                  <a:lnTo>
                    <a:pt x="37451" y="0"/>
                  </a:lnTo>
                  <a:lnTo>
                    <a:pt x="0" y="37451"/>
                  </a:lnTo>
                  <a:lnTo>
                    <a:pt x="137815" y="37451"/>
                  </a:lnTo>
                  <a:lnTo>
                    <a:pt x="17526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880294" y="4162809"/>
              <a:ext cx="175260" cy="223520"/>
            </a:xfrm>
            <a:custGeom>
              <a:avLst/>
              <a:gdLst/>
              <a:ahLst/>
              <a:cxnLst/>
              <a:rect l="l" t="t" r="r" b="b"/>
              <a:pathLst>
                <a:path w="175260" h="223520">
                  <a:moveTo>
                    <a:pt x="0" y="37450"/>
                  </a:moveTo>
                  <a:lnTo>
                    <a:pt x="37450" y="0"/>
                  </a:lnTo>
                  <a:lnTo>
                    <a:pt x="175265" y="0"/>
                  </a:lnTo>
                  <a:lnTo>
                    <a:pt x="175265" y="186013"/>
                  </a:lnTo>
                  <a:lnTo>
                    <a:pt x="137815" y="223463"/>
                  </a:lnTo>
                  <a:lnTo>
                    <a:pt x="0" y="223463"/>
                  </a:lnTo>
                  <a:lnTo>
                    <a:pt x="0" y="37450"/>
                  </a:lnTo>
                  <a:close/>
                </a:path>
                <a:path w="175260" h="223520">
                  <a:moveTo>
                    <a:pt x="0" y="37450"/>
                  </a:moveTo>
                  <a:lnTo>
                    <a:pt x="137815" y="37450"/>
                  </a:lnTo>
                  <a:lnTo>
                    <a:pt x="175265" y="0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/>
          <p:nvPr/>
        </p:nvSpPr>
        <p:spPr>
          <a:xfrm>
            <a:off x="5018109" y="4200260"/>
            <a:ext cx="0" cy="186055"/>
          </a:xfrm>
          <a:custGeom>
            <a:avLst/>
            <a:gdLst/>
            <a:ahLst/>
            <a:cxnLst/>
            <a:rect l="l" t="t" r="r" b="b"/>
            <a:pathLst>
              <a:path w="0" h="186054">
                <a:moveTo>
                  <a:pt x="0" y="0"/>
                </a:moveTo>
                <a:lnTo>
                  <a:pt x="0" y="186013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4891537" y="4214569"/>
            <a:ext cx="111125" cy="154305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550" spc="15">
                <a:latin typeface="Calibri"/>
                <a:cs typeface="Calibri"/>
              </a:rPr>
              <a:t>C</a:t>
            </a:r>
            <a:r>
              <a:rPr dirty="0" sz="550" spc="-15">
                <a:latin typeface="Calibri"/>
                <a:cs typeface="Calibri"/>
              </a:rPr>
              <a:t>N</a:t>
            </a:r>
            <a:r>
              <a:rPr dirty="0" sz="55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5140971" y="4160587"/>
            <a:ext cx="179705" cy="227965"/>
            <a:chOff x="5140971" y="4160587"/>
            <a:chExt cx="179705" cy="227965"/>
          </a:xfrm>
        </p:grpSpPr>
        <p:sp>
          <p:nvSpPr>
            <p:cNvPr id="110" name="object 110"/>
            <p:cNvSpPr/>
            <p:nvPr/>
          </p:nvSpPr>
          <p:spPr>
            <a:xfrm>
              <a:off x="5281009" y="4162809"/>
              <a:ext cx="37465" cy="223520"/>
            </a:xfrm>
            <a:custGeom>
              <a:avLst/>
              <a:gdLst/>
              <a:ahLst/>
              <a:cxnLst/>
              <a:rect l="l" t="t" r="r" b="b"/>
              <a:pathLst>
                <a:path w="37464" h="223520">
                  <a:moveTo>
                    <a:pt x="37451" y="0"/>
                  </a:moveTo>
                  <a:lnTo>
                    <a:pt x="0" y="37451"/>
                  </a:lnTo>
                  <a:lnTo>
                    <a:pt x="0" y="223464"/>
                  </a:lnTo>
                  <a:lnTo>
                    <a:pt x="37451" y="186013"/>
                  </a:lnTo>
                  <a:lnTo>
                    <a:pt x="3745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5143193" y="4162809"/>
              <a:ext cx="175260" cy="37465"/>
            </a:xfrm>
            <a:custGeom>
              <a:avLst/>
              <a:gdLst/>
              <a:ahLst/>
              <a:cxnLst/>
              <a:rect l="l" t="t" r="r" b="b"/>
              <a:pathLst>
                <a:path w="175260" h="37464">
                  <a:moveTo>
                    <a:pt x="175266" y="0"/>
                  </a:moveTo>
                  <a:lnTo>
                    <a:pt x="37451" y="0"/>
                  </a:lnTo>
                  <a:lnTo>
                    <a:pt x="0" y="37451"/>
                  </a:lnTo>
                  <a:lnTo>
                    <a:pt x="137815" y="37451"/>
                  </a:lnTo>
                  <a:lnTo>
                    <a:pt x="17526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5143193" y="4162809"/>
              <a:ext cx="175260" cy="223520"/>
            </a:xfrm>
            <a:custGeom>
              <a:avLst/>
              <a:gdLst/>
              <a:ahLst/>
              <a:cxnLst/>
              <a:rect l="l" t="t" r="r" b="b"/>
              <a:pathLst>
                <a:path w="175260" h="223520">
                  <a:moveTo>
                    <a:pt x="0" y="37450"/>
                  </a:moveTo>
                  <a:lnTo>
                    <a:pt x="37450" y="0"/>
                  </a:lnTo>
                  <a:lnTo>
                    <a:pt x="175265" y="0"/>
                  </a:lnTo>
                  <a:lnTo>
                    <a:pt x="175265" y="186013"/>
                  </a:lnTo>
                  <a:lnTo>
                    <a:pt x="137815" y="223463"/>
                  </a:lnTo>
                  <a:lnTo>
                    <a:pt x="0" y="223463"/>
                  </a:lnTo>
                  <a:lnTo>
                    <a:pt x="0" y="37450"/>
                  </a:lnTo>
                  <a:close/>
                </a:path>
                <a:path w="175260" h="223520">
                  <a:moveTo>
                    <a:pt x="0" y="37450"/>
                  </a:moveTo>
                  <a:lnTo>
                    <a:pt x="137815" y="37450"/>
                  </a:lnTo>
                  <a:lnTo>
                    <a:pt x="175265" y="0"/>
                  </a:lnTo>
                </a:path>
                <a:path w="175260" h="223520">
                  <a:moveTo>
                    <a:pt x="137815" y="37450"/>
                  </a:moveTo>
                  <a:lnTo>
                    <a:pt x="137815" y="223463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5154216" y="4214304"/>
            <a:ext cx="111125" cy="154305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550" spc="15">
                <a:latin typeface="Calibri"/>
                <a:cs typeface="Calibri"/>
              </a:rPr>
              <a:t>C</a:t>
            </a:r>
            <a:r>
              <a:rPr dirty="0" sz="550" spc="-15">
                <a:latin typeface="Calibri"/>
                <a:cs typeface="Calibri"/>
              </a:rPr>
              <a:t>N</a:t>
            </a:r>
            <a:r>
              <a:rPr dirty="0" sz="55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4654639" y="4046696"/>
            <a:ext cx="605155" cy="455930"/>
            <a:chOff x="4654639" y="4046696"/>
            <a:chExt cx="605155" cy="455930"/>
          </a:xfrm>
        </p:grpSpPr>
        <p:sp>
          <p:nvSpPr>
            <p:cNvPr id="115" name="object 115"/>
            <p:cNvSpPr/>
            <p:nvPr/>
          </p:nvSpPr>
          <p:spPr>
            <a:xfrm>
              <a:off x="4656830" y="439503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5159"/>
                  </a:lnTo>
                  <a:lnTo>
                    <a:pt x="62438" y="105159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656830" y="439503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910966" y="4390655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5159"/>
                  </a:lnTo>
                  <a:lnTo>
                    <a:pt x="62438" y="105159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910966" y="4390655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5173865" y="439503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5159"/>
                  </a:lnTo>
                  <a:lnTo>
                    <a:pt x="62438" y="105159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5173865" y="439503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908775" y="4046696"/>
              <a:ext cx="87632" cy="105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5171674" y="4046696"/>
              <a:ext cx="87632" cy="105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654639" y="4046696"/>
              <a:ext cx="87632" cy="1051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24" name="object 124"/>
          <p:cNvGraphicFramePr>
            <a:graphicFrameLocks noGrp="1"/>
          </p:cNvGraphicFramePr>
          <p:nvPr/>
        </p:nvGraphicFramePr>
        <p:xfrm>
          <a:off x="4523191" y="3783797"/>
          <a:ext cx="880744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45"/>
                <a:gridCol w="50164"/>
                <a:gridCol w="255905"/>
                <a:gridCol w="47625"/>
                <a:gridCol w="253365"/>
              </a:tblGrid>
              <a:tr h="1221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600">
                          <a:latin typeface="Calibri"/>
                          <a:cs typeface="Calibri"/>
                        </a:rPr>
                        <a:t>Bbox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600">
                          <a:latin typeface="Calibri"/>
                          <a:cs typeface="Calibri"/>
                        </a:rPr>
                        <a:t>Bbox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9525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600">
                          <a:latin typeface="Calibri"/>
                          <a:cs typeface="Calibri"/>
                        </a:rPr>
                        <a:t>Bbox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9525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</a:tr>
              <a:tr h="1226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600" spc="10">
                          <a:latin typeface="Calibri"/>
                          <a:cs typeface="Calibri"/>
                        </a:rPr>
                        <a:t>Class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17145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710"/>
                        </a:lnSpc>
                        <a:spcBef>
                          <a:spcPts val="165"/>
                        </a:spcBef>
                      </a:pPr>
                      <a:r>
                        <a:rPr dirty="0" sz="600" spc="10">
                          <a:latin typeface="Calibri"/>
                          <a:cs typeface="Calibri"/>
                        </a:rPr>
                        <a:t>Class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710"/>
                        </a:lnSpc>
                        <a:spcBef>
                          <a:spcPts val="165"/>
                        </a:spcBef>
                      </a:pPr>
                      <a:r>
                        <a:rPr dirty="0" sz="600" spc="10">
                          <a:latin typeface="Calibri"/>
                          <a:cs typeface="Calibri"/>
                        </a:rPr>
                        <a:t>Class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5" name="object 125"/>
          <p:cNvSpPr txBox="1"/>
          <p:nvPr/>
        </p:nvSpPr>
        <p:spPr>
          <a:xfrm>
            <a:off x="5460953" y="3758634"/>
            <a:ext cx="913130" cy="27876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85"/>
              </a:spcBef>
            </a:pPr>
            <a:r>
              <a:rPr dirty="0" sz="800" spc="5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800" spc="1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800" spc="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800" spc="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800" spc="15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800" spc="-85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9390271" y="3821135"/>
            <a:ext cx="2559050" cy="1758950"/>
            <a:chOff x="9390271" y="3821135"/>
            <a:chExt cx="2559050" cy="1758950"/>
          </a:xfrm>
        </p:grpSpPr>
        <p:sp>
          <p:nvSpPr>
            <p:cNvPr id="127" name="object 127"/>
            <p:cNvSpPr/>
            <p:nvPr/>
          </p:nvSpPr>
          <p:spPr>
            <a:xfrm>
              <a:off x="9390271" y="3821135"/>
              <a:ext cx="2502931" cy="175859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10740822" y="3821137"/>
              <a:ext cx="1208405" cy="784860"/>
            </a:xfrm>
            <a:custGeom>
              <a:avLst/>
              <a:gdLst/>
              <a:ahLst/>
              <a:cxnLst/>
              <a:rect l="l" t="t" r="r" b="b"/>
              <a:pathLst>
                <a:path w="1208404" h="784860">
                  <a:moveTo>
                    <a:pt x="1207947" y="0"/>
                  </a:moveTo>
                  <a:lnTo>
                    <a:pt x="0" y="0"/>
                  </a:lnTo>
                  <a:lnTo>
                    <a:pt x="0" y="400773"/>
                  </a:lnTo>
                  <a:lnTo>
                    <a:pt x="486918" y="400773"/>
                  </a:lnTo>
                  <a:lnTo>
                    <a:pt x="486918" y="784694"/>
                  </a:lnTo>
                  <a:lnTo>
                    <a:pt x="852119" y="784694"/>
                  </a:lnTo>
                  <a:lnTo>
                    <a:pt x="852119" y="400773"/>
                  </a:lnTo>
                  <a:lnTo>
                    <a:pt x="1207947" y="400773"/>
                  </a:lnTo>
                  <a:lnTo>
                    <a:pt x="12079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9676831" y="2062988"/>
            <a:ext cx="2348230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Single-Stage</a:t>
            </a:r>
            <a:r>
              <a:rPr dirty="0" sz="2400" spc="-5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dirty="0" sz="2400" spc="-5">
                <a:latin typeface="Calibri"/>
                <a:cs typeface="Calibri"/>
              </a:rPr>
              <a:t>Fully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convolutional  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826570" y="404876"/>
            <a:ext cx="479552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Both of these </a:t>
            </a:r>
            <a:r>
              <a:rPr dirty="0" sz="2400" spc="-10">
                <a:latin typeface="Calibri"/>
                <a:cs typeface="Calibri"/>
              </a:rPr>
              <a:t>rely </a:t>
            </a:r>
            <a:r>
              <a:rPr dirty="0" sz="2400" spc="-5">
                <a:latin typeface="Calibri"/>
                <a:cs typeface="Calibri"/>
              </a:rPr>
              <a:t>on anchor </a:t>
            </a:r>
            <a:r>
              <a:rPr dirty="0" sz="2400" spc="-20">
                <a:latin typeface="Calibri"/>
                <a:cs typeface="Calibri"/>
              </a:rPr>
              <a:t>boxes.  </a:t>
            </a:r>
            <a:r>
              <a:rPr dirty="0" sz="2400" spc="-5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>
                <a:latin typeface="Calibri"/>
                <a:cs typeface="Calibri"/>
              </a:rPr>
              <a:t>do </a:t>
            </a:r>
            <a:r>
              <a:rPr dirty="0" sz="2400" spc="-10">
                <a:latin typeface="Calibri"/>
                <a:cs typeface="Calibri"/>
              </a:rPr>
              <a:t>detection </a:t>
            </a:r>
            <a:r>
              <a:rPr dirty="0" sz="2400" spc="-5">
                <a:latin typeface="Calibri"/>
                <a:cs typeface="Calibri"/>
              </a:rPr>
              <a:t>without </a:t>
            </a:r>
            <a:r>
              <a:rPr dirty="0" sz="2400" spc="-10">
                <a:latin typeface="Calibri"/>
                <a:cs typeface="Calibri"/>
              </a:rPr>
              <a:t>anchors?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747829" y="1320964"/>
            <a:ext cx="5010150" cy="615950"/>
          </a:xfrm>
          <a:custGeom>
            <a:avLst/>
            <a:gdLst/>
            <a:ahLst/>
            <a:cxnLst/>
            <a:rect l="l" t="t" r="r" b="b"/>
            <a:pathLst>
              <a:path w="5010150" h="615950">
                <a:moveTo>
                  <a:pt x="0" y="615821"/>
                </a:moveTo>
                <a:lnTo>
                  <a:pt x="3506" y="553766"/>
                </a:lnTo>
                <a:lnTo>
                  <a:pt x="13564" y="495968"/>
                </a:lnTo>
                <a:lnTo>
                  <a:pt x="29479" y="443665"/>
                </a:lnTo>
                <a:lnTo>
                  <a:pt x="50557" y="398095"/>
                </a:lnTo>
                <a:lnTo>
                  <a:pt x="76104" y="360496"/>
                </a:lnTo>
                <a:lnTo>
                  <a:pt x="105425" y="332107"/>
                </a:lnTo>
                <a:lnTo>
                  <a:pt x="172614" y="307910"/>
                </a:lnTo>
                <a:lnTo>
                  <a:pt x="2332287" y="307910"/>
                </a:lnTo>
                <a:lnTo>
                  <a:pt x="2367074" y="301654"/>
                </a:lnTo>
                <a:lnTo>
                  <a:pt x="2428797" y="255324"/>
                </a:lnTo>
                <a:lnTo>
                  <a:pt x="2454343" y="217725"/>
                </a:lnTo>
                <a:lnTo>
                  <a:pt x="2475421" y="172155"/>
                </a:lnTo>
                <a:lnTo>
                  <a:pt x="2491336" y="119852"/>
                </a:lnTo>
                <a:lnTo>
                  <a:pt x="2501394" y="62054"/>
                </a:lnTo>
                <a:lnTo>
                  <a:pt x="2504901" y="0"/>
                </a:lnTo>
                <a:lnTo>
                  <a:pt x="2508407" y="62054"/>
                </a:lnTo>
                <a:lnTo>
                  <a:pt x="2518466" y="119852"/>
                </a:lnTo>
                <a:lnTo>
                  <a:pt x="2534381" y="172155"/>
                </a:lnTo>
                <a:lnTo>
                  <a:pt x="2555459" y="217725"/>
                </a:lnTo>
                <a:lnTo>
                  <a:pt x="2581005" y="255324"/>
                </a:lnTo>
                <a:lnTo>
                  <a:pt x="2610326" y="283713"/>
                </a:lnTo>
                <a:lnTo>
                  <a:pt x="2677516" y="307910"/>
                </a:lnTo>
                <a:lnTo>
                  <a:pt x="4837188" y="307910"/>
                </a:lnTo>
                <a:lnTo>
                  <a:pt x="4871976" y="314166"/>
                </a:lnTo>
                <a:lnTo>
                  <a:pt x="4933698" y="360496"/>
                </a:lnTo>
                <a:lnTo>
                  <a:pt x="4959245" y="398095"/>
                </a:lnTo>
                <a:lnTo>
                  <a:pt x="4980323" y="443665"/>
                </a:lnTo>
                <a:lnTo>
                  <a:pt x="4996238" y="495968"/>
                </a:lnTo>
                <a:lnTo>
                  <a:pt x="5006296" y="553766"/>
                </a:lnTo>
                <a:lnTo>
                  <a:pt x="5009803" y="61582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3" name="object 1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30</a:t>
            </a:fld>
          </a:p>
        </p:txBody>
      </p:sp>
      <p:sp>
        <p:nvSpPr>
          <p:cNvPr id="134" name="object 1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822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Detection </a:t>
            </a:r>
            <a:r>
              <a:rPr dirty="0" spc="-5"/>
              <a:t>without </a:t>
            </a:r>
            <a:r>
              <a:rPr dirty="0" spc="-15"/>
              <a:t>Anchors:</a:t>
            </a:r>
            <a:r>
              <a:rPr dirty="0" spc="-45"/>
              <a:t> </a:t>
            </a:r>
            <a:r>
              <a:rPr dirty="0" spc="-10"/>
              <a:t>CornerNet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7263" y="1517903"/>
            <a:ext cx="4453255" cy="3453129"/>
            <a:chOff x="207263" y="1517903"/>
            <a:chExt cx="4453255" cy="3453129"/>
          </a:xfrm>
        </p:grpSpPr>
        <p:sp>
          <p:nvSpPr>
            <p:cNvPr id="4" name="object 4"/>
            <p:cNvSpPr/>
            <p:nvPr/>
          </p:nvSpPr>
          <p:spPr>
            <a:xfrm>
              <a:off x="207263" y="1517903"/>
              <a:ext cx="4453128" cy="3340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86046" y="2630351"/>
              <a:ext cx="1215390" cy="2227580"/>
            </a:xfrm>
            <a:custGeom>
              <a:avLst/>
              <a:gdLst/>
              <a:ahLst/>
              <a:cxnLst/>
              <a:rect l="l" t="t" r="r" b="b"/>
              <a:pathLst>
                <a:path w="1215389" h="2227579">
                  <a:moveTo>
                    <a:pt x="0" y="0"/>
                  </a:moveTo>
                  <a:lnTo>
                    <a:pt x="1214897" y="0"/>
                  </a:lnTo>
                  <a:lnTo>
                    <a:pt x="1214897" y="2227398"/>
                  </a:lnTo>
                  <a:lnTo>
                    <a:pt x="0" y="222739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50604" y="3060664"/>
              <a:ext cx="719455" cy="1600835"/>
            </a:xfrm>
            <a:custGeom>
              <a:avLst/>
              <a:gdLst/>
              <a:ahLst/>
              <a:cxnLst/>
              <a:rect l="l" t="t" r="r" b="b"/>
              <a:pathLst>
                <a:path w="719455" h="1600835">
                  <a:moveTo>
                    <a:pt x="0" y="0"/>
                  </a:moveTo>
                  <a:lnTo>
                    <a:pt x="719420" y="0"/>
                  </a:lnTo>
                  <a:lnTo>
                    <a:pt x="719420" y="1600704"/>
                  </a:lnTo>
                  <a:lnTo>
                    <a:pt x="0" y="160070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13223" y="2905428"/>
              <a:ext cx="719455" cy="1357630"/>
            </a:xfrm>
            <a:custGeom>
              <a:avLst/>
              <a:gdLst/>
              <a:ahLst/>
              <a:cxnLst/>
              <a:rect l="l" t="t" r="r" b="b"/>
              <a:pathLst>
                <a:path w="719454" h="1357629">
                  <a:moveTo>
                    <a:pt x="0" y="0"/>
                  </a:moveTo>
                  <a:lnTo>
                    <a:pt x="719420" y="0"/>
                  </a:lnTo>
                  <a:lnTo>
                    <a:pt x="719420" y="1357605"/>
                  </a:lnTo>
                  <a:lnTo>
                    <a:pt x="0" y="135760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72921" y="2517226"/>
              <a:ext cx="226247" cy="2262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337480" y="2947540"/>
              <a:ext cx="226247" cy="2262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00099" y="2787380"/>
              <a:ext cx="226247" cy="2262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387818" y="4744624"/>
              <a:ext cx="226247" cy="2262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56901" y="4554512"/>
              <a:ext cx="226247" cy="2262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19521" y="4154832"/>
              <a:ext cx="226247" cy="2262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4882896" y="1157812"/>
            <a:ext cx="4921250" cy="4791075"/>
            <a:chOff x="4882896" y="1157812"/>
            <a:chExt cx="4921250" cy="4791075"/>
          </a:xfrm>
        </p:grpSpPr>
        <p:sp>
          <p:nvSpPr>
            <p:cNvPr id="15" name="object 15"/>
            <p:cNvSpPr/>
            <p:nvPr/>
          </p:nvSpPr>
          <p:spPr>
            <a:xfrm>
              <a:off x="7278730" y="1317334"/>
              <a:ext cx="2346960" cy="1791970"/>
            </a:xfrm>
            <a:custGeom>
              <a:avLst/>
              <a:gdLst/>
              <a:ahLst/>
              <a:cxnLst/>
              <a:rect l="l" t="t" r="r" b="b"/>
              <a:pathLst>
                <a:path w="2346959" h="1791970">
                  <a:moveTo>
                    <a:pt x="2346596" y="0"/>
                  </a:moveTo>
                  <a:lnTo>
                    <a:pt x="0" y="0"/>
                  </a:lnTo>
                  <a:lnTo>
                    <a:pt x="0" y="1791809"/>
                  </a:lnTo>
                  <a:lnTo>
                    <a:pt x="2346596" y="1791809"/>
                  </a:lnTo>
                  <a:lnTo>
                    <a:pt x="2346596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625327" y="1162032"/>
              <a:ext cx="174625" cy="1947545"/>
            </a:xfrm>
            <a:custGeom>
              <a:avLst/>
              <a:gdLst/>
              <a:ahLst/>
              <a:cxnLst/>
              <a:rect l="l" t="t" r="r" b="b"/>
              <a:pathLst>
                <a:path w="174625" h="1947545">
                  <a:moveTo>
                    <a:pt x="174513" y="0"/>
                  </a:moveTo>
                  <a:lnTo>
                    <a:pt x="0" y="155301"/>
                  </a:lnTo>
                  <a:lnTo>
                    <a:pt x="0" y="1947111"/>
                  </a:lnTo>
                  <a:lnTo>
                    <a:pt x="174513" y="1791811"/>
                  </a:lnTo>
                  <a:lnTo>
                    <a:pt x="17451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278730" y="1162032"/>
              <a:ext cx="2521585" cy="155575"/>
            </a:xfrm>
            <a:custGeom>
              <a:avLst/>
              <a:gdLst/>
              <a:ahLst/>
              <a:cxnLst/>
              <a:rect l="l" t="t" r="r" b="b"/>
              <a:pathLst>
                <a:path w="2521584" h="155575">
                  <a:moveTo>
                    <a:pt x="2521110" y="0"/>
                  </a:moveTo>
                  <a:lnTo>
                    <a:pt x="174511" y="0"/>
                  </a:lnTo>
                  <a:lnTo>
                    <a:pt x="0" y="155301"/>
                  </a:lnTo>
                  <a:lnTo>
                    <a:pt x="2346596" y="155301"/>
                  </a:lnTo>
                  <a:lnTo>
                    <a:pt x="252111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278730" y="1162032"/>
              <a:ext cx="2521585" cy="1947545"/>
            </a:xfrm>
            <a:custGeom>
              <a:avLst/>
              <a:gdLst/>
              <a:ahLst/>
              <a:cxnLst/>
              <a:rect l="l" t="t" r="r" b="b"/>
              <a:pathLst>
                <a:path w="2521584" h="1947545">
                  <a:moveTo>
                    <a:pt x="0" y="155301"/>
                  </a:moveTo>
                  <a:lnTo>
                    <a:pt x="174511" y="0"/>
                  </a:lnTo>
                  <a:lnTo>
                    <a:pt x="2521109" y="0"/>
                  </a:lnTo>
                  <a:lnTo>
                    <a:pt x="2521109" y="1791810"/>
                  </a:lnTo>
                  <a:lnTo>
                    <a:pt x="2346598" y="1947112"/>
                  </a:lnTo>
                  <a:lnTo>
                    <a:pt x="0" y="1947112"/>
                  </a:lnTo>
                  <a:lnTo>
                    <a:pt x="0" y="155301"/>
                  </a:lnTo>
                  <a:close/>
                </a:path>
                <a:path w="2521584" h="1947545">
                  <a:moveTo>
                    <a:pt x="0" y="155301"/>
                  </a:moveTo>
                  <a:lnTo>
                    <a:pt x="2346598" y="155301"/>
                  </a:lnTo>
                  <a:lnTo>
                    <a:pt x="2521109" y="0"/>
                  </a:lnTo>
                </a:path>
                <a:path w="2521584" h="1947545">
                  <a:moveTo>
                    <a:pt x="2346598" y="155301"/>
                  </a:moveTo>
                  <a:lnTo>
                    <a:pt x="2346598" y="1947112"/>
                  </a:lnTo>
                </a:path>
              </a:pathLst>
            </a:custGeom>
            <a:ln w="8508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566856" y="1314276"/>
              <a:ext cx="0" cy="1783714"/>
            </a:xfrm>
            <a:custGeom>
              <a:avLst/>
              <a:gdLst/>
              <a:ahLst/>
              <a:cxnLst/>
              <a:rect l="l" t="t" r="r" b="b"/>
              <a:pathLst>
                <a:path w="0" h="1783714">
                  <a:moveTo>
                    <a:pt x="0" y="0"/>
                  </a:moveTo>
                  <a:lnTo>
                    <a:pt x="0" y="1783552"/>
                  </a:lnTo>
                </a:path>
              </a:pathLst>
            </a:custGeom>
            <a:ln w="900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278730" y="2852735"/>
              <a:ext cx="2352675" cy="0"/>
            </a:xfrm>
            <a:custGeom>
              <a:avLst/>
              <a:gdLst/>
              <a:ahLst/>
              <a:cxnLst/>
              <a:rect l="l" t="t" r="r" b="b"/>
              <a:pathLst>
                <a:path w="2352675" h="0">
                  <a:moveTo>
                    <a:pt x="0" y="0"/>
                  </a:moveTo>
                  <a:lnTo>
                    <a:pt x="2352328" y="0"/>
                  </a:lnTo>
                </a:path>
              </a:pathLst>
            </a:custGeom>
            <a:ln w="801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54984" y="1314276"/>
              <a:ext cx="0" cy="1793875"/>
            </a:xfrm>
            <a:custGeom>
              <a:avLst/>
              <a:gdLst/>
              <a:ahLst/>
              <a:cxnLst/>
              <a:rect l="l" t="t" r="r" b="b"/>
              <a:pathLst>
                <a:path w="0" h="1793875">
                  <a:moveTo>
                    <a:pt x="0" y="0"/>
                  </a:moveTo>
                  <a:lnTo>
                    <a:pt x="0" y="1793644"/>
                  </a:lnTo>
                </a:path>
              </a:pathLst>
            </a:custGeom>
            <a:ln w="900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43110" y="1314276"/>
              <a:ext cx="0" cy="1793875"/>
            </a:xfrm>
            <a:custGeom>
              <a:avLst/>
              <a:gdLst/>
              <a:ahLst/>
              <a:cxnLst/>
              <a:rect l="l" t="t" r="r" b="b"/>
              <a:pathLst>
                <a:path w="0" h="1793875">
                  <a:moveTo>
                    <a:pt x="0" y="0"/>
                  </a:moveTo>
                  <a:lnTo>
                    <a:pt x="0" y="1793644"/>
                  </a:lnTo>
                </a:path>
              </a:pathLst>
            </a:custGeom>
            <a:ln w="900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431238" y="1314276"/>
              <a:ext cx="0" cy="1793875"/>
            </a:xfrm>
            <a:custGeom>
              <a:avLst/>
              <a:gdLst/>
              <a:ahLst/>
              <a:cxnLst/>
              <a:rect l="l" t="t" r="r" b="b"/>
              <a:pathLst>
                <a:path w="0" h="1793875">
                  <a:moveTo>
                    <a:pt x="0" y="0"/>
                  </a:moveTo>
                  <a:lnTo>
                    <a:pt x="0" y="1793644"/>
                  </a:lnTo>
                </a:path>
              </a:pathLst>
            </a:custGeom>
            <a:ln w="900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719364" y="1314276"/>
              <a:ext cx="0" cy="1793875"/>
            </a:xfrm>
            <a:custGeom>
              <a:avLst/>
              <a:gdLst/>
              <a:ahLst/>
              <a:cxnLst/>
              <a:rect l="l" t="t" r="r" b="b"/>
              <a:pathLst>
                <a:path w="0" h="1793875">
                  <a:moveTo>
                    <a:pt x="0" y="0"/>
                  </a:moveTo>
                  <a:lnTo>
                    <a:pt x="0" y="1793644"/>
                  </a:lnTo>
                </a:path>
              </a:pathLst>
            </a:custGeom>
            <a:ln w="900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007491" y="1314276"/>
              <a:ext cx="0" cy="1793875"/>
            </a:xfrm>
            <a:custGeom>
              <a:avLst/>
              <a:gdLst/>
              <a:ahLst/>
              <a:cxnLst/>
              <a:rect l="l" t="t" r="r" b="b"/>
              <a:pathLst>
                <a:path w="0" h="1793875">
                  <a:moveTo>
                    <a:pt x="0" y="0"/>
                  </a:moveTo>
                  <a:lnTo>
                    <a:pt x="0" y="1793644"/>
                  </a:lnTo>
                </a:path>
              </a:pathLst>
            </a:custGeom>
            <a:ln w="900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295617" y="1314276"/>
              <a:ext cx="0" cy="1793875"/>
            </a:xfrm>
            <a:custGeom>
              <a:avLst/>
              <a:gdLst/>
              <a:ahLst/>
              <a:cxnLst/>
              <a:rect l="l" t="t" r="r" b="b"/>
              <a:pathLst>
                <a:path w="0" h="1793875">
                  <a:moveTo>
                    <a:pt x="0" y="0"/>
                  </a:moveTo>
                  <a:lnTo>
                    <a:pt x="0" y="1793644"/>
                  </a:lnTo>
                </a:path>
              </a:pathLst>
            </a:custGeom>
            <a:ln w="900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278730" y="2596324"/>
              <a:ext cx="2352675" cy="0"/>
            </a:xfrm>
            <a:custGeom>
              <a:avLst/>
              <a:gdLst/>
              <a:ahLst/>
              <a:cxnLst/>
              <a:rect l="l" t="t" r="r" b="b"/>
              <a:pathLst>
                <a:path w="2352675" h="0">
                  <a:moveTo>
                    <a:pt x="0" y="0"/>
                  </a:moveTo>
                  <a:lnTo>
                    <a:pt x="2352328" y="0"/>
                  </a:lnTo>
                </a:path>
              </a:pathLst>
            </a:custGeom>
            <a:ln w="801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278730" y="2339915"/>
              <a:ext cx="2352675" cy="0"/>
            </a:xfrm>
            <a:custGeom>
              <a:avLst/>
              <a:gdLst/>
              <a:ahLst/>
              <a:cxnLst/>
              <a:rect l="l" t="t" r="r" b="b"/>
              <a:pathLst>
                <a:path w="2352675" h="0">
                  <a:moveTo>
                    <a:pt x="0" y="0"/>
                  </a:moveTo>
                  <a:lnTo>
                    <a:pt x="2352328" y="0"/>
                  </a:lnTo>
                </a:path>
              </a:pathLst>
            </a:custGeom>
            <a:ln w="801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278730" y="1827096"/>
              <a:ext cx="2352675" cy="256540"/>
            </a:xfrm>
            <a:custGeom>
              <a:avLst/>
              <a:gdLst/>
              <a:ahLst/>
              <a:cxnLst/>
              <a:rect l="l" t="t" r="r" b="b"/>
              <a:pathLst>
                <a:path w="2352675" h="256539">
                  <a:moveTo>
                    <a:pt x="0" y="256409"/>
                  </a:moveTo>
                  <a:lnTo>
                    <a:pt x="1152878" y="256409"/>
                  </a:lnTo>
                </a:path>
                <a:path w="2352675" h="256539">
                  <a:moveTo>
                    <a:pt x="1411024" y="256409"/>
                  </a:moveTo>
                  <a:lnTo>
                    <a:pt x="2352328" y="256409"/>
                  </a:lnTo>
                </a:path>
                <a:path w="2352675" h="256539">
                  <a:moveTo>
                    <a:pt x="0" y="0"/>
                  </a:moveTo>
                  <a:lnTo>
                    <a:pt x="590080" y="0"/>
                  </a:lnTo>
                </a:path>
                <a:path w="2352675" h="256539">
                  <a:moveTo>
                    <a:pt x="848226" y="0"/>
                  </a:moveTo>
                  <a:lnTo>
                    <a:pt x="1457529" y="0"/>
                  </a:lnTo>
                </a:path>
                <a:path w="2352675" h="256539">
                  <a:moveTo>
                    <a:pt x="1715676" y="0"/>
                  </a:moveTo>
                  <a:lnTo>
                    <a:pt x="2352328" y="0"/>
                  </a:lnTo>
                </a:path>
              </a:pathLst>
            </a:custGeom>
            <a:ln w="801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272528" y="1310640"/>
              <a:ext cx="2358531" cy="17678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868810" y="1819197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4">
                  <a:moveTo>
                    <a:pt x="258146" y="0"/>
                  </a:moveTo>
                  <a:lnTo>
                    <a:pt x="0" y="0"/>
                  </a:lnTo>
                  <a:lnTo>
                    <a:pt x="0" y="258146"/>
                  </a:lnTo>
                  <a:lnTo>
                    <a:pt x="258146" y="258146"/>
                  </a:lnTo>
                  <a:lnTo>
                    <a:pt x="258146" y="0"/>
                  </a:lnTo>
                  <a:close/>
                </a:path>
              </a:pathLst>
            </a:custGeom>
            <a:solidFill>
              <a:srgbClr val="4472C4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868810" y="1819197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4">
                  <a:moveTo>
                    <a:pt x="0" y="0"/>
                  </a:moveTo>
                  <a:lnTo>
                    <a:pt x="258147" y="0"/>
                  </a:lnTo>
                  <a:lnTo>
                    <a:pt x="258147" y="258147"/>
                  </a:lnTo>
                  <a:lnTo>
                    <a:pt x="0" y="25814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431608" y="2077344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4">
                  <a:moveTo>
                    <a:pt x="258146" y="0"/>
                  </a:moveTo>
                  <a:lnTo>
                    <a:pt x="0" y="0"/>
                  </a:lnTo>
                  <a:lnTo>
                    <a:pt x="0" y="258146"/>
                  </a:lnTo>
                  <a:lnTo>
                    <a:pt x="258146" y="258146"/>
                  </a:lnTo>
                  <a:lnTo>
                    <a:pt x="258146" y="0"/>
                  </a:lnTo>
                  <a:close/>
                </a:path>
              </a:pathLst>
            </a:custGeom>
            <a:solidFill>
              <a:srgbClr val="4472C4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431608" y="2077344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4">
                  <a:moveTo>
                    <a:pt x="0" y="0"/>
                  </a:moveTo>
                  <a:lnTo>
                    <a:pt x="258147" y="0"/>
                  </a:lnTo>
                  <a:lnTo>
                    <a:pt x="258147" y="258147"/>
                  </a:lnTo>
                  <a:lnTo>
                    <a:pt x="0" y="25814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736260" y="1819196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4">
                  <a:moveTo>
                    <a:pt x="258146" y="0"/>
                  </a:moveTo>
                  <a:lnTo>
                    <a:pt x="0" y="0"/>
                  </a:lnTo>
                  <a:lnTo>
                    <a:pt x="0" y="258146"/>
                  </a:lnTo>
                  <a:lnTo>
                    <a:pt x="258146" y="258146"/>
                  </a:lnTo>
                  <a:lnTo>
                    <a:pt x="258146" y="0"/>
                  </a:lnTo>
                  <a:close/>
                </a:path>
              </a:pathLst>
            </a:custGeom>
            <a:solidFill>
              <a:srgbClr val="4472C4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736260" y="1819196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4">
                  <a:moveTo>
                    <a:pt x="0" y="0"/>
                  </a:moveTo>
                  <a:lnTo>
                    <a:pt x="258147" y="0"/>
                  </a:lnTo>
                  <a:lnTo>
                    <a:pt x="258147" y="258147"/>
                  </a:lnTo>
                  <a:lnTo>
                    <a:pt x="0" y="25814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278730" y="4146266"/>
              <a:ext cx="2346960" cy="1791970"/>
            </a:xfrm>
            <a:custGeom>
              <a:avLst/>
              <a:gdLst/>
              <a:ahLst/>
              <a:cxnLst/>
              <a:rect l="l" t="t" r="r" b="b"/>
              <a:pathLst>
                <a:path w="2346959" h="1791970">
                  <a:moveTo>
                    <a:pt x="2346596" y="0"/>
                  </a:moveTo>
                  <a:lnTo>
                    <a:pt x="0" y="0"/>
                  </a:lnTo>
                  <a:lnTo>
                    <a:pt x="0" y="1791810"/>
                  </a:lnTo>
                  <a:lnTo>
                    <a:pt x="2346596" y="1791810"/>
                  </a:lnTo>
                  <a:lnTo>
                    <a:pt x="2346596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625327" y="3990964"/>
              <a:ext cx="174625" cy="1947545"/>
            </a:xfrm>
            <a:custGeom>
              <a:avLst/>
              <a:gdLst/>
              <a:ahLst/>
              <a:cxnLst/>
              <a:rect l="l" t="t" r="r" b="b"/>
              <a:pathLst>
                <a:path w="174625" h="1947545">
                  <a:moveTo>
                    <a:pt x="174513" y="0"/>
                  </a:moveTo>
                  <a:lnTo>
                    <a:pt x="0" y="155301"/>
                  </a:lnTo>
                  <a:lnTo>
                    <a:pt x="0" y="1947112"/>
                  </a:lnTo>
                  <a:lnTo>
                    <a:pt x="174513" y="1791810"/>
                  </a:lnTo>
                  <a:lnTo>
                    <a:pt x="17451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278730" y="3990964"/>
              <a:ext cx="2521585" cy="155575"/>
            </a:xfrm>
            <a:custGeom>
              <a:avLst/>
              <a:gdLst/>
              <a:ahLst/>
              <a:cxnLst/>
              <a:rect l="l" t="t" r="r" b="b"/>
              <a:pathLst>
                <a:path w="2521584" h="155575">
                  <a:moveTo>
                    <a:pt x="2521110" y="0"/>
                  </a:moveTo>
                  <a:lnTo>
                    <a:pt x="174511" y="0"/>
                  </a:lnTo>
                  <a:lnTo>
                    <a:pt x="0" y="155301"/>
                  </a:lnTo>
                  <a:lnTo>
                    <a:pt x="2346596" y="155301"/>
                  </a:lnTo>
                  <a:lnTo>
                    <a:pt x="252111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278730" y="3990964"/>
              <a:ext cx="2521585" cy="1947545"/>
            </a:xfrm>
            <a:custGeom>
              <a:avLst/>
              <a:gdLst/>
              <a:ahLst/>
              <a:cxnLst/>
              <a:rect l="l" t="t" r="r" b="b"/>
              <a:pathLst>
                <a:path w="2521584" h="1947545">
                  <a:moveTo>
                    <a:pt x="0" y="155301"/>
                  </a:moveTo>
                  <a:lnTo>
                    <a:pt x="174511" y="0"/>
                  </a:lnTo>
                  <a:lnTo>
                    <a:pt x="2521109" y="0"/>
                  </a:lnTo>
                  <a:lnTo>
                    <a:pt x="2521109" y="1791810"/>
                  </a:lnTo>
                  <a:lnTo>
                    <a:pt x="2346598" y="1947112"/>
                  </a:lnTo>
                  <a:lnTo>
                    <a:pt x="0" y="1947112"/>
                  </a:lnTo>
                  <a:lnTo>
                    <a:pt x="0" y="155301"/>
                  </a:lnTo>
                  <a:close/>
                </a:path>
                <a:path w="2521584" h="1947545">
                  <a:moveTo>
                    <a:pt x="0" y="155301"/>
                  </a:moveTo>
                  <a:lnTo>
                    <a:pt x="2346598" y="155301"/>
                  </a:lnTo>
                  <a:lnTo>
                    <a:pt x="2521109" y="0"/>
                  </a:lnTo>
                </a:path>
              </a:pathLst>
            </a:custGeom>
            <a:ln w="8508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272528" y="4139183"/>
              <a:ext cx="2358531" cy="17678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173462" y="5683936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5">
                  <a:moveTo>
                    <a:pt x="258146" y="0"/>
                  </a:moveTo>
                  <a:lnTo>
                    <a:pt x="0" y="0"/>
                  </a:lnTo>
                  <a:lnTo>
                    <a:pt x="0" y="258147"/>
                  </a:lnTo>
                  <a:lnTo>
                    <a:pt x="258146" y="258147"/>
                  </a:lnTo>
                  <a:lnTo>
                    <a:pt x="258146" y="0"/>
                  </a:lnTo>
                  <a:close/>
                </a:path>
              </a:pathLst>
            </a:custGeom>
            <a:solidFill>
              <a:srgbClr val="ED7D31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173462" y="5683936"/>
              <a:ext cx="258445" cy="258445"/>
            </a:xfrm>
            <a:custGeom>
              <a:avLst/>
              <a:gdLst/>
              <a:ahLst/>
              <a:cxnLst/>
              <a:rect l="l" t="t" r="r" b="b"/>
              <a:pathLst>
                <a:path w="258445" h="258445">
                  <a:moveTo>
                    <a:pt x="0" y="0"/>
                  </a:moveTo>
                  <a:lnTo>
                    <a:pt x="258147" y="0"/>
                  </a:lnTo>
                  <a:lnTo>
                    <a:pt x="258147" y="258147"/>
                  </a:lnTo>
                  <a:lnTo>
                    <a:pt x="0" y="25814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736254" y="5415178"/>
              <a:ext cx="534035" cy="508634"/>
            </a:xfrm>
            <a:custGeom>
              <a:avLst/>
              <a:gdLst/>
              <a:ahLst/>
              <a:cxnLst/>
              <a:rect l="l" t="t" r="r" b="b"/>
              <a:pathLst>
                <a:path w="534034" h="508635">
                  <a:moveTo>
                    <a:pt x="258152" y="250329"/>
                  </a:moveTo>
                  <a:lnTo>
                    <a:pt x="0" y="250329"/>
                  </a:lnTo>
                  <a:lnTo>
                    <a:pt x="0" y="508482"/>
                  </a:lnTo>
                  <a:lnTo>
                    <a:pt x="258152" y="508482"/>
                  </a:lnTo>
                  <a:lnTo>
                    <a:pt x="258152" y="250329"/>
                  </a:lnTo>
                  <a:close/>
                </a:path>
                <a:path w="534034" h="508635">
                  <a:moveTo>
                    <a:pt x="534035" y="0"/>
                  </a:moveTo>
                  <a:lnTo>
                    <a:pt x="275894" y="0"/>
                  </a:lnTo>
                  <a:lnTo>
                    <a:pt x="275894" y="258140"/>
                  </a:lnTo>
                  <a:lnTo>
                    <a:pt x="534035" y="258140"/>
                  </a:lnTo>
                  <a:lnTo>
                    <a:pt x="534035" y="0"/>
                  </a:lnTo>
                  <a:close/>
                </a:path>
              </a:pathLst>
            </a:custGeom>
            <a:solidFill>
              <a:srgbClr val="ED7D31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882896" y="2904744"/>
              <a:ext cx="1792224" cy="103936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674523" y="2156142"/>
              <a:ext cx="600075" cy="2905760"/>
            </a:xfrm>
            <a:custGeom>
              <a:avLst/>
              <a:gdLst/>
              <a:ahLst/>
              <a:cxnLst/>
              <a:rect l="l" t="t" r="r" b="b"/>
              <a:pathLst>
                <a:path w="600075" h="2905760">
                  <a:moveTo>
                    <a:pt x="599694" y="38100"/>
                  </a:moveTo>
                  <a:lnTo>
                    <a:pt x="574294" y="25400"/>
                  </a:lnTo>
                  <a:lnTo>
                    <a:pt x="523494" y="0"/>
                  </a:lnTo>
                  <a:lnTo>
                    <a:pt x="523494" y="25400"/>
                  </a:lnTo>
                  <a:lnTo>
                    <a:pt x="287147" y="25400"/>
                  </a:lnTo>
                  <a:lnTo>
                    <a:pt x="287147" y="1250886"/>
                  </a:lnTo>
                  <a:lnTo>
                    <a:pt x="0" y="1250886"/>
                  </a:lnTo>
                  <a:lnTo>
                    <a:pt x="0" y="1276286"/>
                  </a:lnTo>
                  <a:lnTo>
                    <a:pt x="287147" y="1276286"/>
                  </a:lnTo>
                  <a:lnTo>
                    <a:pt x="287147" y="2879737"/>
                  </a:lnTo>
                  <a:lnTo>
                    <a:pt x="523494" y="2879737"/>
                  </a:lnTo>
                  <a:lnTo>
                    <a:pt x="523494" y="2905137"/>
                  </a:lnTo>
                  <a:lnTo>
                    <a:pt x="574294" y="2879737"/>
                  </a:lnTo>
                  <a:lnTo>
                    <a:pt x="599694" y="2867037"/>
                  </a:lnTo>
                  <a:lnTo>
                    <a:pt x="574294" y="2854337"/>
                  </a:lnTo>
                  <a:lnTo>
                    <a:pt x="523494" y="2828937"/>
                  </a:lnTo>
                  <a:lnTo>
                    <a:pt x="523494" y="2854337"/>
                  </a:lnTo>
                  <a:lnTo>
                    <a:pt x="312547" y="2854337"/>
                  </a:lnTo>
                  <a:lnTo>
                    <a:pt x="312547" y="1276286"/>
                  </a:lnTo>
                  <a:lnTo>
                    <a:pt x="312547" y="1263586"/>
                  </a:lnTo>
                  <a:lnTo>
                    <a:pt x="312547" y="1250886"/>
                  </a:lnTo>
                  <a:lnTo>
                    <a:pt x="312547" y="50800"/>
                  </a:lnTo>
                  <a:lnTo>
                    <a:pt x="523494" y="50800"/>
                  </a:lnTo>
                  <a:lnTo>
                    <a:pt x="523494" y="76200"/>
                  </a:lnTo>
                  <a:lnTo>
                    <a:pt x="574294" y="50800"/>
                  </a:lnTo>
                  <a:lnTo>
                    <a:pt x="599694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7274228" y="4143208"/>
          <a:ext cx="2360295" cy="1805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/>
                <a:gridCol w="288290"/>
                <a:gridCol w="288289"/>
                <a:gridCol w="288290"/>
                <a:gridCol w="288290"/>
                <a:gridCol w="288289"/>
                <a:gridCol w="288289"/>
                <a:gridCol w="329564"/>
              </a:tblGrid>
              <a:tr h="12820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190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</a:tr>
              <a:tr h="257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17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17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17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17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17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19050">
                      <a:solidFill>
                        <a:srgbClr val="C55A11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55A11"/>
                      </a:solidFill>
                      <a:prstDash val="solid"/>
                    </a:lnL>
                    <a:lnR w="9525">
                      <a:solidFill>
                        <a:srgbClr val="C55A11"/>
                      </a:solidFill>
                      <a:prstDash val="solid"/>
                    </a:lnR>
                    <a:lnT w="19050">
                      <a:solidFill>
                        <a:srgbClr val="C55A11"/>
                      </a:solidFill>
                      <a:prstDash val="solid"/>
                    </a:lnT>
                    <a:lnB w="190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C55A11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175">
                      <a:solidFill>
                        <a:srgbClr val="44546A"/>
                      </a:solidFill>
                      <a:prstDash val="solid"/>
                    </a:lnB>
                  </a:tcPr>
                </a:tc>
              </a:tr>
              <a:tr h="2500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44546A"/>
                      </a:solidFill>
                      <a:prstDash val="solid"/>
                    </a:lnR>
                    <a:lnT w="317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17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17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17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C55A11"/>
                      </a:solidFill>
                      <a:prstDash val="solid"/>
                    </a:lnR>
                    <a:lnT w="317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C55A11"/>
                      </a:solidFill>
                      <a:prstDash val="solid"/>
                    </a:lnL>
                    <a:lnR w="19050">
                      <a:solidFill>
                        <a:srgbClr val="C55A11"/>
                      </a:solidFill>
                      <a:prstDash val="solid"/>
                    </a:lnR>
                    <a:lnT w="19050">
                      <a:solidFill>
                        <a:srgbClr val="C55A11"/>
                      </a:solidFill>
                      <a:prstDash val="solid"/>
                    </a:lnT>
                    <a:lnB w="19050">
                      <a:solidFill>
                        <a:srgbClr val="C55A1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55A11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C55A1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175">
                      <a:solidFill>
                        <a:srgbClr val="44546A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4" name="object 5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30</a:t>
            </a:fld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955119" y="1694179"/>
            <a:ext cx="2173605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>
                <a:latin typeface="Calibri"/>
                <a:cs typeface="Calibri"/>
              </a:rPr>
              <a:t>Upper </a:t>
            </a:r>
            <a:r>
              <a:rPr dirty="0" sz="1800" spc="-5">
                <a:latin typeface="Calibri"/>
                <a:cs typeface="Calibri"/>
              </a:rPr>
              <a:t>left </a:t>
            </a:r>
            <a:r>
              <a:rPr dirty="0" sz="1800" spc="-10">
                <a:latin typeface="Calibri"/>
                <a:cs typeface="Calibri"/>
              </a:rPr>
              <a:t>corners  </a:t>
            </a:r>
            <a:r>
              <a:rPr dirty="0" sz="1800" spc="-5">
                <a:latin typeface="Calibri"/>
                <a:cs typeface="Calibri"/>
              </a:rPr>
              <a:t>Heatmap: </a:t>
            </a:r>
            <a:r>
              <a:rPr dirty="0" sz="1800">
                <a:latin typeface="Calibri"/>
                <a:cs typeface="Calibri"/>
              </a:rPr>
              <a:t>C x H x W  </a:t>
            </a:r>
            <a:r>
              <a:rPr dirty="0" sz="1800" spc="-5">
                <a:latin typeface="Calibri"/>
                <a:cs typeface="Calibri"/>
              </a:rPr>
              <a:t>Embeddings: </a:t>
            </a:r>
            <a:r>
              <a:rPr dirty="0" sz="1800">
                <a:latin typeface="Calibri"/>
                <a:cs typeface="Calibri"/>
              </a:rPr>
              <a:t>D x H x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10201" y="4522723"/>
            <a:ext cx="2173605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>
                <a:latin typeface="Calibri"/>
                <a:cs typeface="Calibri"/>
              </a:rPr>
              <a:t>Lower right </a:t>
            </a:r>
            <a:r>
              <a:rPr dirty="0" sz="1800" spc="-10">
                <a:latin typeface="Calibri"/>
                <a:cs typeface="Calibri"/>
              </a:rPr>
              <a:t>corners  </a:t>
            </a:r>
            <a:r>
              <a:rPr dirty="0" sz="1800" spc="-5">
                <a:latin typeface="Calibri"/>
                <a:cs typeface="Calibri"/>
              </a:rPr>
              <a:t>Heatmap: </a:t>
            </a:r>
            <a:r>
              <a:rPr dirty="0" sz="1800">
                <a:latin typeface="Calibri"/>
                <a:cs typeface="Calibri"/>
              </a:rPr>
              <a:t>C x H x W  </a:t>
            </a:r>
            <a:r>
              <a:rPr dirty="0" sz="1800" spc="-5">
                <a:latin typeface="Calibri"/>
                <a:cs typeface="Calibri"/>
              </a:rPr>
              <a:t>Embeddings: </a:t>
            </a:r>
            <a:r>
              <a:rPr dirty="0" sz="1800">
                <a:latin typeface="Calibri"/>
                <a:cs typeface="Calibri"/>
              </a:rPr>
              <a:t>D x H x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27639" y="2443988"/>
            <a:ext cx="1405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Backbone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219967" y="3236467"/>
            <a:ext cx="2720340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 spc="-10">
                <a:latin typeface="Calibri"/>
                <a:cs typeface="Calibri"/>
              </a:rPr>
              <a:t>Matching corners are trained  </a:t>
            </a:r>
            <a:r>
              <a:rPr dirty="0" sz="1800" spc="-15">
                <a:latin typeface="Calibri"/>
                <a:cs typeface="Calibri"/>
              </a:rPr>
              <a:t>to have </a:t>
            </a:r>
            <a:r>
              <a:rPr dirty="0" sz="1800" spc="-5">
                <a:latin typeface="Calibri"/>
                <a:cs typeface="Calibri"/>
              </a:rPr>
              <a:t>similar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embeddings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67745" y="4986020"/>
            <a:ext cx="308229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Represent </a:t>
            </a:r>
            <a:r>
              <a:rPr dirty="0" sz="2400" spc="-5">
                <a:latin typeface="Calibri"/>
                <a:cs typeface="Calibri"/>
              </a:rPr>
              <a:t>bounding  </a:t>
            </a:r>
            <a:r>
              <a:rPr dirty="0" sz="2400" spc="-25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by pairs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corners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4877" y="6113779"/>
            <a:ext cx="4876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Law and Deng, “CornerNet: Detecting Objects as </a:t>
            </a:r>
            <a:r>
              <a:rPr dirty="0" sz="1200" spc="-10">
                <a:latin typeface="Calibri"/>
                <a:cs typeface="Calibri"/>
              </a:rPr>
              <a:t>Paired </a:t>
            </a:r>
            <a:r>
              <a:rPr dirty="0" sz="1200" spc="-20">
                <a:latin typeface="Calibri"/>
                <a:cs typeface="Calibri"/>
              </a:rPr>
              <a:t>Keypoints”, </a:t>
            </a:r>
            <a:r>
              <a:rPr dirty="0" sz="1200" spc="-10">
                <a:latin typeface="Calibri"/>
                <a:cs typeface="Calibri"/>
              </a:rPr>
              <a:t>ECCV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2018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2981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Computer </a:t>
            </a:r>
            <a:r>
              <a:rPr dirty="0" spc="-5"/>
              <a:t>Vision </a:t>
            </a:r>
            <a:r>
              <a:rPr dirty="0" spc="-60"/>
              <a:t>Tasks: </a:t>
            </a:r>
            <a:r>
              <a:rPr dirty="0" spc="-5"/>
              <a:t>Object</a:t>
            </a:r>
            <a:r>
              <a:rPr dirty="0" spc="-15"/>
              <a:t> </a:t>
            </a:r>
            <a:r>
              <a:rPr dirty="0" spc="-10"/>
              <a:t>Detection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7086" y="1436623"/>
            <a:ext cx="186308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Semantic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dirty="0" sz="2700" spc="-20" b="1">
                <a:latin typeface="Calibri"/>
                <a:cs typeface="Calibri"/>
              </a:rPr>
              <a:t>Object  </a:t>
            </a:r>
            <a:r>
              <a:rPr dirty="0" sz="2700" spc="-30" b="1">
                <a:latin typeface="Calibri"/>
                <a:cs typeface="Calibri"/>
              </a:rPr>
              <a:t>D</a:t>
            </a:r>
            <a:r>
              <a:rPr dirty="0" sz="2700" spc="-45" b="1">
                <a:latin typeface="Calibri"/>
                <a:cs typeface="Calibri"/>
              </a:rPr>
              <a:t>et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20" b="1">
                <a:latin typeface="Calibri"/>
                <a:cs typeface="Calibri"/>
              </a:rPr>
              <a:t>c</a:t>
            </a:r>
            <a:r>
              <a:rPr dirty="0" sz="2700" spc="-15" b="1">
                <a:latin typeface="Calibri"/>
                <a:cs typeface="Calibri"/>
              </a:rPr>
              <a:t>tio</a:t>
            </a:r>
            <a:r>
              <a:rPr dirty="0" sz="2700" b="1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Instance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195" b="1">
                <a:latin typeface="Calibri"/>
                <a:cs typeface="Calibri"/>
              </a:rPr>
              <a:t>A</a:t>
            </a:r>
            <a:r>
              <a:rPr dirty="0" sz="2400" b="1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sp>
          <p:nvSpPr>
            <p:cNvPr id="11" name="object 11"/>
            <p:cNvSpPr/>
            <p:nvPr/>
          </p:nvSpPr>
          <p:spPr>
            <a:xfrm>
              <a:off x="9220200" y="2322576"/>
              <a:ext cx="2813304" cy="2420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0" b="1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dirty="0" sz="2400" spc="-50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dirty="0" sz="2400" spc="-5">
                <a:latin typeface="Calibri"/>
                <a:cs typeface="Calibri"/>
              </a:rPr>
              <a:t>,  </a:t>
            </a:r>
            <a:r>
              <a:rPr dirty="0" sz="2400" b="1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spatial</a:t>
            </a:r>
            <a:r>
              <a:rPr dirty="0" sz="2500" spc="-7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25201" y="5774944"/>
            <a:ext cx="21564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Multiple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044351" y="5774944"/>
            <a:ext cx="28117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</a:t>
            </a:r>
            <a:r>
              <a:rPr dirty="0" sz="2500" spc="-5">
                <a:latin typeface="Calibri"/>
                <a:cs typeface="Calibri"/>
              </a:rPr>
              <a:t>objects, </a:t>
            </a:r>
            <a:r>
              <a:rPr dirty="0" sz="2500" spc="-10">
                <a:latin typeface="Calibri"/>
                <a:cs typeface="Calibri"/>
              </a:rPr>
              <a:t>just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1302589"/>
            <a:ext cx="6050915" cy="4920615"/>
            <a:chOff x="0" y="1302589"/>
            <a:chExt cx="6050915" cy="4920615"/>
          </a:xfrm>
        </p:grpSpPr>
        <p:sp>
          <p:nvSpPr>
            <p:cNvPr id="28" name="object 28"/>
            <p:cNvSpPr/>
            <p:nvPr/>
          </p:nvSpPr>
          <p:spPr>
            <a:xfrm>
              <a:off x="3066288" y="2261616"/>
              <a:ext cx="2852928" cy="2429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0" y="1302589"/>
              <a:ext cx="6050915" cy="4920615"/>
            </a:xfrm>
            <a:custGeom>
              <a:avLst/>
              <a:gdLst/>
              <a:ahLst/>
              <a:cxnLst/>
              <a:rect l="l" t="t" r="r" b="b"/>
              <a:pathLst>
                <a:path w="6050915" h="4920615">
                  <a:moveTo>
                    <a:pt x="6050338" y="0"/>
                  </a:moveTo>
                  <a:lnTo>
                    <a:pt x="0" y="0"/>
                  </a:lnTo>
                  <a:lnTo>
                    <a:pt x="0" y="4920463"/>
                  </a:lnTo>
                  <a:lnTo>
                    <a:pt x="6050338" y="4920463"/>
                  </a:lnTo>
                  <a:lnTo>
                    <a:pt x="6050338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9068575" y="1216256"/>
            <a:ext cx="3112135" cy="4089400"/>
          </a:xfrm>
          <a:custGeom>
            <a:avLst/>
            <a:gdLst/>
            <a:ahLst/>
            <a:cxnLst/>
            <a:rect l="l" t="t" r="r" b="b"/>
            <a:pathLst>
              <a:path w="3112134" h="4089400">
                <a:moveTo>
                  <a:pt x="3111536" y="0"/>
                </a:moveTo>
                <a:lnTo>
                  <a:pt x="0" y="0"/>
                </a:lnTo>
                <a:lnTo>
                  <a:pt x="0" y="4088954"/>
                </a:lnTo>
                <a:lnTo>
                  <a:pt x="3111536" y="4088954"/>
                </a:lnTo>
                <a:lnTo>
                  <a:pt x="3111536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30</a:t>
            </a:fld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678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Computer </a:t>
            </a:r>
            <a:r>
              <a:rPr dirty="0" spc="-5"/>
              <a:t>Vision </a:t>
            </a:r>
            <a:r>
              <a:rPr dirty="0" spc="-60"/>
              <a:t>Tasks: </a:t>
            </a:r>
            <a:r>
              <a:rPr dirty="0" spc="-10"/>
              <a:t>Semantic</a:t>
            </a:r>
            <a:r>
              <a:rPr dirty="0" spc="10"/>
              <a:t> </a:t>
            </a:r>
            <a:r>
              <a:rPr dirty="0" spc="-15"/>
              <a:t>Segmentation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7086" y="1436623"/>
            <a:ext cx="186308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Semantic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dirty="0" sz="2700" spc="-20" b="1">
                <a:latin typeface="Calibri"/>
                <a:cs typeface="Calibri"/>
              </a:rPr>
              <a:t>Object  </a:t>
            </a:r>
            <a:r>
              <a:rPr dirty="0" sz="2700" spc="-30" b="1">
                <a:latin typeface="Calibri"/>
                <a:cs typeface="Calibri"/>
              </a:rPr>
              <a:t>D</a:t>
            </a:r>
            <a:r>
              <a:rPr dirty="0" sz="2700" spc="-45" b="1">
                <a:latin typeface="Calibri"/>
                <a:cs typeface="Calibri"/>
              </a:rPr>
              <a:t>et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20" b="1">
                <a:latin typeface="Calibri"/>
                <a:cs typeface="Calibri"/>
              </a:rPr>
              <a:t>c</a:t>
            </a:r>
            <a:r>
              <a:rPr dirty="0" sz="2700" spc="-15" b="1">
                <a:latin typeface="Calibri"/>
                <a:cs typeface="Calibri"/>
              </a:rPr>
              <a:t>tio</a:t>
            </a:r>
            <a:r>
              <a:rPr dirty="0" sz="2700" b="1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Instance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195" b="1">
                <a:latin typeface="Calibri"/>
                <a:cs typeface="Calibri"/>
              </a:rPr>
              <a:t>A</a:t>
            </a:r>
            <a:r>
              <a:rPr dirty="0" sz="2400" b="1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sp>
          <p:nvSpPr>
            <p:cNvPr id="11" name="object 11"/>
            <p:cNvSpPr/>
            <p:nvPr/>
          </p:nvSpPr>
          <p:spPr>
            <a:xfrm>
              <a:off x="9220200" y="2322576"/>
              <a:ext cx="2813304" cy="2420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0" b="1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dirty="0" sz="2400" spc="-50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dirty="0" sz="2400" spc="-5">
                <a:latin typeface="Calibri"/>
                <a:cs typeface="Calibri"/>
              </a:rPr>
              <a:t>,  </a:t>
            </a:r>
            <a:r>
              <a:rPr dirty="0" sz="2400" b="1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spatial</a:t>
            </a:r>
            <a:r>
              <a:rPr dirty="0" sz="2500" spc="-7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25201" y="5774944"/>
            <a:ext cx="21564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Multiple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044351" y="5774944"/>
            <a:ext cx="28117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</a:t>
            </a:r>
            <a:r>
              <a:rPr dirty="0" sz="2500" spc="-5">
                <a:latin typeface="Calibri"/>
                <a:cs typeface="Calibri"/>
              </a:rPr>
              <a:t>objects, </a:t>
            </a:r>
            <a:r>
              <a:rPr dirty="0" sz="2500" spc="-10">
                <a:latin typeface="Calibri"/>
                <a:cs typeface="Calibri"/>
              </a:rPr>
              <a:t>just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057001" y="2252504"/>
            <a:ext cx="2886075" cy="2438400"/>
            <a:chOff x="3057001" y="2252504"/>
            <a:chExt cx="2886075" cy="2438400"/>
          </a:xfrm>
        </p:grpSpPr>
        <p:sp>
          <p:nvSpPr>
            <p:cNvPr id="28" name="object 28"/>
            <p:cNvSpPr/>
            <p:nvPr/>
          </p:nvSpPr>
          <p:spPr>
            <a:xfrm>
              <a:off x="3066288" y="2261615"/>
              <a:ext cx="2852928" cy="2429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0" y="1302589"/>
            <a:ext cx="2990850" cy="4920615"/>
          </a:xfrm>
          <a:custGeom>
            <a:avLst/>
            <a:gdLst/>
            <a:ahLst/>
            <a:cxnLst/>
            <a:rect l="l" t="t" r="r" b="b"/>
            <a:pathLst>
              <a:path w="2990850" h="4920615">
                <a:moveTo>
                  <a:pt x="2990593" y="0"/>
                </a:moveTo>
                <a:lnTo>
                  <a:pt x="0" y="0"/>
                </a:lnTo>
                <a:lnTo>
                  <a:pt x="0" y="4920463"/>
                </a:lnTo>
                <a:lnTo>
                  <a:pt x="2990593" y="4920463"/>
                </a:lnTo>
                <a:lnTo>
                  <a:pt x="2990593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162976" y="1216256"/>
            <a:ext cx="6017260" cy="4089400"/>
          </a:xfrm>
          <a:custGeom>
            <a:avLst/>
            <a:gdLst/>
            <a:ahLst/>
            <a:cxnLst/>
            <a:rect l="l" t="t" r="r" b="b"/>
            <a:pathLst>
              <a:path w="6017259" h="4089400">
                <a:moveTo>
                  <a:pt x="6017138" y="0"/>
                </a:moveTo>
                <a:lnTo>
                  <a:pt x="0" y="0"/>
                </a:lnTo>
                <a:lnTo>
                  <a:pt x="0" y="4088954"/>
                </a:lnTo>
                <a:lnTo>
                  <a:pt x="6017138" y="4088954"/>
                </a:lnTo>
                <a:lnTo>
                  <a:pt x="6017138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30</a:t>
            </a:fld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8488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Semantic</a:t>
            </a:r>
            <a:r>
              <a:rPr dirty="0" spc="-70"/>
              <a:t> </a:t>
            </a:r>
            <a:r>
              <a:rPr dirty="0" spc="-15"/>
              <a:t>Segmentation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8473440" y="1292352"/>
            <a:ext cx="3294888" cy="2197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8473659" y="3592741"/>
            <a:ext cx="3293745" cy="2446655"/>
            <a:chOff x="8473659" y="3592741"/>
            <a:chExt cx="3293745" cy="2446655"/>
          </a:xfrm>
        </p:grpSpPr>
        <p:sp>
          <p:nvSpPr>
            <p:cNvPr id="5" name="object 5"/>
            <p:cNvSpPr/>
            <p:nvPr/>
          </p:nvSpPr>
          <p:spPr>
            <a:xfrm>
              <a:off x="8473659" y="3598993"/>
              <a:ext cx="3293745" cy="2428240"/>
            </a:xfrm>
            <a:custGeom>
              <a:avLst/>
              <a:gdLst/>
              <a:ahLst/>
              <a:cxnLst/>
              <a:rect l="l" t="t" r="r" b="b"/>
              <a:pathLst>
                <a:path w="3293745" h="2428240">
                  <a:moveTo>
                    <a:pt x="3293301" y="0"/>
                  </a:moveTo>
                  <a:lnTo>
                    <a:pt x="0" y="0"/>
                  </a:lnTo>
                  <a:lnTo>
                    <a:pt x="0" y="2427693"/>
                  </a:lnTo>
                  <a:lnTo>
                    <a:pt x="3293301" y="2427693"/>
                  </a:lnTo>
                  <a:lnTo>
                    <a:pt x="329330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476903" y="4516358"/>
              <a:ext cx="3284854" cy="1517015"/>
            </a:xfrm>
            <a:custGeom>
              <a:avLst/>
              <a:gdLst/>
              <a:ahLst/>
              <a:cxnLst/>
              <a:rect l="l" t="t" r="r" b="b"/>
              <a:pathLst>
                <a:path w="3284854" h="1517014">
                  <a:moveTo>
                    <a:pt x="0" y="0"/>
                  </a:moveTo>
                  <a:lnTo>
                    <a:pt x="0" y="1516475"/>
                  </a:lnTo>
                  <a:lnTo>
                    <a:pt x="3284364" y="1510240"/>
                  </a:lnTo>
                  <a:lnTo>
                    <a:pt x="3278766" y="386920"/>
                  </a:lnTo>
                  <a:lnTo>
                    <a:pt x="2572566" y="330760"/>
                  </a:lnTo>
                  <a:lnTo>
                    <a:pt x="560471" y="106085"/>
                  </a:lnTo>
                  <a:lnTo>
                    <a:pt x="263415" y="12486"/>
                  </a:lnTo>
                  <a:lnTo>
                    <a:pt x="308254" y="118572"/>
                  </a:lnTo>
                  <a:lnTo>
                    <a:pt x="61650" y="49926"/>
                  </a:lnTo>
                  <a:lnTo>
                    <a:pt x="95276" y="1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82502" y="3592741"/>
              <a:ext cx="3279140" cy="1336040"/>
            </a:xfrm>
            <a:custGeom>
              <a:avLst/>
              <a:gdLst/>
              <a:ahLst/>
              <a:cxnLst/>
              <a:rect l="l" t="t" r="r" b="b"/>
              <a:pathLst>
                <a:path w="3279140" h="1336039">
                  <a:moveTo>
                    <a:pt x="1978469" y="0"/>
                  </a:moveTo>
                  <a:lnTo>
                    <a:pt x="56051" y="0"/>
                  </a:lnTo>
                  <a:lnTo>
                    <a:pt x="67265" y="62411"/>
                  </a:lnTo>
                  <a:lnTo>
                    <a:pt x="0" y="124805"/>
                  </a:lnTo>
                  <a:lnTo>
                    <a:pt x="0" y="1260612"/>
                  </a:lnTo>
                  <a:lnTo>
                    <a:pt x="3278765" y="1335491"/>
                  </a:lnTo>
                  <a:lnTo>
                    <a:pt x="3278765" y="761354"/>
                  </a:lnTo>
                  <a:lnTo>
                    <a:pt x="3155464" y="761354"/>
                  </a:lnTo>
                  <a:lnTo>
                    <a:pt x="3071402" y="861206"/>
                  </a:lnTo>
                  <a:lnTo>
                    <a:pt x="2987324" y="798794"/>
                  </a:lnTo>
                  <a:lnTo>
                    <a:pt x="2908861" y="836251"/>
                  </a:lnTo>
                  <a:lnTo>
                    <a:pt x="2858424" y="661503"/>
                  </a:lnTo>
                  <a:lnTo>
                    <a:pt x="2824783" y="748885"/>
                  </a:lnTo>
                  <a:lnTo>
                    <a:pt x="2634232" y="642782"/>
                  </a:lnTo>
                  <a:lnTo>
                    <a:pt x="2376416" y="936103"/>
                  </a:lnTo>
                  <a:lnTo>
                    <a:pt x="2421253" y="773840"/>
                  </a:lnTo>
                  <a:lnTo>
                    <a:pt x="2370801" y="642782"/>
                  </a:lnTo>
                  <a:lnTo>
                    <a:pt x="2314750" y="811279"/>
                  </a:lnTo>
                  <a:lnTo>
                    <a:pt x="2264312" y="655269"/>
                  </a:lnTo>
                  <a:lnTo>
                    <a:pt x="2213875" y="823766"/>
                  </a:lnTo>
                  <a:lnTo>
                    <a:pt x="2219473" y="923617"/>
                  </a:lnTo>
                  <a:lnTo>
                    <a:pt x="1670216" y="723913"/>
                  </a:lnTo>
                  <a:lnTo>
                    <a:pt x="1619763" y="592857"/>
                  </a:lnTo>
                  <a:lnTo>
                    <a:pt x="1838355" y="561651"/>
                  </a:lnTo>
                  <a:lnTo>
                    <a:pt x="1871981" y="424360"/>
                  </a:lnTo>
                  <a:lnTo>
                    <a:pt x="1933632" y="324509"/>
                  </a:lnTo>
                  <a:lnTo>
                    <a:pt x="2045735" y="312040"/>
                  </a:lnTo>
                  <a:lnTo>
                    <a:pt x="1978469" y="168497"/>
                  </a:lnTo>
                  <a:lnTo>
                    <a:pt x="1950444" y="62411"/>
                  </a:lnTo>
                  <a:lnTo>
                    <a:pt x="1978469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863620" y="3611460"/>
              <a:ext cx="2348865" cy="2427605"/>
            </a:xfrm>
            <a:custGeom>
              <a:avLst/>
              <a:gdLst/>
              <a:ahLst/>
              <a:cxnLst/>
              <a:rect l="l" t="t" r="r" b="b"/>
              <a:pathLst>
                <a:path w="2348865" h="2427604">
                  <a:moveTo>
                    <a:pt x="723012" y="0"/>
                  </a:moveTo>
                  <a:lnTo>
                    <a:pt x="543659" y="37439"/>
                  </a:lnTo>
                  <a:lnTo>
                    <a:pt x="442784" y="193469"/>
                  </a:lnTo>
                  <a:lnTo>
                    <a:pt x="392332" y="305789"/>
                  </a:lnTo>
                  <a:lnTo>
                    <a:pt x="218592" y="237143"/>
                  </a:lnTo>
                  <a:lnTo>
                    <a:pt x="72864" y="243394"/>
                  </a:lnTo>
                  <a:lnTo>
                    <a:pt x="0" y="324509"/>
                  </a:lnTo>
                  <a:lnTo>
                    <a:pt x="61666" y="443080"/>
                  </a:lnTo>
                  <a:lnTo>
                    <a:pt x="179353" y="561651"/>
                  </a:lnTo>
                  <a:lnTo>
                    <a:pt x="241004" y="574137"/>
                  </a:lnTo>
                  <a:lnTo>
                    <a:pt x="190567" y="649034"/>
                  </a:lnTo>
                  <a:lnTo>
                    <a:pt x="212994" y="811279"/>
                  </a:lnTo>
                  <a:lnTo>
                    <a:pt x="196165" y="917383"/>
                  </a:lnTo>
                  <a:lnTo>
                    <a:pt x="184967" y="1123320"/>
                  </a:lnTo>
                  <a:lnTo>
                    <a:pt x="229806" y="1366697"/>
                  </a:lnTo>
                  <a:lnTo>
                    <a:pt x="302654" y="1447829"/>
                  </a:lnTo>
                  <a:lnTo>
                    <a:pt x="353108" y="1691223"/>
                  </a:lnTo>
                  <a:lnTo>
                    <a:pt x="358706" y="1909646"/>
                  </a:lnTo>
                  <a:lnTo>
                    <a:pt x="364321" y="2078144"/>
                  </a:lnTo>
                  <a:lnTo>
                    <a:pt x="319482" y="2271595"/>
                  </a:lnTo>
                  <a:lnTo>
                    <a:pt x="280243" y="2408886"/>
                  </a:lnTo>
                  <a:lnTo>
                    <a:pt x="465195" y="2421372"/>
                  </a:lnTo>
                  <a:lnTo>
                    <a:pt x="459596" y="2252875"/>
                  </a:lnTo>
                  <a:lnTo>
                    <a:pt x="459596" y="2034452"/>
                  </a:lnTo>
                  <a:lnTo>
                    <a:pt x="526846" y="2053172"/>
                  </a:lnTo>
                  <a:lnTo>
                    <a:pt x="504435" y="1959573"/>
                  </a:lnTo>
                  <a:lnTo>
                    <a:pt x="521247" y="1809795"/>
                  </a:lnTo>
                  <a:lnTo>
                    <a:pt x="498820" y="1641298"/>
                  </a:lnTo>
                  <a:lnTo>
                    <a:pt x="510034" y="1560167"/>
                  </a:lnTo>
                  <a:lnTo>
                    <a:pt x="554873" y="1672503"/>
                  </a:lnTo>
                  <a:lnTo>
                    <a:pt x="566085" y="1828515"/>
                  </a:lnTo>
                  <a:lnTo>
                    <a:pt x="560486" y="1953320"/>
                  </a:lnTo>
                  <a:lnTo>
                    <a:pt x="610924" y="1965806"/>
                  </a:lnTo>
                  <a:lnTo>
                    <a:pt x="678173" y="1940852"/>
                  </a:lnTo>
                  <a:lnTo>
                    <a:pt x="638949" y="1772354"/>
                  </a:lnTo>
                  <a:lnTo>
                    <a:pt x="689387" y="1809795"/>
                  </a:lnTo>
                  <a:lnTo>
                    <a:pt x="795875" y="1628811"/>
                  </a:lnTo>
                  <a:lnTo>
                    <a:pt x="823902" y="1890927"/>
                  </a:lnTo>
                  <a:lnTo>
                    <a:pt x="885553" y="2121818"/>
                  </a:lnTo>
                  <a:lnTo>
                    <a:pt x="924792" y="2427607"/>
                  </a:lnTo>
                  <a:lnTo>
                    <a:pt x="1081718" y="2415138"/>
                  </a:lnTo>
                  <a:lnTo>
                    <a:pt x="1025667" y="2240389"/>
                  </a:lnTo>
                  <a:lnTo>
                    <a:pt x="992042" y="2096864"/>
                  </a:lnTo>
                  <a:lnTo>
                    <a:pt x="1008854" y="1984526"/>
                  </a:lnTo>
                  <a:lnTo>
                    <a:pt x="986443" y="1847235"/>
                  </a:lnTo>
                  <a:lnTo>
                    <a:pt x="992042" y="1535195"/>
                  </a:lnTo>
                  <a:lnTo>
                    <a:pt x="1025667" y="1809795"/>
                  </a:lnTo>
                  <a:lnTo>
                    <a:pt x="1031281" y="1997012"/>
                  </a:lnTo>
                  <a:lnTo>
                    <a:pt x="1109745" y="1978292"/>
                  </a:lnTo>
                  <a:lnTo>
                    <a:pt x="1076120" y="1709944"/>
                  </a:lnTo>
                  <a:lnTo>
                    <a:pt x="1098530" y="1597606"/>
                  </a:lnTo>
                  <a:lnTo>
                    <a:pt x="1081718" y="1522726"/>
                  </a:lnTo>
                  <a:lnTo>
                    <a:pt x="1199421" y="1528960"/>
                  </a:lnTo>
                  <a:lnTo>
                    <a:pt x="1261071" y="1859720"/>
                  </a:lnTo>
                  <a:lnTo>
                    <a:pt x="1266671" y="1940852"/>
                  </a:lnTo>
                  <a:lnTo>
                    <a:pt x="1294697" y="1972040"/>
                  </a:lnTo>
                  <a:lnTo>
                    <a:pt x="1277884" y="2202949"/>
                  </a:lnTo>
                  <a:lnTo>
                    <a:pt x="1300312" y="2284081"/>
                  </a:lnTo>
                  <a:lnTo>
                    <a:pt x="1305910" y="2377698"/>
                  </a:lnTo>
                  <a:lnTo>
                    <a:pt x="1440425" y="2390167"/>
                  </a:lnTo>
                  <a:lnTo>
                    <a:pt x="1412400" y="2240389"/>
                  </a:lnTo>
                  <a:lnTo>
                    <a:pt x="1361961" y="2021966"/>
                  </a:lnTo>
                  <a:lnTo>
                    <a:pt x="1412400" y="1865955"/>
                  </a:lnTo>
                  <a:lnTo>
                    <a:pt x="1361961" y="1628811"/>
                  </a:lnTo>
                  <a:lnTo>
                    <a:pt x="1457238" y="1772354"/>
                  </a:lnTo>
                  <a:lnTo>
                    <a:pt x="1541315" y="1797309"/>
                  </a:lnTo>
                  <a:lnTo>
                    <a:pt x="1602966" y="1703692"/>
                  </a:lnTo>
                  <a:lnTo>
                    <a:pt x="1608565" y="1915881"/>
                  </a:lnTo>
                  <a:lnTo>
                    <a:pt x="1653404" y="2059424"/>
                  </a:lnTo>
                  <a:lnTo>
                    <a:pt x="1675814" y="2277846"/>
                  </a:lnTo>
                  <a:lnTo>
                    <a:pt x="1715054" y="2365212"/>
                  </a:lnTo>
                  <a:lnTo>
                    <a:pt x="1799132" y="2377698"/>
                  </a:lnTo>
                  <a:lnTo>
                    <a:pt x="1821543" y="2296567"/>
                  </a:lnTo>
                  <a:lnTo>
                    <a:pt x="1731867" y="2059424"/>
                  </a:lnTo>
                  <a:lnTo>
                    <a:pt x="1737481" y="1884674"/>
                  </a:lnTo>
                  <a:lnTo>
                    <a:pt x="1743080" y="1622578"/>
                  </a:lnTo>
                  <a:lnTo>
                    <a:pt x="1804730" y="1666252"/>
                  </a:lnTo>
                  <a:lnTo>
                    <a:pt x="1827142" y="1585121"/>
                  </a:lnTo>
                  <a:lnTo>
                    <a:pt x="2079359" y="1691223"/>
                  </a:lnTo>
                  <a:lnTo>
                    <a:pt x="2185849" y="1759869"/>
                  </a:lnTo>
                  <a:lnTo>
                    <a:pt x="2314765" y="1691223"/>
                  </a:lnTo>
                  <a:lnTo>
                    <a:pt x="2337177" y="1622578"/>
                  </a:lnTo>
                  <a:lnTo>
                    <a:pt x="2191463" y="1229406"/>
                  </a:lnTo>
                  <a:lnTo>
                    <a:pt x="2219473" y="1123320"/>
                  </a:lnTo>
                  <a:lnTo>
                    <a:pt x="2320363" y="1098349"/>
                  </a:lnTo>
                  <a:lnTo>
                    <a:pt x="2348390" y="998498"/>
                  </a:lnTo>
                  <a:lnTo>
                    <a:pt x="2236302" y="936103"/>
                  </a:lnTo>
                  <a:lnTo>
                    <a:pt x="2135412" y="948589"/>
                  </a:lnTo>
                  <a:lnTo>
                    <a:pt x="2045735" y="755120"/>
                  </a:lnTo>
                  <a:lnTo>
                    <a:pt x="1855169" y="861206"/>
                  </a:lnTo>
                  <a:lnTo>
                    <a:pt x="1642190" y="736400"/>
                  </a:lnTo>
                  <a:lnTo>
                    <a:pt x="1563726" y="655269"/>
                  </a:lnTo>
                  <a:lnTo>
                    <a:pt x="1429212" y="605342"/>
                  </a:lnTo>
                  <a:lnTo>
                    <a:pt x="1266671" y="698961"/>
                  </a:lnTo>
                  <a:lnTo>
                    <a:pt x="1126557" y="698961"/>
                  </a:lnTo>
                  <a:lnTo>
                    <a:pt x="964016" y="761354"/>
                  </a:lnTo>
                  <a:lnTo>
                    <a:pt x="969631" y="655269"/>
                  </a:lnTo>
                  <a:lnTo>
                    <a:pt x="1098530" y="636549"/>
                  </a:lnTo>
                  <a:lnTo>
                    <a:pt x="1283483" y="461817"/>
                  </a:lnTo>
                  <a:lnTo>
                    <a:pt x="1305910" y="386920"/>
                  </a:lnTo>
                  <a:lnTo>
                    <a:pt x="1216234" y="312040"/>
                  </a:lnTo>
                  <a:lnTo>
                    <a:pt x="1098530" y="293320"/>
                  </a:lnTo>
                  <a:lnTo>
                    <a:pt x="1014469" y="355714"/>
                  </a:lnTo>
                  <a:lnTo>
                    <a:pt x="1003255" y="274582"/>
                  </a:lnTo>
                  <a:lnTo>
                    <a:pt x="947204" y="193469"/>
                  </a:lnTo>
                  <a:lnTo>
                    <a:pt x="924792" y="112337"/>
                  </a:lnTo>
                  <a:lnTo>
                    <a:pt x="851928" y="12485"/>
                  </a:lnTo>
                  <a:lnTo>
                    <a:pt x="723012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473659" y="3598993"/>
            <a:ext cx="3293745" cy="242824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2276475">
              <a:lnSpc>
                <a:spcPct val="100000"/>
              </a:lnSpc>
              <a:spcBef>
                <a:spcPts val="1320"/>
              </a:spcBef>
            </a:pPr>
            <a:r>
              <a:rPr dirty="0" sz="2500" spc="-10" b="1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algn="ctr" marR="321945">
              <a:lnSpc>
                <a:spcPct val="100000"/>
              </a:lnSpc>
            </a:pPr>
            <a:r>
              <a:rPr dirty="0" sz="2500" spc="-10" b="1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Calibri"/>
              <a:cs typeface="Calibri"/>
            </a:endParaRPr>
          </a:p>
          <a:p>
            <a:pPr marL="2388870">
              <a:lnSpc>
                <a:spcPct val="100000"/>
              </a:lnSpc>
              <a:spcBef>
                <a:spcPts val="5"/>
              </a:spcBef>
            </a:pPr>
            <a:r>
              <a:rPr dirty="0" sz="2500" spc="-20" b="1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8429576" y="3700841"/>
            <a:ext cx="763806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00"/>
              </a:lnSpc>
            </a:pPr>
            <a:r>
              <a:rPr dirty="0" sz="2500" spc="-130" b="1">
                <a:latin typeface="Calibri"/>
                <a:cs typeface="Calibri"/>
              </a:rPr>
              <a:t>T</a:t>
            </a:r>
            <a:r>
              <a:rPr dirty="0" sz="2500" spc="-30" b="1">
                <a:latin typeface="Calibri"/>
                <a:cs typeface="Calibri"/>
              </a:rPr>
              <a:t>r</a:t>
            </a:r>
            <a:r>
              <a:rPr dirty="0" sz="2500" spc="-10" b="1">
                <a:latin typeface="Calibri"/>
                <a:cs typeface="Calibri"/>
              </a:rPr>
              <a:t>ee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5300" y="2579623"/>
            <a:ext cx="3973829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3190"/>
              </a:lnSpc>
              <a:spcBef>
                <a:spcPts val="245"/>
              </a:spcBef>
            </a:pPr>
            <a:r>
              <a:rPr dirty="0" sz="2700" spc="-15">
                <a:latin typeface="Calibri"/>
                <a:cs typeface="Calibri"/>
              </a:rPr>
              <a:t>Label each </a:t>
            </a:r>
            <a:r>
              <a:rPr dirty="0" sz="2700" spc="-30">
                <a:latin typeface="Calibri"/>
                <a:cs typeface="Calibri"/>
              </a:rPr>
              <a:t>pixel </a:t>
            </a:r>
            <a:r>
              <a:rPr dirty="0" sz="2700" spc="-5">
                <a:latin typeface="Calibri"/>
                <a:cs typeface="Calibri"/>
              </a:rPr>
              <a:t>in </a:t>
            </a:r>
            <a:r>
              <a:rPr dirty="0" sz="2700" spc="-15">
                <a:latin typeface="Calibri"/>
                <a:cs typeface="Calibri"/>
              </a:rPr>
              <a:t>the</a:t>
            </a:r>
            <a:r>
              <a:rPr dirty="0" sz="2700" spc="-145">
                <a:latin typeface="Calibri"/>
                <a:cs typeface="Calibri"/>
              </a:rPr>
              <a:t> </a:t>
            </a:r>
            <a:r>
              <a:rPr dirty="0" sz="2700" spc="-25">
                <a:latin typeface="Calibri"/>
                <a:cs typeface="Calibri"/>
              </a:rPr>
              <a:t>image  </a:t>
            </a:r>
            <a:r>
              <a:rPr dirty="0" sz="2700" spc="-20">
                <a:latin typeface="Calibri"/>
                <a:cs typeface="Calibri"/>
              </a:rPr>
              <a:t>with </a:t>
            </a:r>
            <a:r>
              <a:rPr dirty="0" sz="2700">
                <a:latin typeface="Calibri"/>
                <a:cs typeface="Calibri"/>
              </a:rPr>
              <a:t>a </a:t>
            </a:r>
            <a:r>
              <a:rPr dirty="0" sz="2700" spc="-30">
                <a:latin typeface="Calibri"/>
                <a:cs typeface="Calibri"/>
              </a:rPr>
              <a:t>category</a:t>
            </a:r>
            <a:r>
              <a:rPr dirty="0" sz="2700" spc="-75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label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300" y="3798823"/>
            <a:ext cx="3999865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3190"/>
              </a:lnSpc>
              <a:spcBef>
                <a:spcPts val="245"/>
              </a:spcBef>
            </a:pPr>
            <a:r>
              <a:rPr dirty="0" sz="2700" spc="-20">
                <a:latin typeface="Calibri"/>
                <a:cs typeface="Calibri"/>
              </a:rPr>
              <a:t>Don’t </a:t>
            </a:r>
            <a:r>
              <a:rPr dirty="0" sz="2700" spc="-35">
                <a:latin typeface="Calibri"/>
                <a:cs typeface="Calibri"/>
              </a:rPr>
              <a:t>differentiate </a:t>
            </a:r>
            <a:r>
              <a:rPr dirty="0" sz="2700" spc="-25">
                <a:latin typeface="Calibri"/>
                <a:cs typeface="Calibri"/>
              </a:rPr>
              <a:t>instances,  </a:t>
            </a:r>
            <a:r>
              <a:rPr dirty="0" sz="2700" spc="-15">
                <a:latin typeface="Calibri"/>
                <a:cs typeface="Calibri"/>
              </a:rPr>
              <a:t>only </a:t>
            </a:r>
            <a:r>
              <a:rPr dirty="0" sz="2700" spc="-30">
                <a:latin typeface="Calibri"/>
                <a:cs typeface="Calibri"/>
              </a:rPr>
              <a:t>care </a:t>
            </a:r>
            <a:r>
              <a:rPr dirty="0" sz="2700" spc="-20">
                <a:latin typeface="Calibri"/>
                <a:cs typeface="Calibri"/>
              </a:rPr>
              <a:t>about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 spc="-30">
                <a:latin typeface="Calibri"/>
                <a:cs typeface="Calibri"/>
              </a:rPr>
              <a:t>pixels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59504" y="1046988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79505" y="3603238"/>
            <a:ext cx="2886075" cy="2438400"/>
            <a:chOff x="5379505" y="3603238"/>
            <a:chExt cx="2886075" cy="2438400"/>
          </a:xfrm>
        </p:grpSpPr>
        <p:sp>
          <p:nvSpPr>
            <p:cNvPr id="15" name="object 15"/>
            <p:cNvSpPr/>
            <p:nvPr/>
          </p:nvSpPr>
          <p:spPr>
            <a:xfrm>
              <a:off x="5388863" y="3611879"/>
              <a:ext cx="2852928" cy="2429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2" y="180279"/>
                  </a:lnTo>
                  <a:lnTo>
                    <a:pt x="1577541" y="204322"/>
                  </a:lnTo>
                  <a:lnTo>
                    <a:pt x="1369693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8"/>
                  </a:lnTo>
                  <a:lnTo>
                    <a:pt x="1235143" y="444661"/>
                  </a:lnTo>
                  <a:lnTo>
                    <a:pt x="929429" y="348518"/>
                  </a:lnTo>
                  <a:lnTo>
                    <a:pt x="489163" y="216293"/>
                  </a:lnTo>
                  <a:lnTo>
                    <a:pt x="80545" y="254182"/>
                  </a:lnTo>
                  <a:lnTo>
                    <a:pt x="0" y="348518"/>
                  </a:lnTo>
                  <a:lnTo>
                    <a:pt x="146766" y="384568"/>
                  </a:lnTo>
                  <a:lnTo>
                    <a:pt x="330180" y="360490"/>
                  </a:lnTo>
                  <a:lnTo>
                    <a:pt x="525847" y="408578"/>
                  </a:lnTo>
                  <a:lnTo>
                    <a:pt x="856028" y="516759"/>
                  </a:lnTo>
                  <a:lnTo>
                    <a:pt x="1076161" y="648917"/>
                  </a:lnTo>
                  <a:lnTo>
                    <a:pt x="1100662" y="853273"/>
                  </a:lnTo>
                  <a:lnTo>
                    <a:pt x="1161811" y="1117657"/>
                  </a:lnTo>
                  <a:lnTo>
                    <a:pt x="1198460" y="1249847"/>
                  </a:lnTo>
                  <a:lnTo>
                    <a:pt x="1369693" y="1225770"/>
                  </a:lnTo>
                  <a:lnTo>
                    <a:pt x="1443026" y="1418088"/>
                  </a:lnTo>
                  <a:lnTo>
                    <a:pt x="1614258" y="1538274"/>
                  </a:lnTo>
                  <a:lnTo>
                    <a:pt x="1712057" y="1454137"/>
                  </a:lnTo>
                  <a:lnTo>
                    <a:pt x="1717638" y="1315726"/>
                  </a:lnTo>
                  <a:lnTo>
                    <a:pt x="1675408" y="1201760"/>
                  </a:lnTo>
                  <a:lnTo>
                    <a:pt x="1650907" y="1093612"/>
                  </a:lnTo>
                  <a:lnTo>
                    <a:pt x="1809890" y="1045557"/>
                  </a:lnTo>
                  <a:lnTo>
                    <a:pt x="1944439" y="961421"/>
                  </a:lnTo>
                  <a:lnTo>
                    <a:pt x="1895506" y="1177716"/>
                  </a:lnTo>
                  <a:lnTo>
                    <a:pt x="2066739" y="1261852"/>
                  </a:lnTo>
                  <a:lnTo>
                    <a:pt x="2189005" y="1141666"/>
                  </a:lnTo>
                  <a:lnTo>
                    <a:pt x="2189005" y="997470"/>
                  </a:lnTo>
                  <a:lnTo>
                    <a:pt x="2164538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4" y="336514"/>
                  </a:lnTo>
                  <a:lnTo>
                    <a:pt x="2189005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90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0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2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8" y="985572"/>
                  </a:lnTo>
                  <a:lnTo>
                    <a:pt x="1819089" y="1133203"/>
                  </a:lnTo>
                  <a:lnTo>
                    <a:pt x="1647664" y="1177535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1"/>
                  </a:lnTo>
                  <a:lnTo>
                    <a:pt x="0" y="266988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70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9" y="98399"/>
                  </a:lnTo>
                  <a:lnTo>
                    <a:pt x="2557240" y="137792"/>
                  </a:lnTo>
                  <a:lnTo>
                    <a:pt x="2295305" y="162429"/>
                  </a:lnTo>
                  <a:lnTo>
                    <a:pt x="1433386" y="408501"/>
                  </a:lnTo>
                  <a:lnTo>
                    <a:pt x="1219085" y="477367"/>
                  </a:lnTo>
                  <a:lnTo>
                    <a:pt x="916395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6" y="654554"/>
                  </a:lnTo>
                  <a:lnTo>
                    <a:pt x="600003" y="629959"/>
                  </a:lnTo>
                  <a:lnTo>
                    <a:pt x="1314317" y="836639"/>
                  </a:lnTo>
                  <a:lnTo>
                    <a:pt x="1385731" y="821881"/>
                  </a:lnTo>
                  <a:lnTo>
                    <a:pt x="1338455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6" y="595505"/>
                  </a:lnTo>
                  <a:lnTo>
                    <a:pt x="2142900" y="408501"/>
                  </a:lnTo>
                  <a:lnTo>
                    <a:pt x="2300065" y="472469"/>
                  </a:lnTo>
                  <a:lnTo>
                    <a:pt x="2297705" y="792098"/>
                  </a:lnTo>
                  <a:lnTo>
                    <a:pt x="2495326" y="816963"/>
                  </a:lnTo>
                  <a:lnTo>
                    <a:pt x="2514385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0"/>
                  </a:moveTo>
                  <a:lnTo>
                    <a:pt x="0" y="639796"/>
                  </a:lnTo>
                  <a:lnTo>
                    <a:pt x="619062" y="561052"/>
                  </a:lnTo>
                  <a:lnTo>
                    <a:pt x="904794" y="442935"/>
                  </a:lnTo>
                  <a:lnTo>
                    <a:pt x="1161950" y="497085"/>
                  </a:lnTo>
                  <a:lnTo>
                    <a:pt x="2238170" y="182105"/>
                  </a:lnTo>
                  <a:lnTo>
                    <a:pt x="2614375" y="137814"/>
                  </a:lnTo>
                  <a:lnTo>
                    <a:pt x="2814375" y="9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5422391" y="1033272"/>
            <a:ext cx="2791967" cy="2417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297757" y="5598159"/>
            <a:ext cx="74104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G</a:t>
            </a:r>
            <a:r>
              <a:rPr dirty="0" sz="2500" spc="-60" b="1">
                <a:latin typeface="Calibri"/>
                <a:cs typeface="Calibri"/>
              </a:rPr>
              <a:t>r</a:t>
            </a:r>
            <a:r>
              <a:rPr dirty="0" sz="2500" spc="-10" b="1">
                <a:latin typeface="Calibri"/>
                <a:cs typeface="Calibri"/>
              </a:rPr>
              <a:t>as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30</a:t>
            </a:fld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759065" y="4674615"/>
            <a:ext cx="45529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35" b="1">
                <a:latin typeface="Calibri"/>
                <a:cs typeface="Calibri"/>
              </a:rPr>
              <a:t>a</a:t>
            </a:r>
            <a:r>
              <a:rPr dirty="0" sz="2500" b="1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95001" y="3677920"/>
            <a:ext cx="4762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S</a:t>
            </a:r>
            <a:r>
              <a:rPr dirty="0" sz="2500" spc="-15" b="1">
                <a:latin typeface="Calibri"/>
                <a:cs typeface="Calibri"/>
              </a:rPr>
              <a:t>k</a:t>
            </a:r>
            <a:r>
              <a:rPr dirty="0" sz="2500" b="1">
                <a:latin typeface="Calibri"/>
                <a:cs typeface="Calibri"/>
              </a:rPr>
              <a:t>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 rot="2700000">
            <a:off x="7453186" y="4003037"/>
            <a:ext cx="763806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00"/>
              </a:lnSpc>
            </a:pPr>
            <a:r>
              <a:rPr dirty="0" sz="2500" spc="-130" b="1">
                <a:latin typeface="Calibri"/>
                <a:cs typeface="Calibri"/>
              </a:rPr>
              <a:t>T</a:t>
            </a:r>
            <a:r>
              <a:rPr dirty="0" sz="2500" spc="-30" b="1">
                <a:latin typeface="Calibri"/>
                <a:cs typeface="Calibri"/>
              </a:rPr>
              <a:t>r</a:t>
            </a:r>
            <a:r>
              <a:rPr dirty="0" sz="2500" spc="-10" b="1">
                <a:latin typeface="Calibri"/>
                <a:cs typeface="Calibri"/>
              </a:rPr>
              <a:t>ee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2411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Semantic </a:t>
            </a:r>
            <a:r>
              <a:rPr dirty="0" spc="-15"/>
              <a:t>Segmentation </a:t>
            </a:r>
            <a:r>
              <a:rPr dirty="0" spc="-5"/>
              <a:t>Idea: Sliding</a:t>
            </a:r>
            <a:r>
              <a:rPr dirty="0" spc="-35"/>
              <a:t> </a:t>
            </a:r>
            <a:r>
              <a:rPr dirty="0" spc="-5"/>
              <a:t>Window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69847" y="2315424"/>
            <a:ext cx="5257800" cy="3200400"/>
            <a:chOff x="1069847" y="2315424"/>
            <a:chExt cx="5257800" cy="3200400"/>
          </a:xfrm>
        </p:grpSpPr>
        <p:sp>
          <p:nvSpPr>
            <p:cNvPr id="4" name="object 4"/>
            <p:cNvSpPr/>
            <p:nvPr/>
          </p:nvSpPr>
          <p:spPr>
            <a:xfrm>
              <a:off x="1069847" y="2776727"/>
              <a:ext cx="3297936" cy="2197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53643" y="3657380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54214" y="2329711"/>
              <a:ext cx="1711325" cy="1299845"/>
            </a:xfrm>
            <a:custGeom>
              <a:avLst/>
              <a:gdLst/>
              <a:ahLst/>
              <a:cxnLst/>
              <a:rect l="l" t="t" r="r" b="b"/>
              <a:pathLst>
                <a:path w="1711325" h="1299845">
                  <a:moveTo>
                    <a:pt x="0" y="1299661"/>
                  </a:moveTo>
                  <a:lnTo>
                    <a:pt x="1711154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94103" y="3314555"/>
              <a:ext cx="1684020" cy="733425"/>
            </a:xfrm>
            <a:custGeom>
              <a:avLst/>
              <a:gdLst/>
              <a:ahLst/>
              <a:cxnLst/>
              <a:rect l="l" t="t" r="r" b="b"/>
              <a:pathLst>
                <a:path w="1684020" h="733425">
                  <a:moveTo>
                    <a:pt x="0" y="733409"/>
                  </a:moveTo>
                  <a:lnTo>
                    <a:pt x="1683961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16295" y="2325623"/>
              <a:ext cx="911351" cy="9997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73240" y="2725671"/>
              <a:ext cx="197658" cy="1976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56791" y="3860526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659938" y="4063673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16295" y="3453383"/>
              <a:ext cx="911351" cy="9753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416295" y="4529327"/>
              <a:ext cx="911351" cy="975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856162" y="4209888"/>
              <a:ext cx="1509395" cy="230504"/>
            </a:xfrm>
            <a:custGeom>
              <a:avLst/>
              <a:gdLst/>
              <a:ahLst/>
              <a:cxnLst/>
              <a:rect l="l" t="t" r="r" b="b"/>
              <a:pathLst>
                <a:path w="1509395" h="230504">
                  <a:moveTo>
                    <a:pt x="0" y="0"/>
                  </a:moveTo>
                  <a:lnTo>
                    <a:pt x="1509207" y="23034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805007" y="3481079"/>
              <a:ext cx="1548130" cy="358140"/>
            </a:xfrm>
            <a:custGeom>
              <a:avLst/>
              <a:gdLst/>
              <a:ahLst/>
              <a:cxnLst/>
              <a:rect l="l" t="t" r="r" b="b"/>
              <a:pathLst>
                <a:path w="1548129" h="358139">
                  <a:moveTo>
                    <a:pt x="0" y="357907"/>
                  </a:moveTo>
                  <a:lnTo>
                    <a:pt x="1547597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48011" y="4081988"/>
              <a:ext cx="1304925" cy="448309"/>
            </a:xfrm>
            <a:custGeom>
              <a:avLst/>
              <a:gdLst/>
              <a:ahLst/>
              <a:cxnLst/>
              <a:rect l="l" t="t" r="r" b="b"/>
              <a:pathLst>
                <a:path w="1304925" h="448310">
                  <a:moveTo>
                    <a:pt x="0" y="0"/>
                  </a:moveTo>
                  <a:lnTo>
                    <a:pt x="1304460" y="447883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48011" y="4414536"/>
              <a:ext cx="1304925" cy="1087120"/>
            </a:xfrm>
            <a:custGeom>
              <a:avLst/>
              <a:gdLst/>
              <a:ahLst/>
              <a:cxnLst/>
              <a:rect l="l" t="t" r="r" b="b"/>
              <a:pathLst>
                <a:path w="1304925" h="1087120">
                  <a:moveTo>
                    <a:pt x="0" y="0"/>
                  </a:moveTo>
                  <a:lnTo>
                    <a:pt x="1304460" y="108691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773240" y="3841913"/>
              <a:ext cx="197658" cy="19765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73240" y="4917566"/>
              <a:ext cx="197658" cy="1976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917829" y="2321559"/>
            <a:ext cx="133540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Full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14867" y="1376679"/>
            <a:ext cx="91694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E</a:t>
            </a:r>
            <a:r>
              <a:rPr dirty="0" sz="2500" spc="-5">
                <a:latin typeface="Calibri"/>
                <a:cs typeface="Calibri"/>
              </a:rPr>
              <a:t>xt</a:t>
            </a:r>
            <a:r>
              <a:rPr dirty="0" sz="2500" spc="-65">
                <a:latin typeface="Calibri"/>
                <a:cs typeface="Calibri"/>
              </a:rPr>
              <a:t>r</a:t>
            </a:r>
            <a:r>
              <a:rPr dirty="0" sz="2500" spc="-10">
                <a:latin typeface="Calibri"/>
                <a:cs typeface="Calibri"/>
              </a:rPr>
              <a:t>ac</a:t>
            </a:r>
            <a:r>
              <a:rPr dirty="0" sz="2500">
                <a:latin typeface="Calibri"/>
                <a:cs typeface="Calibri"/>
              </a:rPr>
              <a:t>t  </a:t>
            </a:r>
            <a:r>
              <a:rPr dirty="0" sz="2500" spc="-20">
                <a:latin typeface="Calibri"/>
                <a:cs typeface="Calibri"/>
              </a:rPr>
              <a:t>patch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10528" y="3529584"/>
            <a:ext cx="2645664" cy="862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749854" y="1394967"/>
            <a:ext cx="19145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Classify </a:t>
            </a:r>
            <a:r>
              <a:rPr dirty="0" sz="2500" spc="-20">
                <a:latin typeface="Calibri"/>
                <a:cs typeface="Calibri"/>
              </a:rPr>
              <a:t>center  pixel </a:t>
            </a:r>
            <a:r>
              <a:rPr dirty="0" sz="2500" spc="-5">
                <a:latin typeface="Calibri"/>
                <a:cs typeface="Calibri"/>
              </a:rPr>
              <a:t>with</a:t>
            </a:r>
            <a:r>
              <a:rPr dirty="0" sz="2500" spc="-7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CNN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4663" y="3537204"/>
            <a:ext cx="927100" cy="16503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latin typeface="Calibri"/>
                <a:cs typeface="Calibri"/>
              </a:rPr>
              <a:t>Cow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3200" spc="-10">
                <a:latin typeface="Calibri"/>
                <a:cs typeface="Calibri"/>
              </a:rPr>
              <a:t>G</a:t>
            </a:r>
            <a:r>
              <a:rPr dirty="0" sz="3200" spc="-75">
                <a:latin typeface="Calibri"/>
                <a:cs typeface="Calibri"/>
              </a:rPr>
              <a:t>r</a:t>
            </a:r>
            <a:r>
              <a:rPr dirty="0" sz="3200" spc="5">
                <a:latin typeface="Calibri"/>
                <a:cs typeface="Calibri"/>
              </a:rPr>
              <a:t>a</a:t>
            </a:r>
            <a:r>
              <a:rPr dirty="0" sz="3200" spc="-5">
                <a:latin typeface="Calibri"/>
                <a:cs typeface="Calibri"/>
              </a:rPr>
              <a:t>s</a:t>
            </a:r>
            <a:r>
              <a:rPr dirty="0" sz="320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10528" y="2365248"/>
            <a:ext cx="2645664" cy="8625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01968" y="4614671"/>
            <a:ext cx="2648711" cy="8625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9594663" y="2482596"/>
            <a:ext cx="7448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latin typeface="Calibri"/>
                <a:cs typeface="Calibri"/>
              </a:rPr>
              <a:t>C</a:t>
            </a:r>
            <a:r>
              <a:rPr dirty="0" sz="3200" spc="-15">
                <a:latin typeface="Calibri"/>
                <a:cs typeface="Calibri"/>
              </a:rPr>
              <a:t>o</a:t>
            </a:r>
            <a:r>
              <a:rPr dirty="0" sz="320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30</a:t>
            </a:fld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499029" y="5916167"/>
            <a:ext cx="5431155" cy="40957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100" spc="-15">
                <a:latin typeface="Calibri"/>
                <a:cs typeface="Calibri"/>
              </a:rPr>
              <a:t>Farabet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“Learning Hierarchical </a:t>
            </a:r>
            <a:r>
              <a:rPr dirty="0" sz="1100" spc="-20">
                <a:latin typeface="Calibri"/>
                <a:cs typeface="Calibri"/>
              </a:rPr>
              <a:t>Features </a:t>
            </a:r>
            <a:r>
              <a:rPr dirty="0" sz="1100" spc="-15">
                <a:latin typeface="Calibri"/>
                <a:cs typeface="Calibri"/>
              </a:rPr>
              <a:t>for Scene Labeling,” </a:t>
            </a:r>
            <a:r>
              <a:rPr dirty="0" sz="1100" spc="-20">
                <a:latin typeface="Calibri"/>
                <a:cs typeface="Calibri"/>
              </a:rPr>
              <a:t>TPAMI</a:t>
            </a:r>
            <a:r>
              <a:rPr dirty="0" sz="1100" spc="-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2013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100" spc="-15">
                <a:latin typeface="Calibri"/>
                <a:cs typeface="Calibri"/>
              </a:rPr>
              <a:t>Pinheiro and Collobert, </a:t>
            </a:r>
            <a:r>
              <a:rPr dirty="0" sz="1100" spc="-20">
                <a:latin typeface="Calibri"/>
                <a:cs typeface="Calibri"/>
              </a:rPr>
              <a:t>“Recurrent </a:t>
            </a:r>
            <a:r>
              <a:rPr dirty="0" sz="1100" spc="-15">
                <a:latin typeface="Calibri"/>
                <a:cs typeface="Calibri"/>
              </a:rPr>
              <a:t>Convolutional </a:t>
            </a:r>
            <a:r>
              <a:rPr dirty="0" sz="1100" spc="-20">
                <a:latin typeface="Calibri"/>
                <a:cs typeface="Calibri"/>
              </a:rPr>
              <a:t>Neural Networks </a:t>
            </a:r>
            <a:r>
              <a:rPr dirty="0" sz="1100" spc="-15">
                <a:latin typeface="Calibri"/>
                <a:cs typeface="Calibri"/>
              </a:rPr>
              <a:t>for </a:t>
            </a:r>
            <a:r>
              <a:rPr dirty="0" sz="1100" spc="-20">
                <a:latin typeface="Calibri"/>
                <a:cs typeface="Calibri"/>
              </a:rPr>
              <a:t>Scene </a:t>
            </a:r>
            <a:r>
              <a:rPr dirty="0" sz="1100" spc="-15">
                <a:latin typeface="Calibri"/>
                <a:cs typeface="Calibri"/>
              </a:rPr>
              <a:t>Labeling”, </a:t>
            </a:r>
            <a:r>
              <a:rPr dirty="0" sz="1100" spc="-20">
                <a:latin typeface="Calibri"/>
                <a:cs typeface="Calibri"/>
              </a:rPr>
              <a:t>ICML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2411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Semantic </a:t>
            </a:r>
            <a:r>
              <a:rPr dirty="0" spc="-15"/>
              <a:t>Segmentation </a:t>
            </a:r>
            <a:r>
              <a:rPr dirty="0" spc="-5"/>
              <a:t>Idea: Sliding</a:t>
            </a:r>
            <a:r>
              <a:rPr dirty="0" spc="-35"/>
              <a:t> </a:t>
            </a:r>
            <a:r>
              <a:rPr dirty="0" spc="-5"/>
              <a:t>Window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69847" y="2315424"/>
            <a:ext cx="5257800" cy="3200400"/>
            <a:chOff x="1069847" y="2315424"/>
            <a:chExt cx="5257800" cy="3200400"/>
          </a:xfrm>
        </p:grpSpPr>
        <p:sp>
          <p:nvSpPr>
            <p:cNvPr id="4" name="object 4"/>
            <p:cNvSpPr/>
            <p:nvPr/>
          </p:nvSpPr>
          <p:spPr>
            <a:xfrm>
              <a:off x="1069847" y="2776727"/>
              <a:ext cx="3297936" cy="2197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53643" y="3657380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54214" y="2329711"/>
              <a:ext cx="1711325" cy="1299845"/>
            </a:xfrm>
            <a:custGeom>
              <a:avLst/>
              <a:gdLst/>
              <a:ahLst/>
              <a:cxnLst/>
              <a:rect l="l" t="t" r="r" b="b"/>
              <a:pathLst>
                <a:path w="1711325" h="1299845">
                  <a:moveTo>
                    <a:pt x="0" y="1299661"/>
                  </a:moveTo>
                  <a:lnTo>
                    <a:pt x="1711154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94103" y="3314555"/>
              <a:ext cx="1684020" cy="733425"/>
            </a:xfrm>
            <a:custGeom>
              <a:avLst/>
              <a:gdLst/>
              <a:ahLst/>
              <a:cxnLst/>
              <a:rect l="l" t="t" r="r" b="b"/>
              <a:pathLst>
                <a:path w="1684020" h="733425">
                  <a:moveTo>
                    <a:pt x="0" y="733409"/>
                  </a:moveTo>
                  <a:lnTo>
                    <a:pt x="1683961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16295" y="2325623"/>
              <a:ext cx="911351" cy="9997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73240" y="2725671"/>
              <a:ext cx="197658" cy="1976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56791" y="3860526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659938" y="4063673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0" y="0"/>
                  </a:moveTo>
                  <a:lnTo>
                    <a:pt x="328714" y="0"/>
                  </a:lnTo>
                  <a:lnTo>
                    <a:pt x="328714" y="328714"/>
                  </a:lnTo>
                  <a:lnTo>
                    <a:pt x="0" y="3287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16295" y="3453383"/>
              <a:ext cx="911351" cy="9753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416295" y="4529327"/>
              <a:ext cx="911351" cy="975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856162" y="4209888"/>
              <a:ext cx="1509395" cy="230504"/>
            </a:xfrm>
            <a:custGeom>
              <a:avLst/>
              <a:gdLst/>
              <a:ahLst/>
              <a:cxnLst/>
              <a:rect l="l" t="t" r="r" b="b"/>
              <a:pathLst>
                <a:path w="1509395" h="230504">
                  <a:moveTo>
                    <a:pt x="0" y="0"/>
                  </a:moveTo>
                  <a:lnTo>
                    <a:pt x="1509207" y="23034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805007" y="3481079"/>
              <a:ext cx="1548130" cy="358140"/>
            </a:xfrm>
            <a:custGeom>
              <a:avLst/>
              <a:gdLst/>
              <a:ahLst/>
              <a:cxnLst/>
              <a:rect l="l" t="t" r="r" b="b"/>
              <a:pathLst>
                <a:path w="1548129" h="358139">
                  <a:moveTo>
                    <a:pt x="0" y="357907"/>
                  </a:moveTo>
                  <a:lnTo>
                    <a:pt x="1547597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48011" y="4081988"/>
              <a:ext cx="1304925" cy="448309"/>
            </a:xfrm>
            <a:custGeom>
              <a:avLst/>
              <a:gdLst/>
              <a:ahLst/>
              <a:cxnLst/>
              <a:rect l="l" t="t" r="r" b="b"/>
              <a:pathLst>
                <a:path w="1304925" h="448310">
                  <a:moveTo>
                    <a:pt x="0" y="0"/>
                  </a:moveTo>
                  <a:lnTo>
                    <a:pt x="1304460" y="447883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48011" y="4414536"/>
              <a:ext cx="1304925" cy="1087120"/>
            </a:xfrm>
            <a:custGeom>
              <a:avLst/>
              <a:gdLst/>
              <a:ahLst/>
              <a:cxnLst/>
              <a:rect l="l" t="t" r="r" b="b"/>
              <a:pathLst>
                <a:path w="1304925" h="1087120">
                  <a:moveTo>
                    <a:pt x="0" y="0"/>
                  </a:moveTo>
                  <a:lnTo>
                    <a:pt x="1304460" y="108691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773240" y="3841913"/>
              <a:ext cx="197658" cy="19765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73240" y="4917566"/>
              <a:ext cx="197658" cy="1976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917829" y="2321559"/>
            <a:ext cx="133540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Full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14867" y="1376679"/>
            <a:ext cx="91694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E</a:t>
            </a:r>
            <a:r>
              <a:rPr dirty="0" sz="2500" spc="-5">
                <a:latin typeface="Calibri"/>
                <a:cs typeface="Calibri"/>
              </a:rPr>
              <a:t>xt</a:t>
            </a:r>
            <a:r>
              <a:rPr dirty="0" sz="2500" spc="-65">
                <a:latin typeface="Calibri"/>
                <a:cs typeface="Calibri"/>
              </a:rPr>
              <a:t>r</a:t>
            </a:r>
            <a:r>
              <a:rPr dirty="0" sz="2500" spc="-10">
                <a:latin typeface="Calibri"/>
                <a:cs typeface="Calibri"/>
              </a:rPr>
              <a:t>ac</a:t>
            </a:r>
            <a:r>
              <a:rPr dirty="0" sz="2500">
                <a:latin typeface="Calibri"/>
                <a:cs typeface="Calibri"/>
              </a:rPr>
              <a:t>t  </a:t>
            </a:r>
            <a:r>
              <a:rPr dirty="0" sz="2500" spc="-20">
                <a:latin typeface="Calibri"/>
                <a:cs typeface="Calibri"/>
              </a:rPr>
              <a:t>patch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10528" y="3529584"/>
            <a:ext cx="2645664" cy="862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749854" y="1394967"/>
            <a:ext cx="19145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Classify </a:t>
            </a:r>
            <a:r>
              <a:rPr dirty="0" sz="2500" spc="-20">
                <a:latin typeface="Calibri"/>
                <a:cs typeface="Calibri"/>
              </a:rPr>
              <a:t>center  pixel </a:t>
            </a:r>
            <a:r>
              <a:rPr dirty="0" sz="2500" spc="-5">
                <a:latin typeface="Calibri"/>
                <a:cs typeface="Calibri"/>
              </a:rPr>
              <a:t>with</a:t>
            </a:r>
            <a:r>
              <a:rPr dirty="0" sz="2500" spc="-7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CNN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4663" y="3537204"/>
            <a:ext cx="7448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latin typeface="Calibri"/>
                <a:cs typeface="Calibri"/>
              </a:rPr>
              <a:t>C</a:t>
            </a:r>
            <a:r>
              <a:rPr dirty="0" sz="3200" spc="-15">
                <a:latin typeface="Calibri"/>
                <a:cs typeface="Calibri"/>
              </a:rPr>
              <a:t>o</a:t>
            </a:r>
            <a:r>
              <a:rPr dirty="0" sz="320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10528" y="2365248"/>
            <a:ext cx="2645664" cy="8625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01968" y="4614671"/>
            <a:ext cx="2648711" cy="8625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9594663" y="2482596"/>
            <a:ext cx="7448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latin typeface="Calibri"/>
                <a:cs typeface="Calibri"/>
              </a:rPr>
              <a:t>C</a:t>
            </a:r>
            <a:r>
              <a:rPr dirty="0" sz="3200" spc="-15">
                <a:latin typeface="Calibri"/>
                <a:cs typeface="Calibri"/>
              </a:rPr>
              <a:t>o</a:t>
            </a:r>
            <a:r>
              <a:rPr dirty="0" sz="320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99029" y="6139260"/>
            <a:ext cx="5431155" cy="19621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Pinheiro and Collobert, </a:t>
            </a:r>
            <a:r>
              <a:rPr dirty="0" sz="1100" spc="-20">
                <a:latin typeface="Calibri"/>
                <a:cs typeface="Calibri"/>
              </a:rPr>
              <a:t>“Recurrent </a:t>
            </a:r>
            <a:r>
              <a:rPr dirty="0" sz="1100" spc="-15">
                <a:latin typeface="Calibri"/>
                <a:cs typeface="Calibri"/>
              </a:rPr>
              <a:t>Convolutional </a:t>
            </a:r>
            <a:r>
              <a:rPr dirty="0" sz="1100" spc="-20">
                <a:latin typeface="Calibri"/>
                <a:cs typeface="Calibri"/>
              </a:rPr>
              <a:t>Neural Networks </a:t>
            </a:r>
            <a:r>
              <a:rPr dirty="0" sz="1100" spc="-15">
                <a:latin typeface="Calibri"/>
                <a:cs typeface="Calibri"/>
              </a:rPr>
              <a:t>for </a:t>
            </a:r>
            <a:r>
              <a:rPr dirty="0" sz="1100" spc="-20">
                <a:latin typeface="Calibri"/>
                <a:cs typeface="Calibri"/>
              </a:rPr>
              <a:t>Scene </a:t>
            </a:r>
            <a:r>
              <a:rPr dirty="0" sz="1100" spc="-15">
                <a:latin typeface="Calibri"/>
                <a:cs typeface="Calibri"/>
              </a:rPr>
              <a:t>Labeling”, </a:t>
            </a:r>
            <a:r>
              <a:rPr dirty="0" sz="1100" spc="-20">
                <a:latin typeface="Calibri"/>
                <a:cs typeface="Calibri"/>
              </a:rPr>
              <a:t>ICML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37</a:t>
            </a:fld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594663" y="4674108"/>
            <a:ext cx="9271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latin typeface="Calibri"/>
                <a:cs typeface="Calibri"/>
              </a:rPr>
              <a:t>G</a:t>
            </a:r>
            <a:r>
              <a:rPr dirty="0" sz="3200" spc="-75">
                <a:latin typeface="Calibri"/>
                <a:cs typeface="Calibri"/>
              </a:rPr>
              <a:t>r</a:t>
            </a:r>
            <a:r>
              <a:rPr dirty="0" sz="3200" spc="5">
                <a:latin typeface="Calibri"/>
                <a:cs typeface="Calibri"/>
              </a:rPr>
              <a:t>a</a:t>
            </a:r>
            <a:r>
              <a:rPr dirty="0" sz="3200" spc="-5">
                <a:latin typeface="Calibri"/>
                <a:cs typeface="Calibri"/>
              </a:rPr>
              <a:t>s</a:t>
            </a:r>
            <a:r>
              <a:rPr dirty="0" sz="320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99029" y="5940552"/>
            <a:ext cx="433514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Farabet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“Learning Hierarchical </a:t>
            </a:r>
            <a:r>
              <a:rPr dirty="0" sz="1100" spc="-20">
                <a:latin typeface="Calibri"/>
                <a:cs typeface="Calibri"/>
              </a:rPr>
              <a:t>Features </a:t>
            </a:r>
            <a:r>
              <a:rPr dirty="0" sz="1100" spc="-15">
                <a:latin typeface="Calibri"/>
                <a:cs typeface="Calibri"/>
              </a:rPr>
              <a:t>for Scene Labeling,” </a:t>
            </a:r>
            <a:r>
              <a:rPr dirty="0" sz="1100" spc="-20">
                <a:latin typeface="Calibri"/>
                <a:cs typeface="Calibri"/>
              </a:rPr>
              <a:t>TPAMI</a:t>
            </a:r>
            <a:r>
              <a:rPr dirty="0" sz="1100" spc="-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6600" y="5080000"/>
            <a:ext cx="3853179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Problem: </a:t>
            </a:r>
            <a:r>
              <a:rPr dirty="0" sz="2500" spc="-35">
                <a:solidFill>
                  <a:srgbClr val="FF0000"/>
                </a:solidFill>
                <a:latin typeface="Calibri"/>
                <a:cs typeface="Calibri"/>
              </a:rPr>
              <a:t>Very </a:t>
            </a:r>
            <a:r>
              <a:rPr dirty="0" sz="2500" spc="-10">
                <a:solidFill>
                  <a:srgbClr val="FF0000"/>
                </a:solidFill>
                <a:latin typeface="Calibri"/>
                <a:cs typeface="Calibri"/>
              </a:rPr>
              <a:t>inefficient! Not  reusing 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shared </a:t>
            </a:r>
            <a:r>
              <a:rPr dirty="0" sz="2500" spc="-25">
                <a:solidFill>
                  <a:srgbClr val="FF0000"/>
                </a:solidFill>
                <a:latin typeface="Calibri"/>
                <a:cs typeface="Calibri"/>
              </a:rPr>
              <a:t>features  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between </a:t>
            </a:r>
            <a:r>
              <a:rPr dirty="0" sz="2500" spc="-10">
                <a:solidFill>
                  <a:srgbClr val="FF0000"/>
                </a:solidFill>
                <a:latin typeface="Calibri"/>
                <a:cs typeface="Calibri"/>
              </a:rPr>
              <a:t>overlapping</a:t>
            </a:r>
            <a:r>
              <a:rPr dirty="0" sz="2500" spc="-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patches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Semantic </a:t>
            </a:r>
            <a:r>
              <a:rPr dirty="0" spc="-15"/>
              <a:t>Segmentation: </a:t>
            </a:r>
            <a:r>
              <a:rPr dirty="0" spc="-5"/>
              <a:t>Fully </a:t>
            </a:r>
            <a:r>
              <a:rPr dirty="0" spc="-15"/>
              <a:t>Convolutional</a:t>
            </a:r>
            <a:r>
              <a:rPr dirty="0" spc="45"/>
              <a:t> </a:t>
            </a:r>
            <a:r>
              <a:rPr dirty="0" spc="-15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Input:  </a:t>
            </a:r>
            <a:r>
              <a:rPr dirty="0" sz="2500">
                <a:latin typeface="Calibri"/>
                <a:cs typeface="Calibri"/>
              </a:rPr>
              <a:t>3 x H x</a:t>
            </a:r>
            <a:r>
              <a:rPr dirty="0" sz="2500" spc="-15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05681" y="2321013"/>
            <a:ext cx="529590" cy="2043430"/>
            <a:chOff x="3405681" y="2321013"/>
            <a:chExt cx="529590" cy="2043430"/>
          </a:xfrm>
        </p:grpSpPr>
        <p:sp>
          <p:nvSpPr>
            <p:cNvPr id="6" name="object 6"/>
            <p:cNvSpPr/>
            <p:nvPr/>
          </p:nvSpPr>
          <p:spPr>
            <a:xfrm>
              <a:off x="34104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206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104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104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4683181" y="2321013"/>
            <a:ext cx="529590" cy="2043430"/>
            <a:chOff x="4683181" y="2321013"/>
            <a:chExt cx="529590" cy="2043430"/>
          </a:xfrm>
        </p:grpSpPr>
        <p:sp>
          <p:nvSpPr>
            <p:cNvPr id="11" name="object 11"/>
            <p:cNvSpPr/>
            <p:nvPr/>
          </p:nvSpPr>
          <p:spPr>
            <a:xfrm>
              <a:off x="46879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981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879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879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990466" y="2321013"/>
            <a:ext cx="529590" cy="2043430"/>
            <a:chOff x="5990466" y="2321013"/>
            <a:chExt cx="529590" cy="2043430"/>
          </a:xfrm>
        </p:grpSpPr>
        <p:sp>
          <p:nvSpPr>
            <p:cNvPr id="16" name="object 16"/>
            <p:cNvSpPr/>
            <p:nvPr/>
          </p:nvSpPr>
          <p:spPr>
            <a:xfrm>
              <a:off x="5995229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05433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995229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995229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137578" y="5055615"/>
            <a:ext cx="1790064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8765" marR="5080" indent="-266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 spc="-30">
                <a:latin typeface="Calibri"/>
                <a:cs typeface="Calibri"/>
              </a:rPr>
              <a:t>v</a:t>
            </a:r>
            <a:r>
              <a:rPr dirty="0" sz="2500" spc="-10">
                <a:latin typeface="Calibri"/>
                <a:cs typeface="Calibri"/>
              </a:rPr>
              <a:t>o</a:t>
            </a:r>
            <a:r>
              <a:rPr dirty="0" sz="2500">
                <a:latin typeface="Calibri"/>
                <a:cs typeface="Calibri"/>
              </a:rPr>
              <a:t>l</a:t>
            </a:r>
            <a:r>
              <a:rPr dirty="0" sz="2500" spc="-5">
                <a:latin typeface="Calibri"/>
                <a:cs typeface="Calibri"/>
              </a:rPr>
              <a:t>ut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0">
                <a:latin typeface="Calibri"/>
                <a:cs typeface="Calibri"/>
              </a:rPr>
              <a:t>o</a:t>
            </a:r>
            <a:r>
              <a:rPr dirty="0" sz="2500" spc="-5">
                <a:latin typeface="Calibri"/>
                <a:cs typeface="Calibri"/>
              </a:rPr>
              <a:t>ns</a:t>
            </a:r>
            <a:r>
              <a:rPr dirty="0" sz="2500">
                <a:latin typeface="Calibri"/>
                <a:cs typeface="Calibri"/>
              </a:rPr>
              <a:t>:  D x H 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698814" y="3098799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917698" y="3098799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238154" y="3098799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574509" y="3138423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10004" y="4493610"/>
            <a:ext cx="3411220" cy="460375"/>
          </a:xfrm>
          <a:custGeom>
            <a:avLst/>
            <a:gdLst/>
            <a:ahLst/>
            <a:cxnLst/>
            <a:rect l="l" t="t" r="r" b="b"/>
            <a:pathLst>
              <a:path w="3411220" h="460375">
                <a:moveTo>
                  <a:pt x="3411111" y="0"/>
                </a:moveTo>
                <a:lnTo>
                  <a:pt x="3406693" y="46381"/>
                </a:lnTo>
                <a:lnTo>
                  <a:pt x="3394023" y="89581"/>
                </a:lnTo>
                <a:lnTo>
                  <a:pt x="3373975" y="128674"/>
                </a:lnTo>
                <a:lnTo>
                  <a:pt x="3347424" y="162734"/>
                </a:lnTo>
                <a:lnTo>
                  <a:pt x="3315243" y="190837"/>
                </a:lnTo>
                <a:lnTo>
                  <a:pt x="3278308" y="212056"/>
                </a:lnTo>
                <a:lnTo>
                  <a:pt x="3237493" y="225466"/>
                </a:lnTo>
                <a:lnTo>
                  <a:pt x="3193671" y="230141"/>
                </a:lnTo>
                <a:lnTo>
                  <a:pt x="1922995" y="230141"/>
                </a:lnTo>
                <a:lnTo>
                  <a:pt x="1879173" y="234817"/>
                </a:lnTo>
                <a:lnTo>
                  <a:pt x="1838358" y="248227"/>
                </a:lnTo>
                <a:lnTo>
                  <a:pt x="1801422" y="269446"/>
                </a:lnTo>
                <a:lnTo>
                  <a:pt x="1769242" y="297548"/>
                </a:lnTo>
                <a:lnTo>
                  <a:pt x="1742691" y="331609"/>
                </a:lnTo>
                <a:lnTo>
                  <a:pt x="1722643" y="370702"/>
                </a:lnTo>
                <a:lnTo>
                  <a:pt x="1709973" y="413902"/>
                </a:lnTo>
                <a:lnTo>
                  <a:pt x="1705556" y="460283"/>
                </a:lnTo>
                <a:lnTo>
                  <a:pt x="1701138" y="413902"/>
                </a:lnTo>
                <a:lnTo>
                  <a:pt x="1688468" y="370702"/>
                </a:lnTo>
                <a:lnTo>
                  <a:pt x="1668420" y="331609"/>
                </a:lnTo>
                <a:lnTo>
                  <a:pt x="1641869" y="297548"/>
                </a:lnTo>
                <a:lnTo>
                  <a:pt x="1609688" y="269446"/>
                </a:lnTo>
                <a:lnTo>
                  <a:pt x="1572753" y="248227"/>
                </a:lnTo>
                <a:lnTo>
                  <a:pt x="1531937" y="234817"/>
                </a:lnTo>
                <a:lnTo>
                  <a:pt x="1488116" y="230141"/>
                </a:lnTo>
                <a:lnTo>
                  <a:pt x="217440" y="230141"/>
                </a:lnTo>
                <a:lnTo>
                  <a:pt x="173618" y="225466"/>
                </a:lnTo>
                <a:lnTo>
                  <a:pt x="132802" y="212056"/>
                </a:lnTo>
                <a:lnTo>
                  <a:pt x="95867" y="190837"/>
                </a:lnTo>
                <a:lnTo>
                  <a:pt x="63686" y="162734"/>
                </a:lnTo>
                <a:lnTo>
                  <a:pt x="37135" y="128674"/>
                </a:lnTo>
                <a:lnTo>
                  <a:pt x="17087" y="89581"/>
                </a:lnTo>
                <a:lnTo>
                  <a:pt x="4417" y="46381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31" name="object 31"/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7321207" y="2372199"/>
            <a:ext cx="1109980" cy="2043430"/>
            <a:chOff x="7321207" y="2372199"/>
            <a:chExt cx="1109980" cy="2043430"/>
          </a:xfrm>
        </p:grpSpPr>
        <p:sp>
          <p:nvSpPr>
            <p:cNvPr id="36" name="object 36"/>
            <p:cNvSpPr/>
            <p:nvPr/>
          </p:nvSpPr>
          <p:spPr>
            <a:xfrm>
              <a:off x="7325969" y="2798875"/>
              <a:ext cx="678815" cy="1611630"/>
            </a:xfrm>
            <a:custGeom>
              <a:avLst/>
              <a:gdLst/>
              <a:ahLst/>
              <a:cxnLst/>
              <a:rect l="l" t="t" r="r" b="b"/>
              <a:pathLst>
                <a:path w="678815" h="1611629">
                  <a:moveTo>
                    <a:pt x="678197" y="0"/>
                  </a:moveTo>
                  <a:lnTo>
                    <a:pt x="0" y="0"/>
                  </a:lnTo>
                  <a:lnTo>
                    <a:pt x="0" y="1611556"/>
                  </a:lnTo>
                  <a:lnTo>
                    <a:pt x="678197" y="1611556"/>
                  </a:lnTo>
                  <a:lnTo>
                    <a:pt x="67819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004167" y="2376962"/>
              <a:ext cx="422275" cy="2033905"/>
            </a:xfrm>
            <a:custGeom>
              <a:avLst/>
              <a:gdLst/>
              <a:ahLst/>
              <a:cxnLst/>
              <a:rect l="l" t="t" r="r" b="b"/>
              <a:pathLst>
                <a:path w="422275" h="2033904">
                  <a:moveTo>
                    <a:pt x="421914" y="0"/>
                  </a:moveTo>
                  <a:lnTo>
                    <a:pt x="0" y="421913"/>
                  </a:lnTo>
                  <a:lnTo>
                    <a:pt x="0" y="2033469"/>
                  </a:lnTo>
                  <a:lnTo>
                    <a:pt x="421914" y="1611555"/>
                  </a:lnTo>
                  <a:lnTo>
                    <a:pt x="421914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325969" y="2376962"/>
              <a:ext cx="1100455" cy="422275"/>
            </a:xfrm>
            <a:custGeom>
              <a:avLst/>
              <a:gdLst/>
              <a:ahLst/>
              <a:cxnLst/>
              <a:rect l="l" t="t" r="r" b="b"/>
              <a:pathLst>
                <a:path w="1100454" h="422275">
                  <a:moveTo>
                    <a:pt x="1100112" y="0"/>
                  </a:moveTo>
                  <a:lnTo>
                    <a:pt x="421914" y="0"/>
                  </a:lnTo>
                  <a:lnTo>
                    <a:pt x="0" y="421913"/>
                  </a:lnTo>
                  <a:lnTo>
                    <a:pt x="678197" y="421913"/>
                  </a:lnTo>
                  <a:lnTo>
                    <a:pt x="110011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325969" y="2376962"/>
              <a:ext cx="1100455" cy="2033905"/>
            </a:xfrm>
            <a:custGeom>
              <a:avLst/>
              <a:gdLst/>
              <a:ahLst/>
              <a:cxnLst/>
              <a:rect l="l" t="t" r="r" b="b"/>
              <a:pathLst>
                <a:path w="1100454" h="2033904">
                  <a:moveTo>
                    <a:pt x="0" y="421913"/>
                  </a:moveTo>
                  <a:lnTo>
                    <a:pt x="421914" y="0"/>
                  </a:lnTo>
                  <a:lnTo>
                    <a:pt x="1100113" y="0"/>
                  </a:lnTo>
                  <a:lnTo>
                    <a:pt x="1100113" y="1611556"/>
                  </a:lnTo>
                  <a:lnTo>
                    <a:pt x="678198" y="2033470"/>
                  </a:lnTo>
                  <a:lnTo>
                    <a:pt x="0" y="2033470"/>
                  </a:lnTo>
                  <a:lnTo>
                    <a:pt x="0" y="421913"/>
                  </a:lnTo>
                  <a:close/>
                </a:path>
                <a:path w="1100454" h="2033904">
                  <a:moveTo>
                    <a:pt x="0" y="421913"/>
                  </a:moveTo>
                  <a:lnTo>
                    <a:pt x="678198" y="421913"/>
                  </a:lnTo>
                  <a:lnTo>
                    <a:pt x="1100113" y="0"/>
                  </a:lnTo>
                </a:path>
                <a:path w="1100454" h="2033904">
                  <a:moveTo>
                    <a:pt x="678198" y="421913"/>
                  </a:moveTo>
                  <a:lnTo>
                    <a:pt x="678198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365634" y="4631944"/>
            <a:ext cx="12319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dirty="0" sz="2500" spc="-20">
                <a:latin typeface="Calibri"/>
                <a:cs typeface="Calibri"/>
              </a:rPr>
              <a:t>Scores:  </a:t>
            </a:r>
            <a:r>
              <a:rPr dirty="0" sz="2500">
                <a:latin typeface="Calibri"/>
                <a:cs typeface="Calibri"/>
              </a:rPr>
              <a:t>C x H x</a:t>
            </a:r>
            <a:r>
              <a:rPr dirty="0" sz="2500" spc="-16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8486645" y="3138423"/>
            <a:ext cx="9683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45">
                <a:latin typeface="Calibri"/>
                <a:cs typeface="Calibri"/>
              </a:rPr>
              <a:t>r</a:t>
            </a:r>
            <a:r>
              <a:rPr dirty="0" sz="2500" spc="-5">
                <a:latin typeface="Calibri"/>
                <a:cs typeface="Calibri"/>
              </a:rPr>
              <a:t>g</a:t>
            </a:r>
            <a:r>
              <a:rPr dirty="0" sz="2500" spc="-10">
                <a:latin typeface="Calibri"/>
                <a:cs typeface="Calibri"/>
              </a:rPr>
              <a:t>m</a:t>
            </a:r>
            <a:r>
              <a:rPr dirty="0" sz="2500" spc="-35">
                <a:latin typeface="Calibri"/>
                <a:cs typeface="Calibri"/>
              </a:rPr>
              <a:t>a</a:t>
            </a:r>
            <a:r>
              <a:rPr dirty="0" sz="250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8653" y="6109080"/>
            <a:ext cx="5859780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>
                <a:latin typeface="Calibri"/>
                <a:cs typeface="Calibri"/>
              </a:rPr>
              <a:t>Long 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5">
                <a:latin typeface="Calibri"/>
                <a:cs typeface="Calibri"/>
              </a:rPr>
              <a:t>“Fully convolutional networks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semantic </a:t>
            </a:r>
            <a:r>
              <a:rPr dirty="0" sz="1400" spc="-15">
                <a:latin typeface="Calibri"/>
                <a:cs typeface="Calibri"/>
              </a:rPr>
              <a:t>segmentation”, </a:t>
            </a:r>
            <a:r>
              <a:rPr dirty="0" sz="1400">
                <a:latin typeface="Calibri"/>
                <a:cs typeface="Calibri"/>
              </a:rPr>
              <a:t>CVPR 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38</a:t>
            </a:fld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P</a:t>
            </a:r>
            <a:r>
              <a:rPr dirty="0" sz="2500" spc="-45">
                <a:latin typeface="Calibri"/>
                <a:cs typeface="Calibri"/>
              </a:rPr>
              <a:t>r</a:t>
            </a:r>
            <a:r>
              <a:rPr dirty="0" sz="2500" spc="-10">
                <a:latin typeface="Calibri"/>
                <a:cs typeface="Calibri"/>
              </a:rPr>
              <a:t>e</a:t>
            </a:r>
            <a:r>
              <a:rPr dirty="0" sz="2500" spc="-5">
                <a:latin typeface="Calibri"/>
                <a:cs typeface="Calibri"/>
              </a:rPr>
              <a:t>d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>
                <a:latin typeface="Calibri"/>
                <a:cs typeface="Calibri"/>
              </a:rPr>
              <a:t>ti</a:t>
            </a:r>
            <a:r>
              <a:rPr dirty="0" sz="2500" spc="-10">
                <a:latin typeface="Calibri"/>
                <a:cs typeface="Calibri"/>
              </a:rPr>
              <a:t>o</a:t>
            </a:r>
            <a:r>
              <a:rPr dirty="0" sz="2500" spc="-5">
                <a:latin typeface="Calibri"/>
                <a:cs typeface="Calibri"/>
              </a:rPr>
              <a:t>ns</a:t>
            </a:r>
            <a:r>
              <a:rPr dirty="0" sz="2500">
                <a:latin typeface="Calibri"/>
                <a:cs typeface="Calibri"/>
              </a:rPr>
              <a:t>:  H x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04149" y="1236471"/>
            <a:ext cx="617918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38885" algn="l"/>
              </a:tabLst>
            </a:pPr>
            <a:r>
              <a:rPr dirty="0" sz="2500" spc="-10">
                <a:latin typeface="Calibri"/>
                <a:cs typeface="Calibri"/>
              </a:rPr>
              <a:t>Design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5">
                <a:latin typeface="Calibri"/>
                <a:cs typeface="Calibri"/>
              </a:rPr>
              <a:t>network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5">
                <a:latin typeface="Calibri"/>
                <a:cs typeface="Calibri"/>
              </a:rPr>
              <a:t>bunch of </a:t>
            </a:r>
            <a:r>
              <a:rPr dirty="0" sz="2500" spc="-15">
                <a:latin typeface="Calibri"/>
                <a:cs typeface="Calibri"/>
              </a:rPr>
              <a:t>convolutional  </a:t>
            </a:r>
            <a:r>
              <a:rPr dirty="0" sz="2500" spc="-30">
                <a:latin typeface="Calibri"/>
                <a:cs typeface="Calibri"/>
              </a:rPr>
              <a:t>layers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to	</a:t>
            </a:r>
            <a:r>
              <a:rPr dirty="0" sz="2500" spc="-30">
                <a:latin typeface="Calibri"/>
                <a:cs typeface="Calibri"/>
              </a:rPr>
              <a:t>make </a:t>
            </a:r>
            <a:r>
              <a:rPr dirty="0" sz="2500" spc="-10">
                <a:latin typeface="Calibri"/>
                <a:cs typeface="Calibri"/>
              </a:rPr>
              <a:t>predictions </a:t>
            </a:r>
            <a:r>
              <a:rPr dirty="0" sz="2500" spc="-25">
                <a:latin typeface="Calibri"/>
                <a:cs typeface="Calibri"/>
              </a:rPr>
              <a:t>for </a:t>
            </a:r>
            <a:r>
              <a:rPr dirty="0" sz="2500" spc="-15">
                <a:latin typeface="Calibri"/>
                <a:cs typeface="Calibri"/>
              </a:rPr>
              <a:t>pixels </a:t>
            </a:r>
            <a:r>
              <a:rPr dirty="0" sz="2500" spc="-5">
                <a:latin typeface="Calibri"/>
                <a:cs typeface="Calibri"/>
              </a:rPr>
              <a:t>all </a:t>
            </a:r>
            <a:r>
              <a:rPr dirty="0" sz="2500" spc="-20">
                <a:latin typeface="Calibri"/>
                <a:cs typeface="Calibri"/>
              </a:rPr>
              <a:t>at</a:t>
            </a:r>
            <a:r>
              <a:rPr dirty="0" sz="2500" spc="-10">
                <a:latin typeface="Calibri"/>
                <a:cs typeface="Calibri"/>
              </a:rPr>
              <a:t> once!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21747" y="5718555"/>
            <a:ext cx="54076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Loss function: </a:t>
            </a:r>
            <a:r>
              <a:rPr dirty="0" sz="2800" spc="-25">
                <a:latin typeface="Calibri"/>
                <a:cs typeface="Calibri"/>
              </a:rPr>
              <a:t>Per-Pixel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cross-entropy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Semantic </a:t>
            </a:r>
            <a:r>
              <a:rPr dirty="0" spc="-15"/>
              <a:t>Segmentation: </a:t>
            </a:r>
            <a:r>
              <a:rPr dirty="0" spc="-5"/>
              <a:t>Fully </a:t>
            </a:r>
            <a:r>
              <a:rPr dirty="0" spc="-15"/>
              <a:t>Convolutional</a:t>
            </a:r>
            <a:r>
              <a:rPr dirty="0" spc="45"/>
              <a:t> </a:t>
            </a:r>
            <a:r>
              <a:rPr dirty="0" spc="-15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Input:  </a:t>
            </a:r>
            <a:r>
              <a:rPr dirty="0" sz="2500">
                <a:latin typeface="Calibri"/>
                <a:cs typeface="Calibri"/>
              </a:rPr>
              <a:t>3 x H x</a:t>
            </a:r>
            <a:r>
              <a:rPr dirty="0" sz="2500" spc="-15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05681" y="2321013"/>
            <a:ext cx="529590" cy="2043430"/>
            <a:chOff x="3405681" y="2321013"/>
            <a:chExt cx="529590" cy="2043430"/>
          </a:xfrm>
        </p:grpSpPr>
        <p:sp>
          <p:nvSpPr>
            <p:cNvPr id="6" name="object 6"/>
            <p:cNvSpPr/>
            <p:nvPr/>
          </p:nvSpPr>
          <p:spPr>
            <a:xfrm>
              <a:off x="34104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206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104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104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4683181" y="2321013"/>
            <a:ext cx="529590" cy="2043430"/>
            <a:chOff x="4683181" y="2321013"/>
            <a:chExt cx="529590" cy="2043430"/>
          </a:xfrm>
        </p:grpSpPr>
        <p:sp>
          <p:nvSpPr>
            <p:cNvPr id="11" name="object 11"/>
            <p:cNvSpPr/>
            <p:nvPr/>
          </p:nvSpPr>
          <p:spPr>
            <a:xfrm>
              <a:off x="46879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981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879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879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990466" y="2321013"/>
            <a:ext cx="529590" cy="2043430"/>
            <a:chOff x="5990466" y="2321013"/>
            <a:chExt cx="529590" cy="2043430"/>
          </a:xfrm>
        </p:grpSpPr>
        <p:sp>
          <p:nvSpPr>
            <p:cNvPr id="16" name="object 16"/>
            <p:cNvSpPr/>
            <p:nvPr/>
          </p:nvSpPr>
          <p:spPr>
            <a:xfrm>
              <a:off x="5995229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05433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995229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995229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698814" y="3098799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917698" y="3098799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238154" y="3098799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574509" y="3138423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29" name="object 29"/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7321207" y="2372199"/>
            <a:ext cx="1109980" cy="2043430"/>
            <a:chOff x="7321207" y="2372199"/>
            <a:chExt cx="1109980" cy="2043430"/>
          </a:xfrm>
        </p:grpSpPr>
        <p:sp>
          <p:nvSpPr>
            <p:cNvPr id="34" name="object 34"/>
            <p:cNvSpPr/>
            <p:nvPr/>
          </p:nvSpPr>
          <p:spPr>
            <a:xfrm>
              <a:off x="7325969" y="2798875"/>
              <a:ext cx="678815" cy="1611630"/>
            </a:xfrm>
            <a:custGeom>
              <a:avLst/>
              <a:gdLst/>
              <a:ahLst/>
              <a:cxnLst/>
              <a:rect l="l" t="t" r="r" b="b"/>
              <a:pathLst>
                <a:path w="678815" h="1611629">
                  <a:moveTo>
                    <a:pt x="678197" y="0"/>
                  </a:moveTo>
                  <a:lnTo>
                    <a:pt x="0" y="0"/>
                  </a:lnTo>
                  <a:lnTo>
                    <a:pt x="0" y="1611556"/>
                  </a:lnTo>
                  <a:lnTo>
                    <a:pt x="678197" y="1611556"/>
                  </a:lnTo>
                  <a:lnTo>
                    <a:pt x="67819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004167" y="2376962"/>
              <a:ext cx="422275" cy="2033905"/>
            </a:xfrm>
            <a:custGeom>
              <a:avLst/>
              <a:gdLst/>
              <a:ahLst/>
              <a:cxnLst/>
              <a:rect l="l" t="t" r="r" b="b"/>
              <a:pathLst>
                <a:path w="422275" h="2033904">
                  <a:moveTo>
                    <a:pt x="421914" y="0"/>
                  </a:moveTo>
                  <a:lnTo>
                    <a:pt x="0" y="421913"/>
                  </a:lnTo>
                  <a:lnTo>
                    <a:pt x="0" y="2033469"/>
                  </a:lnTo>
                  <a:lnTo>
                    <a:pt x="421914" y="1611555"/>
                  </a:lnTo>
                  <a:lnTo>
                    <a:pt x="421914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325969" y="2376962"/>
              <a:ext cx="1100455" cy="422275"/>
            </a:xfrm>
            <a:custGeom>
              <a:avLst/>
              <a:gdLst/>
              <a:ahLst/>
              <a:cxnLst/>
              <a:rect l="l" t="t" r="r" b="b"/>
              <a:pathLst>
                <a:path w="1100454" h="422275">
                  <a:moveTo>
                    <a:pt x="1100112" y="0"/>
                  </a:moveTo>
                  <a:lnTo>
                    <a:pt x="421914" y="0"/>
                  </a:lnTo>
                  <a:lnTo>
                    <a:pt x="0" y="421913"/>
                  </a:lnTo>
                  <a:lnTo>
                    <a:pt x="678197" y="421913"/>
                  </a:lnTo>
                  <a:lnTo>
                    <a:pt x="110011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325969" y="2376962"/>
              <a:ext cx="1100455" cy="2033905"/>
            </a:xfrm>
            <a:custGeom>
              <a:avLst/>
              <a:gdLst/>
              <a:ahLst/>
              <a:cxnLst/>
              <a:rect l="l" t="t" r="r" b="b"/>
              <a:pathLst>
                <a:path w="1100454" h="2033904">
                  <a:moveTo>
                    <a:pt x="0" y="421913"/>
                  </a:moveTo>
                  <a:lnTo>
                    <a:pt x="421914" y="0"/>
                  </a:lnTo>
                  <a:lnTo>
                    <a:pt x="1100113" y="0"/>
                  </a:lnTo>
                  <a:lnTo>
                    <a:pt x="1100113" y="1611556"/>
                  </a:lnTo>
                  <a:lnTo>
                    <a:pt x="678198" y="2033470"/>
                  </a:lnTo>
                  <a:lnTo>
                    <a:pt x="0" y="2033470"/>
                  </a:lnTo>
                  <a:lnTo>
                    <a:pt x="0" y="421913"/>
                  </a:lnTo>
                  <a:close/>
                </a:path>
                <a:path w="1100454" h="2033904">
                  <a:moveTo>
                    <a:pt x="0" y="421913"/>
                  </a:moveTo>
                  <a:lnTo>
                    <a:pt x="678198" y="421913"/>
                  </a:lnTo>
                  <a:lnTo>
                    <a:pt x="1100113" y="0"/>
                  </a:lnTo>
                </a:path>
                <a:path w="1100454" h="2033904">
                  <a:moveTo>
                    <a:pt x="678198" y="421913"/>
                  </a:moveTo>
                  <a:lnTo>
                    <a:pt x="678198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8486645" y="3138423"/>
            <a:ext cx="9683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45">
                <a:latin typeface="Calibri"/>
                <a:cs typeface="Calibri"/>
              </a:rPr>
              <a:t>r</a:t>
            </a:r>
            <a:r>
              <a:rPr dirty="0" sz="2500" spc="-5">
                <a:latin typeface="Calibri"/>
                <a:cs typeface="Calibri"/>
              </a:rPr>
              <a:t>g</a:t>
            </a:r>
            <a:r>
              <a:rPr dirty="0" sz="2500" spc="-10">
                <a:latin typeface="Calibri"/>
                <a:cs typeface="Calibri"/>
              </a:rPr>
              <a:t>m</a:t>
            </a:r>
            <a:r>
              <a:rPr dirty="0" sz="2500" spc="-35">
                <a:latin typeface="Calibri"/>
                <a:cs typeface="Calibri"/>
              </a:rPr>
              <a:t>a</a:t>
            </a:r>
            <a:r>
              <a:rPr dirty="0" sz="250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653" y="6109080"/>
            <a:ext cx="5859780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>
                <a:latin typeface="Calibri"/>
                <a:cs typeface="Calibri"/>
              </a:rPr>
              <a:t>Long 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5">
                <a:latin typeface="Calibri"/>
                <a:cs typeface="Calibri"/>
              </a:rPr>
              <a:t>“Fully convolutional networks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semantic </a:t>
            </a:r>
            <a:r>
              <a:rPr dirty="0" sz="1400" spc="-15">
                <a:latin typeface="Calibri"/>
                <a:cs typeface="Calibri"/>
              </a:rPr>
              <a:t>segmentation”, </a:t>
            </a:r>
            <a:r>
              <a:rPr dirty="0" sz="1400">
                <a:latin typeface="Calibri"/>
                <a:cs typeface="Calibri"/>
              </a:rPr>
              <a:t>CVPR 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38</a:t>
            </a:fld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804149" y="1236471"/>
            <a:ext cx="617918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38885" algn="l"/>
              </a:tabLst>
            </a:pPr>
            <a:r>
              <a:rPr dirty="0" sz="2500" spc="-10">
                <a:latin typeface="Calibri"/>
                <a:cs typeface="Calibri"/>
              </a:rPr>
              <a:t>Design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5">
                <a:latin typeface="Calibri"/>
                <a:cs typeface="Calibri"/>
              </a:rPr>
              <a:t>network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5">
                <a:latin typeface="Calibri"/>
                <a:cs typeface="Calibri"/>
              </a:rPr>
              <a:t>bunch of </a:t>
            </a:r>
            <a:r>
              <a:rPr dirty="0" sz="2500" spc="-15">
                <a:latin typeface="Calibri"/>
                <a:cs typeface="Calibri"/>
              </a:rPr>
              <a:t>convolutional  </a:t>
            </a:r>
            <a:r>
              <a:rPr dirty="0" sz="2500" spc="-30">
                <a:latin typeface="Calibri"/>
                <a:cs typeface="Calibri"/>
              </a:rPr>
              <a:t>layers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to	</a:t>
            </a:r>
            <a:r>
              <a:rPr dirty="0" sz="2500" spc="-30">
                <a:latin typeface="Calibri"/>
                <a:cs typeface="Calibri"/>
              </a:rPr>
              <a:t>make </a:t>
            </a:r>
            <a:r>
              <a:rPr dirty="0" sz="2500" spc="-10">
                <a:latin typeface="Calibri"/>
                <a:cs typeface="Calibri"/>
              </a:rPr>
              <a:t>predictions </a:t>
            </a:r>
            <a:r>
              <a:rPr dirty="0" sz="2500" spc="-25">
                <a:latin typeface="Calibri"/>
                <a:cs typeface="Calibri"/>
              </a:rPr>
              <a:t>for </a:t>
            </a:r>
            <a:r>
              <a:rPr dirty="0" sz="2500" spc="-15">
                <a:latin typeface="Calibri"/>
                <a:cs typeface="Calibri"/>
              </a:rPr>
              <a:t>pixels </a:t>
            </a:r>
            <a:r>
              <a:rPr dirty="0" sz="2500" spc="-5">
                <a:latin typeface="Calibri"/>
                <a:cs typeface="Calibri"/>
              </a:rPr>
              <a:t>all </a:t>
            </a:r>
            <a:r>
              <a:rPr dirty="0" sz="2500" spc="-20">
                <a:latin typeface="Calibri"/>
                <a:cs typeface="Calibri"/>
              </a:rPr>
              <a:t>at</a:t>
            </a:r>
            <a:r>
              <a:rPr dirty="0" sz="2500" spc="-10">
                <a:latin typeface="Calibri"/>
                <a:cs typeface="Calibri"/>
              </a:rPr>
              <a:t> once!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19723" y="4421632"/>
            <a:ext cx="404177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solidFill>
                  <a:srgbClr val="FF0000"/>
                </a:solidFill>
                <a:latin typeface="Calibri"/>
                <a:cs typeface="Calibri"/>
              </a:rPr>
              <a:t>Problem </a:t>
            </a: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#1</a:t>
            </a:r>
            <a:r>
              <a:rPr dirty="0" sz="2500" spc="-1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dirty="0" sz="2500" spc="-30">
                <a:solidFill>
                  <a:srgbClr val="FF0000"/>
                </a:solidFill>
                <a:latin typeface="Calibri"/>
                <a:cs typeface="Calibri"/>
              </a:rPr>
              <a:t>Effective 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receptive 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field </a:t>
            </a:r>
            <a:r>
              <a:rPr dirty="0" sz="2500" spc="-20">
                <a:solidFill>
                  <a:srgbClr val="FF0000"/>
                </a:solidFill>
                <a:latin typeface="Calibri"/>
                <a:cs typeface="Calibri"/>
              </a:rPr>
              <a:t>size </a:t>
            </a:r>
            <a:r>
              <a:rPr dirty="0" sz="250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linear </a:t>
            </a:r>
            <a:r>
              <a:rPr dirty="0" sz="2500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dirty="0" sz="2500" spc="-10">
                <a:solidFill>
                  <a:srgbClr val="FF0000"/>
                </a:solidFill>
                <a:latin typeface="Calibri"/>
                <a:cs typeface="Calibri"/>
              </a:rPr>
              <a:t>number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of  </a:t>
            </a:r>
            <a:r>
              <a:rPr dirty="0" sz="2500" spc="-25">
                <a:solidFill>
                  <a:srgbClr val="FF0000"/>
                </a:solidFill>
                <a:latin typeface="Calibri"/>
                <a:cs typeface="Calibri"/>
              </a:rPr>
              <a:t>conv layers: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With </a:t>
            </a:r>
            <a:r>
              <a:rPr dirty="0" sz="2500">
                <a:solidFill>
                  <a:srgbClr val="FF0000"/>
                </a:solidFill>
                <a:latin typeface="Calibri"/>
                <a:cs typeface="Calibri"/>
              </a:rPr>
              <a:t>L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3x3 </a:t>
            </a:r>
            <a:r>
              <a:rPr dirty="0" sz="2500" spc="-25">
                <a:solidFill>
                  <a:srgbClr val="FF0000"/>
                </a:solidFill>
                <a:latin typeface="Calibri"/>
                <a:cs typeface="Calibri"/>
              </a:rPr>
              <a:t>conv  layers, 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receptive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field </a:t>
            </a:r>
            <a:r>
              <a:rPr dirty="0" sz="250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dirty="0" sz="25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1+2L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6616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Last </a:t>
            </a:r>
            <a:r>
              <a:rPr dirty="0" spc="-5"/>
              <a:t>Time: Object</a:t>
            </a:r>
            <a:r>
              <a:rPr dirty="0" spc="-75"/>
              <a:t> </a:t>
            </a:r>
            <a:r>
              <a:rPr dirty="0" spc="-10"/>
              <a:t>Detection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7086" y="1436623"/>
            <a:ext cx="186308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Semantic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dirty="0" sz="2700" spc="-20" b="1">
                <a:latin typeface="Calibri"/>
                <a:cs typeface="Calibri"/>
              </a:rPr>
              <a:t>Object  </a:t>
            </a:r>
            <a:r>
              <a:rPr dirty="0" sz="2700" spc="-30" b="1">
                <a:latin typeface="Calibri"/>
                <a:cs typeface="Calibri"/>
              </a:rPr>
              <a:t>D</a:t>
            </a:r>
            <a:r>
              <a:rPr dirty="0" sz="2700" spc="-45" b="1">
                <a:latin typeface="Calibri"/>
                <a:cs typeface="Calibri"/>
              </a:rPr>
              <a:t>et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20" b="1">
                <a:latin typeface="Calibri"/>
                <a:cs typeface="Calibri"/>
              </a:rPr>
              <a:t>c</a:t>
            </a:r>
            <a:r>
              <a:rPr dirty="0" sz="2700" spc="-15" b="1">
                <a:latin typeface="Calibri"/>
                <a:cs typeface="Calibri"/>
              </a:rPr>
              <a:t>tio</a:t>
            </a:r>
            <a:r>
              <a:rPr dirty="0" sz="2700" b="1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Instance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195" b="1">
                <a:latin typeface="Calibri"/>
                <a:cs typeface="Calibri"/>
              </a:rPr>
              <a:t>A</a:t>
            </a:r>
            <a:r>
              <a:rPr dirty="0" sz="2400" b="1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sp>
          <p:nvSpPr>
            <p:cNvPr id="11" name="object 11"/>
            <p:cNvSpPr/>
            <p:nvPr/>
          </p:nvSpPr>
          <p:spPr>
            <a:xfrm>
              <a:off x="9220200" y="2322576"/>
              <a:ext cx="2813304" cy="2420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0" b="1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dirty="0" sz="2400" spc="-50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dirty="0" sz="2400" spc="-5">
                <a:latin typeface="Calibri"/>
                <a:cs typeface="Calibri"/>
              </a:rPr>
              <a:t>,  </a:t>
            </a:r>
            <a:r>
              <a:rPr dirty="0" sz="2400" b="1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spatial</a:t>
            </a:r>
            <a:r>
              <a:rPr dirty="0" sz="2500" spc="-7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25201" y="5774944"/>
            <a:ext cx="21564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Multiple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044351" y="5774944"/>
            <a:ext cx="28117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</a:t>
            </a:r>
            <a:r>
              <a:rPr dirty="0" sz="2500" spc="-5">
                <a:latin typeface="Calibri"/>
                <a:cs typeface="Calibri"/>
              </a:rPr>
              <a:t>objects, </a:t>
            </a:r>
            <a:r>
              <a:rPr dirty="0" sz="2500" spc="-10">
                <a:latin typeface="Calibri"/>
                <a:cs typeface="Calibri"/>
              </a:rPr>
              <a:t>just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1302589"/>
            <a:ext cx="6050915" cy="4920615"/>
            <a:chOff x="0" y="1302589"/>
            <a:chExt cx="6050915" cy="4920615"/>
          </a:xfrm>
        </p:grpSpPr>
        <p:sp>
          <p:nvSpPr>
            <p:cNvPr id="28" name="object 28"/>
            <p:cNvSpPr/>
            <p:nvPr/>
          </p:nvSpPr>
          <p:spPr>
            <a:xfrm>
              <a:off x="3066288" y="2261616"/>
              <a:ext cx="2852928" cy="2429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0" y="1302589"/>
              <a:ext cx="6050915" cy="4920615"/>
            </a:xfrm>
            <a:custGeom>
              <a:avLst/>
              <a:gdLst/>
              <a:ahLst/>
              <a:cxnLst/>
              <a:rect l="l" t="t" r="r" b="b"/>
              <a:pathLst>
                <a:path w="6050915" h="4920615">
                  <a:moveTo>
                    <a:pt x="6050338" y="0"/>
                  </a:moveTo>
                  <a:lnTo>
                    <a:pt x="0" y="0"/>
                  </a:lnTo>
                  <a:lnTo>
                    <a:pt x="0" y="4920463"/>
                  </a:lnTo>
                  <a:lnTo>
                    <a:pt x="6050338" y="4920463"/>
                  </a:lnTo>
                  <a:lnTo>
                    <a:pt x="6050338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9068575" y="1216256"/>
            <a:ext cx="3112135" cy="4089400"/>
          </a:xfrm>
          <a:custGeom>
            <a:avLst/>
            <a:gdLst/>
            <a:ahLst/>
            <a:cxnLst/>
            <a:rect l="l" t="t" r="r" b="b"/>
            <a:pathLst>
              <a:path w="3112134" h="4089400">
                <a:moveTo>
                  <a:pt x="3111536" y="0"/>
                </a:moveTo>
                <a:lnTo>
                  <a:pt x="0" y="0"/>
                </a:lnTo>
                <a:lnTo>
                  <a:pt x="0" y="4088954"/>
                </a:lnTo>
                <a:lnTo>
                  <a:pt x="3111536" y="4088954"/>
                </a:lnTo>
                <a:lnTo>
                  <a:pt x="3111536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Semantic </a:t>
            </a:r>
            <a:r>
              <a:rPr dirty="0" spc="-15"/>
              <a:t>Segmentation: </a:t>
            </a:r>
            <a:r>
              <a:rPr dirty="0" spc="-5"/>
              <a:t>Fully </a:t>
            </a:r>
            <a:r>
              <a:rPr dirty="0" spc="-15"/>
              <a:t>Convolutional</a:t>
            </a:r>
            <a:r>
              <a:rPr dirty="0" spc="45"/>
              <a:t> </a:t>
            </a:r>
            <a:r>
              <a:rPr dirty="0" spc="-15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Input:  </a:t>
            </a:r>
            <a:r>
              <a:rPr dirty="0" sz="2500">
                <a:latin typeface="Calibri"/>
                <a:cs typeface="Calibri"/>
              </a:rPr>
              <a:t>3 x H x</a:t>
            </a:r>
            <a:r>
              <a:rPr dirty="0" sz="2500" spc="-15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05681" y="2321013"/>
            <a:ext cx="529590" cy="2043430"/>
            <a:chOff x="3405681" y="2321013"/>
            <a:chExt cx="529590" cy="2043430"/>
          </a:xfrm>
        </p:grpSpPr>
        <p:sp>
          <p:nvSpPr>
            <p:cNvPr id="6" name="object 6"/>
            <p:cNvSpPr/>
            <p:nvPr/>
          </p:nvSpPr>
          <p:spPr>
            <a:xfrm>
              <a:off x="34104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206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104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104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4683181" y="2321013"/>
            <a:ext cx="529590" cy="2043430"/>
            <a:chOff x="4683181" y="2321013"/>
            <a:chExt cx="529590" cy="2043430"/>
          </a:xfrm>
        </p:grpSpPr>
        <p:sp>
          <p:nvSpPr>
            <p:cNvPr id="11" name="object 11"/>
            <p:cNvSpPr/>
            <p:nvPr/>
          </p:nvSpPr>
          <p:spPr>
            <a:xfrm>
              <a:off x="4687944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98148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87944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87944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990466" y="2321013"/>
            <a:ext cx="529590" cy="2043430"/>
            <a:chOff x="5990466" y="2321013"/>
            <a:chExt cx="529590" cy="2043430"/>
          </a:xfrm>
        </p:grpSpPr>
        <p:sp>
          <p:nvSpPr>
            <p:cNvPr id="16" name="object 16"/>
            <p:cNvSpPr/>
            <p:nvPr/>
          </p:nvSpPr>
          <p:spPr>
            <a:xfrm>
              <a:off x="5995229" y="2735036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05433" y="2325776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995229" y="2325776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995229" y="2325776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698814" y="3098799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917698" y="3098799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238154" y="3098799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574509" y="3138423"/>
            <a:ext cx="665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29" name="object 29"/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7321207" y="2372199"/>
            <a:ext cx="1109980" cy="2043430"/>
            <a:chOff x="7321207" y="2372199"/>
            <a:chExt cx="1109980" cy="2043430"/>
          </a:xfrm>
        </p:grpSpPr>
        <p:sp>
          <p:nvSpPr>
            <p:cNvPr id="34" name="object 34"/>
            <p:cNvSpPr/>
            <p:nvPr/>
          </p:nvSpPr>
          <p:spPr>
            <a:xfrm>
              <a:off x="7325969" y="2798875"/>
              <a:ext cx="678815" cy="1611630"/>
            </a:xfrm>
            <a:custGeom>
              <a:avLst/>
              <a:gdLst/>
              <a:ahLst/>
              <a:cxnLst/>
              <a:rect l="l" t="t" r="r" b="b"/>
              <a:pathLst>
                <a:path w="678815" h="1611629">
                  <a:moveTo>
                    <a:pt x="678197" y="0"/>
                  </a:moveTo>
                  <a:lnTo>
                    <a:pt x="0" y="0"/>
                  </a:lnTo>
                  <a:lnTo>
                    <a:pt x="0" y="1611556"/>
                  </a:lnTo>
                  <a:lnTo>
                    <a:pt x="678197" y="1611556"/>
                  </a:lnTo>
                  <a:lnTo>
                    <a:pt x="67819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004167" y="2376962"/>
              <a:ext cx="422275" cy="2033905"/>
            </a:xfrm>
            <a:custGeom>
              <a:avLst/>
              <a:gdLst/>
              <a:ahLst/>
              <a:cxnLst/>
              <a:rect l="l" t="t" r="r" b="b"/>
              <a:pathLst>
                <a:path w="422275" h="2033904">
                  <a:moveTo>
                    <a:pt x="421914" y="0"/>
                  </a:moveTo>
                  <a:lnTo>
                    <a:pt x="0" y="421913"/>
                  </a:lnTo>
                  <a:lnTo>
                    <a:pt x="0" y="2033469"/>
                  </a:lnTo>
                  <a:lnTo>
                    <a:pt x="421914" y="1611555"/>
                  </a:lnTo>
                  <a:lnTo>
                    <a:pt x="421914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325969" y="2376962"/>
              <a:ext cx="1100455" cy="422275"/>
            </a:xfrm>
            <a:custGeom>
              <a:avLst/>
              <a:gdLst/>
              <a:ahLst/>
              <a:cxnLst/>
              <a:rect l="l" t="t" r="r" b="b"/>
              <a:pathLst>
                <a:path w="1100454" h="422275">
                  <a:moveTo>
                    <a:pt x="1100112" y="0"/>
                  </a:moveTo>
                  <a:lnTo>
                    <a:pt x="421914" y="0"/>
                  </a:lnTo>
                  <a:lnTo>
                    <a:pt x="0" y="421913"/>
                  </a:lnTo>
                  <a:lnTo>
                    <a:pt x="678197" y="421913"/>
                  </a:lnTo>
                  <a:lnTo>
                    <a:pt x="110011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325969" y="2376962"/>
              <a:ext cx="1100455" cy="2033905"/>
            </a:xfrm>
            <a:custGeom>
              <a:avLst/>
              <a:gdLst/>
              <a:ahLst/>
              <a:cxnLst/>
              <a:rect l="l" t="t" r="r" b="b"/>
              <a:pathLst>
                <a:path w="1100454" h="2033904">
                  <a:moveTo>
                    <a:pt x="0" y="421913"/>
                  </a:moveTo>
                  <a:lnTo>
                    <a:pt x="421914" y="0"/>
                  </a:lnTo>
                  <a:lnTo>
                    <a:pt x="1100113" y="0"/>
                  </a:lnTo>
                  <a:lnTo>
                    <a:pt x="1100113" y="1611556"/>
                  </a:lnTo>
                  <a:lnTo>
                    <a:pt x="678198" y="2033470"/>
                  </a:lnTo>
                  <a:lnTo>
                    <a:pt x="0" y="2033470"/>
                  </a:lnTo>
                  <a:lnTo>
                    <a:pt x="0" y="421913"/>
                  </a:lnTo>
                  <a:close/>
                </a:path>
                <a:path w="1100454" h="2033904">
                  <a:moveTo>
                    <a:pt x="0" y="421913"/>
                  </a:moveTo>
                  <a:lnTo>
                    <a:pt x="678198" y="421913"/>
                  </a:lnTo>
                  <a:lnTo>
                    <a:pt x="1100113" y="0"/>
                  </a:lnTo>
                </a:path>
                <a:path w="1100454" h="2033904">
                  <a:moveTo>
                    <a:pt x="678198" y="421913"/>
                  </a:moveTo>
                  <a:lnTo>
                    <a:pt x="678198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8486645" y="3138423"/>
            <a:ext cx="9683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45">
                <a:latin typeface="Calibri"/>
                <a:cs typeface="Calibri"/>
              </a:rPr>
              <a:t>r</a:t>
            </a:r>
            <a:r>
              <a:rPr dirty="0" sz="2500" spc="-5">
                <a:latin typeface="Calibri"/>
                <a:cs typeface="Calibri"/>
              </a:rPr>
              <a:t>g</a:t>
            </a:r>
            <a:r>
              <a:rPr dirty="0" sz="2500" spc="-10">
                <a:latin typeface="Calibri"/>
                <a:cs typeface="Calibri"/>
              </a:rPr>
              <a:t>m</a:t>
            </a:r>
            <a:r>
              <a:rPr dirty="0" sz="2500" spc="-35">
                <a:latin typeface="Calibri"/>
                <a:cs typeface="Calibri"/>
              </a:rPr>
              <a:t>a</a:t>
            </a:r>
            <a:r>
              <a:rPr dirty="0" sz="250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653" y="5579824"/>
            <a:ext cx="5923915" cy="772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33295">
              <a:lnSpc>
                <a:spcPts val="2980"/>
              </a:lnSpc>
            </a:pPr>
            <a:r>
              <a:rPr dirty="0" sz="2500" spc="-25">
                <a:solidFill>
                  <a:srgbClr val="FF0000"/>
                </a:solidFill>
                <a:latin typeface="Calibri"/>
                <a:cs typeface="Calibri"/>
              </a:rPr>
              <a:t>layers, 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receptive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field </a:t>
            </a:r>
            <a:r>
              <a:rPr dirty="0" sz="250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dirty="0" sz="2500" spc="-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1+2L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400" spc="-5">
                <a:latin typeface="Calibri"/>
                <a:cs typeface="Calibri"/>
              </a:rPr>
              <a:t>Long 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5">
                <a:latin typeface="Calibri"/>
                <a:cs typeface="Calibri"/>
              </a:rPr>
              <a:t>“Fully convolutional networks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semantic </a:t>
            </a:r>
            <a:r>
              <a:rPr dirty="0" sz="1400" spc="-15">
                <a:latin typeface="Calibri"/>
                <a:cs typeface="Calibri"/>
              </a:rPr>
              <a:t>segmentation”, </a:t>
            </a:r>
            <a:r>
              <a:rPr dirty="0" sz="1400">
                <a:latin typeface="Calibri"/>
                <a:cs typeface="Calibri"/>
              </a:rPr>
              <a:t>CVPR 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39579" y="5652976"/>
            <a:ext cx="179832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0">
                <a:solidFill>
                  <a:srgbClr val="FF0000"/>
                </a:solidFill>
                <a:latin typeface="Calibri"/>
                <a:cs typeface="Calibri"/>
              </a:rPr>
              <a:t>downsamples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40</a:t>
            </a:fld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804149" y="1236471"/>
            <a:ext cx="617918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38885" algn="l"/>
              </a:tabLst>
            </a:pPr>
            <a:r>
              <a:rPr dirty="0" sz="2500" spc="-10">
                <a:latin typeface="Calibri"/>
                <a:cs typeface="Calibri"/>
              </a:rPr>
              <a:t>Design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5">
                <a:latin typeface="Calibri"/>
                <a:cs typeface="Calibri"/>
              </a:rPr>
              <a:t>network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5">
                <a:latin typeface="Calibri"/>
                <a:cs typeface="Calibri"/>
              </a:rPr>
              <a:t>bunch of </a:t>
            </a:r>
            <a:r>
              <a:rPr dirty="0" sz="2500" spc="-15">
                <a:latin typeface="Calibri"/>
                <a:cs typeface="Calibri"/>
              </a:rPr>
              <a:t>convolutional  </a:t>
            </a:r>
            <a:r>
              <a:rPr dirty="0" sz="2500" spc="-30">
                <a:latin typeface="Calibri"/>
                <a:cs typeface="Calibri"/>
              </a:rPr>
              <a:t>layers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to	</a:t>
            </a:r>
            <a:r>
              <a:rPr dirty="0" sz="2500" spc="-30">
                <a:latin typeface="Calibri"/>
                <a:cs typeface="Calibri"/>
              </a:rPr>
              <a:t>make </a:t>
            </a:r>
            <a:r>
              <a:rPr dirty="0" sz="2500" spc="-10">
                <a:latin typeface="Calibri"/>
                <a:cs typeface="Calibri"/>
              </a:rPr>
              <a:t>predictions </a:t>
            </a:r>
            <a:r>
              <a:rPr dirty="0" sz="2500" spc="-25">
                <a:latin typeface="Calibri"/>
                <a:cs typeface="Calibri"/>
              </a:rPr>
              <a:t>for </a:t>
            </a:r>
            <a:r>
              <a:rPr dirty="0" sz="2500" spc="-15">
                <a:latin typeface="Calibri"/>
                <a:cs typeface="Calibri"/>
              </a:rPr>
              <a:t>pixels </a:t>
            </a:r>
            <a:r>
              <a:rPr dirty="0" sz="2500" spc="-5">
                <a:latin typeface="Calibri"/>
                <a:cs typeface="Calibri"/>
              </a:rPr>
              <a:t>all </a:t>
            </a:r>
            <a:r>
              <a:rPr dirty="0" sz="2500" spc="-20">
                <a:latin typeface="Calibri"/>
                <a:cs typeface="Calibri"/>
              </a:rPr>
              <a:t>at</a:t>
            </a:r>
            <a:r>
              <a:rPr dirty="0" sz="2500" spc="-10">
                <a:latin typeface="Calibri"/>
                <a:cs typeface="Calibri"/>
              </a:rPr>
              <a:t> once!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19723" y="4421632"/>
            <a:ext cx="404177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solidFill>
                  <a:srgbClr val="FF0000"/>
                </a:solidFill>
                <a:latin typeface="Calibri"/>
                <a:cs typeface="Calibri"/>
              </a:rPr>
              <a:t>Problem </a:t>
            </a: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#1</a:t>
            </a:r>
            <a:r>
              <a:rPr dirty="0" sz="2500" spc="-1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dirty="0" sz="2500" spc="-30">
                <a:solidFill>
                  <a:srgbClr val="FF0000"/>
                </a:solidFill>
                <a:latin typeface="Calibri"/>
                <a:cs typeface="Calibri"/>
              </a:rPr>
              <a:t>Effective 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receptive 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field </a:t>
            </a:r>
            <a:r>
              <a:rPr dirty="0" sz="2500" spc="-20">
                <a:solidFill>
                  <a:srgbClr val="FF0000"/>
                </a:solidFill>
                <a:latin typeface="Calibri"/>
                <a:cs typeface="Calibri"/>
              </a:rPr>
              <a:t>size </a:t>
            </a:r>
            <a:r>
              <a:rPr dirty="0" sz="250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linear </a:t>
            </a:r>
            <a:r>
              <a:rPr dirty="0" sz="2500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dirty="0" sz="2500" spc="-10">
                <a:solidFill>
                  <a:srgbClr val="FF0000"/>
                </a:solidFill>
                <a:latin typeface="Calibri"/>
                <a:cs typeface="Calibri"/>
              </a:rPr>
              <a:t>number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of  </a:t>
            </a:r>
            <a:r>
              <a:rPr dirty="0" sz="2500" spc="-25">
                <a:solidFill>
                  <a:srgbClr val="FF0000"/>
                </a:solidFill>
                <a:latin typeface="Calibri"/>
                <a:cs typeface="Calibri"/>
              </a:rPr>
              <a:t>conv layers: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With </a:t>
            </a:r>
            <a:r>
              <a:rPr dirty="0" sz="2500">
                <a:solidFill>
                  <a:srgbClr val="FF0000"/>
                </a:solidFill>
                <a:latin typeface="Calibri"/>
                <a:cs typeface="Calibri"/>
              </a:rPr>
              <a:t>L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3x3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25">
                <a:solidFill>
                  <a:srgbClr val="FF0000"/>
                </a:solidFill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39579" y="4494783"/>
            <a:ext cx="408368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solidFill>
                  <a:srgbClr val="FF0000"/>
                </a:solidFill>
                <a:latin typeface="Calibri"/>
                <a:cs typeface="Calibri"/>
              </a:rPr>
              <a:t>Problem 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#2: 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Convolution </a:t>
            </a:r>
            <a:r>
              <a:rPr dirty="0" sz="2500" spc="-5">
                <a:solidFill>
                  <a:srgbClr val="FF0000"/>
                </a:solidFill>
                <a:latin typeface="Calibri"/>
                <a:cs typeface="Calibri"/>
              </a:rPr>
              <a:t>on  high </a:t>
            </a:r>
            <a:r>
              <a:rPr dirty="0" sz="2500" spc="-20">
                <a:solidFill>
                  <a:srgbClr val="FF0000"/>
                </a:solidFill>
                <a:latin typeface="Calibri"/>
                <a:cs typeface="Calibri"/>
              </a:rPr>
              <a:t>res </a:t>
            </a:r>
            <a:r>
              <a:rPr dirty="0" sz="2500" spc="-10">
                <a:solidFill>
                  <a:srgbClr val="FF0000"/>
                </a:solidFill>
                <a:latin typeface="Calibri"/>
                <a:cs typeface="Calibri"/>
              </a:rPr>
              <a:t>images </a:t>
            </a:r>
            <a:r>
              <a:rPr dirty="0" sz="250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expensive!  </a:t>
            </a:r>
            <a:r>
              <a:rPr dirty="0" sz="2500" spc="-20">
                <a:solidFill>
                  <a:srgbClr val="FF0000"/>
                </a:solidFill>
                <a:latin typeface="Calibri"/>
                <a:cs typeface="Calibri"/>
              </a:rPr>
              <a:t>Recall ResNet stem</a:t>
            </a:r>
            <a:r>
              <a:rPr dirty="0" sz="25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10">
                <a:solidFill>
                  <a:srgbClr val="FF0000"/>
                </a:solidFill>
                <a:latin typeface="Calibri"/>
                <a:cs typeface="Calibri"/>
              </a:rPr>
              <a:t>aggressively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Semantic </a:t>
            </a:r>
            <a:r>
              <a:rPr dirty="0" spc="-15"/>
              <a:t>Segmentation: </a:t>
            </a:r>
            <a:r>
              <a:rPr dirty="0" spc="-5"/>
              <a:t>Fully </a:t>
            </a:r>
            <a:r>
              <a:rPr dirty="0" spc="-15"/>
              <a:t>Convolutional</a:t>
            </a:r>
            <a:r>
              <a:rPr dirty="0" spc="45"/>
              <a:t> </a:t>
            </a:r>
            <a:r>
              <a:rPr dirty="0" spc="-15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02534" y="2481654"/>
            <a:ext cx="5303520" cy="2043430"/>
            <a:chOff x="3202534" y="2481654"/>
            <a:chExt cx="5303520" cy="2043430"/>
          </a:xfrm>
        </p:grpSpPr>
        <p:sp>
          <p:nvSpPr>
            <p:cNvPr id="4" name="object 4"/>
            <p:cNvSpPr/>
            <p:nvPr/>
          </p:nvSpPr>
          <p:spPr>
            <a:xfrm>
              <a:off x="3207297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317501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0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0" y="1624209"/>
                  </a:lnTo>
                  <a:lnTo>
                    <a:pt x="409260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07297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4" y="0"/>
                  </a:moveTo>
                  <a:lnTo>
                    <a:pt x="409260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07297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1044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2064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1044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1044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73776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0405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73776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73776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80069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10353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80069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80069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486363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16647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86363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486363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74846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29016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74846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74846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91093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45263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91093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91093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416261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46544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416261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416261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22555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5283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822555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822555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228850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2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2" y="828554"/>
                  </a:lnTo>
                  <a:lnTo>
                    <a:pt x="33028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559132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228850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2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228850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778106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888310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778106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778106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98125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09145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98125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98125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2780338" y="1136396"/>
            <a:ext cx="688911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Design </a:t>
            </a:r>
            <a:r>
              <a:rPr dirty="0" sz="2400" spc="-10">
                <a:latin typeface="Calibri"/>
                <a:cs typeface="Calibri"/>
              </a:rPr>
              <a:t>network </a:t>
            </a:r>
            <a:r>
              <a:rPr dirty="0" sz="2400">
                <a:latin typeface="Calibri"/>
                <a:cs typeface="Calibri"/>
              </a:rPr>
              <a:t>as a </a:t>
            </a:r>
            <a:r>
              <a:rPr dirty="0" sz="2400" spc="-5">
                <a:latin typeface="Calibri"/>
                <a:cs typeface="Calibri"/>
              </a:rPr>
              <a:t>bunch of </a:t>
            </a:r>
            <a:r>
              <a:rPr dirty="0" sz="2400" spc="-10">
                <a:latin typeface="Calibri"/>
                <a:cs typeface="Calibri"/>
              </a:rPr>
              <a:t>convolutional </a:t>
            </a:r>
            <a:r>
              <a:rPr dirty="0" sz="2400" spc="-20">
                <a:latin typeface="Calibri"/>
                <a:cs typeface="Calibri"/>
              </a:rPr>
              <a:t>layers, </a:t>
            </a:r>
            <a:r>
              <a:rPr dirty="0" sz="2400" spc="-5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downsampling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5" b="1">
                <a:solidFill>
                  <a:srgbClr val="0000FF"/>
                </a:solidFill>
                <a:latin typeface="Calibri"/>
                <a:cs typeface="Calibri"/>
              </a:rPr>
              <a:t>upsampling </a:t>
            </a:r>
            <a:r>
              <a:rPr dirty="0" sz="2400" spc="-5">
                <a:latin typeface="Calibri"/>
                <a:cs typeface="Calibri"/>
              </a:rPr>
              <a:t>inside the</a:t>
            </a:r>
            <a:r>
              <a:rPr dirty="0" sz="2400" spc="-10">
                <a:latin typeface="Calibri"/>
                <a:cs typeface="Calibri"/>
              </a:rPr>
              <a:t> network!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68652" y="4598923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High-res:  D</a:t>
            </a:r>
            <a:r>
              <a:rPr dirty="0" baseline="-17361" sz="2400" spc="-7">
                <a:latin typeface="Calibri"/>
                <a:cs typeface="Calibri"/>
              </a:rPr>
              <a:t>1 </a:t>
            </a:r>
            <a:r>
              <a:rPr dirty="0" sz="2400">
                <a:latin typeface="Calibri"/>
                <a:cs typeface="Calibri"/>
              </a:rPr>
              <a:t>x H/2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94863" y="4659883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High-res:  D</a:t>
            </a:r>
            <a:r>
              <a:rPr dirty="0" baseline="-17361" sz="2400" spc="-7">
                <a:latin typeface="Calibri"/>
                <a:cs typeface="Calibri"/>
              </a:rPr>
              <a:t>1 </a:t>
            </a:r>
            <a:r>
              <a:rPr dirty="0" sz="2400">
                <a:latin typeface="Calibri"/>
                <a:cs typeface="Calibri"/>
              </a:rPr>
              <a:t>x H/2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80473" y="2108708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Med-res:  D</a:t>
            </a:r>
            <a:r>
              <a:rPr dirty="0" baseline="-17361" sz="2400" spc="-7">
                <a:latin typeface="Calibri"/>
                <a:cs typeface="Calibri"/>
              </a:rPr>
              <a:t>2 </a:t>
            </a:r>
            <a:r>
              <a:rPr dirty="0" sz="2400">
                <a:latin typeface="Calibri"/>
                <a:cs typeface="Calibri"/>
              </a:rPr>
              <a:t>x H/4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135785" y="2108708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Med-res:  D</a:t>
            </a:r>
            <a:r>
              <a:rPr dirty="0" baseline="-17361" sz="2400" spc="-7">
                <a:latin typeface="Calibri"/>
                <a:cs typeface="Calibri"/>
              </a:rPr>
              <a:t>2 </a:t>
            </a:r>
            <a:r>
              <a:rPr dirty="0" sz="2400">
                <a:latin typeface="Calibri"/>
                <a:cs typeface="Calibri"/>
              </a:rPr>
              <a:t>x H/4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648902" y="4144771"/>
            <a:ext cx="188658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Low-res: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D</a:t>
            </a:r>
            <a:r>
              <a:rPr dirty="0" baseline="-17361" sz="2400" spc="-7">
                <a:latin typeface="Calibri"/>
                <a:cs typeface="Calibri"/>
              </a:rPr>
              <a:t>3 </a:t>
            </a:r>
            <a:r>
              <a:rPr dirty="0" sz="2400">
                <a:latin typeface="Calibri"/>
                <a:cs typeface="Calibri"/>
              </a:rPr>
              <a:t>x H/4 x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Input:  </a:t>
            </a:r>
            <a:r>
              <a:rPr dirty="0" sz="2500">
                <a:latin typeface="Calibri"/>
                <a:cs typeface="Calibri"/>
              </a:rPr>
              <a:t>3 x H x</a:t>
            </a:r>
            <a:r>
              <a:rPr dirty="0" sz="2500" spc="-15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61" name="object 61"/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P</a:t>
            </a:r>
            <a:r>
              <a:rPr dirty="0" sz="2500" spc="-45">
                <a:latin typeface="Calibri"/>
                <a:cs typeface="Calibri"/>
              </a:rPr>
              <a:t>r</a:t>
            </a:r>
            <a:r>
              <a:rPr dirty="0" sz="2500" spc="-10">
                <a:latin typeface="Calibri"/>
                <a:cs typeface="Calibri"/>
              </a:rPr>
              <a:t>e</a:t>
            </a:r>
            <a:r>
              <a:rPr dirty="0" sz="2500" spc="-5">
                <a:latin typeface="Calibri"/>
                <a:cs typeface="Calibri"/>
              </a:rPr>
              <a:t>d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>
                <a:latin typeface="Calibri"/>
                <a:cs typeface="Calibri"/>
              </a:rPr>
              <a:t>ti</a:t>
            </a:r>
            <a:r>
              <a:rPr dirty="0" sz="2500" spc="-10">
                <a:latin typeface="Calibri"/>
                <a:cs typeface="Calibri"/>
              </a:rPr>
              <a:t>o</a:t>
            </a:r>
            <a:r>
              <a:rPr dirty="0" sz="2500" spc="-5">
                <a:latin typeface="Calibri"/>
                <a:cs typeface="Calibri"/>
              </a:rPr>
              <a:t>ns</a:t>
            </a:r>
            <a:r>
              <a:rPr dirty="0" sz="2500">
                <a:latin typeface="Calibri"/>
                <a:cs typeface="Calibri"/>
              </a:rPr>
              <a:t>:  H x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0644" y="5983813"/>
            <a:ext cx="5602605" cy="38544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Long, </a:t>
            </a:r>
            <a:r>
              <a:rPr dirty="0" sz="1100" spc="-20">
                <a:latin typeface="Calibri"/>
                <a:cs typeface="Calibri"/>
              </a:rPr>
              <a:t>Shelhamer, </a:t>
            </a:r>
            <a:r>
              <a:rPr dirty="0" sz="1100" spc="-15">
                <a:latin typeface="Calibri"/>
                <a:cs typeface="Calibri"/>
              </a:rPr>
              <a:t>and Darrell, </a:t>
            </a:r>
            <a:r>
              <a:rPr dirty="0" sz="1100" spc="-10">
                <a:latin typeface="Calibri"/>
                <a:cs typeface="Calibri"/>
              </a:rPr>
              <a:t>“Fully </a:t>
            </a:r>
            <a:r>
              <a:rPr dirty="0" sz="1100" spc="-15">
                <a:latin typeface="Calibri"/>
                <a:cs typeface="Calibri"/>
              </a:rPr>
              <a:t>Convolutional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100" spc="-15">
                <a:latin typeface="Calibri"/>
                <a:cs typeface="Calibri"/>
              </a:rPr>
              <a:t>Noh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“Learning </a:t>
            </a:r>
            <a:r>
              <a:rPr dirty="0" sz="1100" spc="-20">
                <a:latin typeface="Calibri"/>
                <a:cs typeface="Calibri"/>
              </a:rPr>
              <a:t>Deconvolution Network </a:t>
            </a:r>
            <a:r>
              <a:rPr dirty="0" sz="1100" spc="-15">
                <a:latin typeface="Calibri"/>
                <a:cs typeface="Calibri"/>
              </a:rPr>
              <a:t>for </a:t>
            </a:r>
            <a:r>
              <a:rPr dirty="0" sz="1100" spc="-20">
                <a:latin typeface="Calibri"/>
                <a:cs typeface="Calibri"/>
              </a:rPr>
              <a:t>Semantic Segmentation”, ICCV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41</a:t>
            </a:fld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Semantic </a:t>
            </a:r>
            <a:r>
              <a:rPr dirty="0" spc="-15"/>
              <a:t>Segmentation: </a:t>
            </a:r>
            <a:r>
              <a:rPr dirty="0" spc="-5"/>
              <a:t>Fully </a:t>
            </a:r>
            <a:r>
              <a:rPr dirty="0" spc="-15"/>
              <a:t>Convolutional</a:t>
            </a:r>
            <a:r>
              <a:rPr dirty="0" spc="45"/>
              <a:t> </a:t>
            </a:r>
            <a:r>
              <a:rPr dirty="0" spc="-15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02534" y="2481654"/>
            <a:ext cx="5303520" cy="2043430"/>
            <a:chOff x="3202534" y="2481654"/>
            <a:chExt cx="5303520" cy="2043430"/>
          </a:xfrm>
        </p:grpSpPr>
        <p:sp>
          <p:nvSpPr>
            <p:cNvPr id="4" name="object 4"/>
            <p:cNvSpPr/>
            <p:nvPr/>
          </p:nvSpPr>
          <p:spPr>
            <a:xfrm>
              <a:off x="3207297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317501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0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0" y="1624209"/>
                  </a:lnTo>
                  <a:lnTo>
                    <a:pt x="409260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07297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4" y="0"/>
                  </a:moveTo>
                  <a:lnTo>
                    <a:pt x="409260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07297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1044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2064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1044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1044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73776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0405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73776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73776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80069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10353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80069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80069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486363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16647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86363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486363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74846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29016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74846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74846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91093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45263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91093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91093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416261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46544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416261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416261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22555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5283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822555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822555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228850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2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2" y="828554"/>
                  </a:lnTo>
                  <a:lnTo>
                    <a:pt x="33028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559132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228850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2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228850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778106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888310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778106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778106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98125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09145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98125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98125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2780338" y="1136396"/>
            <a:ext cx="68891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Design </a:t>
            </a:r>
            <a:r>
              <a:rPr dirty="0" sz="2400" spc="-10">
                <a:latin typeface="Calibri"/>
                <a:cs typeface="Calibri"/>
              </a:rPr>
              <a:t>network </a:t>
            </a:r>
            <a:r>
              <a:rPr dirty="0" sz="2400">
                <a:latin typeface="Calibri"/>
                <a:cs typeface="Calibri"/>
              </a:rPr>
              <a:t>as a </a:t>
            </a:r>
            <a:r>
              <a:rPr dirty="0" sz="2400" spc="-5">
                <a:latin typeface="Calibri"/>
                <a:cs typeface="Calibri"/>
              </a:rPr>
              <a:t>bunch of </a:t>
            </a:r>
            <a:r>
              <a:rPr dirty="0" sz="2400" spc="-10">
                <a:latin typeface="Calibri"/>
                <a:cs typeface="Calibri"/>
              </a:rPr>
              <a:t>convolutional </a:t>
            </a:r>
            <a:r>
              <a:rPr dirty="0" sz="2400" spc="-20">
                <a:latin typeface="Calibri"/>
                <a:cs typeface="Calibri"/>
              </a:rPr>
              <a:t>layers, </a:t>
            </a:r>
            <a:r>
              <a:rPr dirty="0" sz="2400" spc="-5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80338" y="1505203"/>
            <a:ext cx="64363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downsampling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5" b="1">
                <a:solidFill>
                  <a:srgbClr val="0000FF"/>
                </a:solidFill>
                <a:latin typeface="Calibri"/>
                <a:cs typeface="Calibri"/>
              </a:rPr>
              <a:t>upsampling </a:t>
            </a:r>
            <a:r>
              <a:rPr dirty="0" sz="2400" spc="-5">
                <a:latin typeface="Calibri"/>
                <a:cs typeface="Calibri"/>
              </a:rPr>
              <a:t>inside the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network!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68652" y="4598923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High-res:  D</a:t>
            </a:r>
            <a:r>
              <a:rPr dirty="0" baseline="-17361" sz="2400" spc="-7">
                <a:latin typeface="Calibri"/>
                <a:cs typeface="Calibri"/>
              </a:rPr>
              <a:t>1 </a:t>
            </a:r>
            <a:r>
              <a:rPr dirty="0" sz="2400">
                <a:latin typeface="Calibri"/>
                <a:cs typeface="Calibri"/>
              </a:rPr>
              <a:t>x H/2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094863" y="4659883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High-res:  D</a:t>
            </a:r>
            <a:r>
              <a:rPr dirty="0" baseline="-17361" sz="2400" spc="-7">
                <a:latin typeface="Calibri"/>
                <a:cs typeface="Calibri"/>
              </a:rPr>
              <a:t>1 </a:t>
            </a:r>
            <a:r>
              <a:rPr dirty="0" sz="2400">
                <a:latin typeface="Calibri"/>
                <a:cs typeface="Calibri"/>
              </a:rPr>
              <a:t>x H/2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980473" y="2108708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Med-res:  D</a:t>
            </a:r>
            <a:r>
              <a:rPr dirty="0" baseline="-17361" sz="2400" spc="-7">
                <a:latin typeface="Calibri"/>
                <a:cs typeface="Calibri"/>
              </a:rPr>
              <a:t>2 </a:t>
            </a:r>
            <a:r>
              <a:rPr dirty="0" sz="2400">
                <a:latin typeface="Calibri"/>
                <a:cs typeface="Calibri"/>
              </a:rPr>
              <a:t>x H/4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35785" y="2108708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Med-res:  D</a:t>
            </a:r>
            <a:r>
              <a:rPr dirty="0" baseline="-17361" sz="2400" spc="-7">
                <a:latin typeface="Calibri"/>
                <a:cs typeface="Calibri"/>
              </a:rPr>
              <a:t>2 </a:t>
            </a:r>
            <a:r>
              <a:rPr dirty="0" sz="2400">
                <a:latin typeface="Calibri"/>
                <a:cs typeface="Calibri"/>
              </a:rPr>
              <a:t>x H/4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48902" y="4144771"/>
            <a:ext cx="188658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Low-res: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D</a:t>
            </a:r>
            <a:r>
              <a:rPr dirty="0" baseline="-17361" sz="2400" spc="-7">
                <a:latin typeface="Calibri"/>
                <a:cs typeface="Calibri"/>
              </a:rPr>
              <a:t>3 </a:t>
            </a:r>
            <a:r>
              <a:rPr dirty="0" sz="2400">
                <a:latin typeface="Calibri"/>
                <a:cs typeface="Calibri"/>
              </a:rPr>
              <a:t>x H/4 x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Input:  </a:t>
            </a:r>
            <a:r>
              <a:rPr dirty="0" sz="2500">
                <a:latin typeface="Calibri"/>
                <a:cs typeface="Calibri"/>
              </a:rPr>
              <a:t>3 x H x</a:t>
            </a:r>
            <a:r>
              <a:rPr dirty="0" sz="2500" spc="-15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62" name="object 62"/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P</a:t>
            </a:r>
            <a:r>
              <a:rPr dirty="0" sz="2500" spc="-45">
                <a:latin typeface="Calibri"/>
                <a:cs typeface="Calibri"/>
              </a:rPr>
              <a:t>r</a:t>
            </a:r>
            <a:r>
              <a:rPr dirty="0" sz="2500" spc="-10">
                <a:latin typeface="Calibri"/>
                <a:cs typeface="Calibri"/>
              </a:rPr>
              <a:t>e</a:t>
            </a:r>
            <a:r>
              <a:rPr dirty="0" sz="2500" spc="-5">
                <a:latin typeface="Calibri"/>
                <a:cs typeface="Calibri"/>
              </a:rPr>
              <a:t>d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>
                <a:latin typeface="Calibri"/>
                <a:cs typeface="Calibri"/>
              </a:rPr>
              <a:t>ti</a:t>
            </a:r>
            <a:r>
              <a:rPr dirty="0" sz="2500" spc="-10">
                <a:latin typeface="Calibri"/>
                <a:cs typeface="Calibri"/>
              </a:rPr>
              <a:t>o</a:t>
            </a:r>
            <a:r>
              <a:rPr dirty="0" sz="2500" spc="-5">
                <a:latin typeface="Calibri"/>
                <a:cs typeface="Calibri"/>
              </a:rPr>
              <a:t>ns</a:t>
            </a:r>
            <a:r>
              <a:rPr dirty="0" sz="2500">
                <a:latin typeface="Calibri"/>
                <a:cs typeface="Calibri"/>
              </a:rPr>
              <a:t>:  H x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644" y="5983813"/>
            <a:ext cx="5602605" cy="38544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Long, </a:t>
            </a:r>
            <a:r>
              <a:rPr dirty="0" sz="1100" spc="-20">
                <a:latin typeface="Calibri"/>
                <a:cs typeface="Calibri"/>
              </a:rPr>
              <a:t>Shelhamer, </a:t>
            </a:r>
            <a:r>
              <a:rPr dirty="0" sz="1100" spc="-15">
                <a:latin typeface="Calibri"/>
                <a:cs typeface="Calibri"/>
              </a:rPr>
              <a:t>and Darrell, </a:t>
            </a:r>
            <a:r>
              <a:rPr dirty="0" sz="1100" spc="-10">
                <a:latin typeface="Calibri"/>
                <a:cs typeface="Calibri"/>
              </a:rPr>
              <a:t>“Fully </a:t>
            </a:r>
            <a:r>
              <a:rPr dirty="0" sz="1100" spc="-15">
                <a:latin typeface="Calibri"/>
                <a:cs typeface="Calibri"/>
              </a:rPr>
              <a:t>Convolutional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100" spc="-15">
                <a:latin typeface="Calibri"/>
                <a:cs typeface="Calibri"/>
              </a:rPr>
              <a:t>Noh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“Learning </a:t>
            </a:r>
            <a:r>
              <a:rPr dirty="0" sz="1100" spc="-20">
                <a:latin typeface="Calibri"/>
                <a:cs typeface="Calibri"/>
              </a:rPr>
              <a:t>Deconvolution Network </a:t>
            </a:r>
            <a:r>
              <a:rPr dirty="0" sz="1100" spc="-15">
                <a:latin typeface="Calibri"/>
                <a:cs typeface="Calibri"/>
              </a:rPr>
              <a:t>for </a:t>
            </a:r>
            <a:r>
              <a:rPr dirty="0" sz="1100" spc="-20">
                <a:latin typeface="Calibri"/>
                <a:cs typeface="Calibri"/>
              </a:rPr>
              <a:t>Semantic Segmentation”, ICCV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41</a:t>
            </a:fld>
          </a:p>
        </p:txBody>
      </p:sp>
      <p:sp>
        <p:nvSpPr>
          <p:cNvPr id="72" name="object 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63468" y="1273047"/>
            <a:ext cx="206565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solidFill>
                  <a:srgbClr val="FF0000"/>
                </a:solidFill>
                <a:latin typeface="Calibri"/>
                <a:cs typeface="Calibri"/>
              </a:rPr>
              <a:t>Dow</a:t>
            </a: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nsam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plin</a:t>
            </a: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dirty="0" sz="2500">
                <a:solidFill>
                  <a:srgbClr val="FF0000"/>
                </a:solidFill>
                <a:latin typeface="Calibri"/>
                <a:cs typeface="Calibri"/>
              </a:rPr>
              <a:t>:  </a:t>
            </a:r>
            <a:r>
              <a:rPr dirty="0" sz="2500" spc="-10">
                <a:solidFill>
                  <a:srgbClr val="FF0000"/>
                </a:solidFill>
                <a:latin typeface="Calibri"/>
                <a:cs typeface="Calibri"/>
              </a:rPr>
              <a:t>Pooling, strided  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convolution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917817" y="1327911"/>
            <a:ext cx="166814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dirty="0" sz="2500" spc="-20" b="1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dirty="0" sz="2500" spc="-10" b="1">
                <a:solidFill>
                  <a:srgbClr val="0000FF"/>
                </a:solidFill>
                <a:latin typeface="Calibri"/>
                <a:cs typeface="Calibri"/>
              </a:rPr>
              <a:t>samp</a:t>
            </a:r>
            <a:r>
              <a:rPr dirty="0" sz="2500" spc="-5" b="1">
                <a:solidFill>
                  <a:srgbClr val="0000FF"/>
                </a:solidFill>
                <a:latin typeface="Calibri"/>
                <a:cs typeface="Calibri"/>
              </a:rPr>
              <a:t>lin</a:t>
            </a:r>
            <a:r>
              <a:rPr dirty="0" sz="2500" spc="-10" b="1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dirty="0" sz="250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0">
                <a:solidFill>
                  <a:srgbClr val="0000FF"/>
                </a:solidFill>
                <a:latin typeface="Calibri"/>
                <a:cs typeface="Calibri"/>
              </a:rPr>
              <a:t>???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6403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In-Network </a:t>
            </a:r>
            <a:r>
              <a:rPr dirty="0" spc="-5"/>
              <a:t>Upsampling:</a:t>
            </a:r>
            <a:r>
              <a:rPr dirty="0" spc="-40"/>
              <a:t> </a:t>
            </a:r>
            <a:r>
              <a:rPr dirty="0" spc="10"/>
              <a:t>“Unpooling”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12542" y="2887595"/>
          <a:ext cx="1116330" cy="110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548640"/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84719" y="2338955"/>
          <a:ext cx="2213610" cy="220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548640"/>
                <a:gridCol w="548640"/>
                <a:gridCol w="548639"/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1757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5522">
                <a:tc>
                  <a:txBody>
                    <a:bodyPr/>
                    <a:lstStyle/>
                    <a:p>
                      <a:pPr marL="170815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79351" y="4777740"/>
            <a:ext cx="1375410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187960">
              <a:lnSpc>
                <a:spcPts val="3790"/>
              </a:lnSpc>
              <a:spcBef>
                <a:spcPts val="265"/>
              </a:spcBef>
            </a:pPr>
            <a:r>
              <a:rPr dirty="0" sz="3200" spc="5">
                <a:latin typeface="Calibri"/>
                <a:cs typeface="Calibri"/>
              </a:rPr>
              <a:t>Input  </a:t>
            </a:r>
            <a:r>
              <a:rPr dirty="0" sz="3200">
                <a:latin typeface="Calibri"/>
                <a:cs typeface="Calibri"/>
              </a:rPr>
              <a:t>C x 2 x</a:t>
            </a:r>
            <a:r>
              <a:rPr dirty="0" sz="3200" spc="-9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2527" y="4777740"/>
            <a:ext cx="1375410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8255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latin typeface="Calibri"/>
                <a:cs typeface="Calibri"/>
              </a:rPr>
              <a:t>Output  C x 4 x</a:t>
            </a:r>
            <a:r>
              <a:rPr dirty="0" sz="3200" spc="-9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0562" y="1540764"/>
            <a:ext cx="20402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Calibri"/>
                <a:cs typeface="Calibri"/>
              </a:rPr>
              <a:t>Bed of</a:t>
            </a:r>
            <a:r>
              <a:rPr dirty="0" sz="3200" spc="-90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Nails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1943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39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39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39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39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6403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In-Network </a:t>
            </a:r>
            <a:r>
              <a:rPr dirty="0" spc="-5"/>
              <a:t>Upsampling:</a:t>
            </a:r>
            <a:r>
              <a:rPr dirty="0" spc="-40"/>
              <a:t> </a:t>
            </a:r>
            <a:r>
              <a:rPr dirty="0" spc="10"/>
              <a:t>“Unpooling”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03344" y="2887595"/>
          <a:ext cx="1116330" cy="110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548640"/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275519" y="2338955"/>
          <a:ext cx="2213610" cy="220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548640"/>
                <a:gridCol w="548640"/>
                <a:gridCol w="548639"/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1757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5522">
                <a:tc>
                  <a:txBody>
                    <a:bodyPr/>
                    <a:lstStyle/>
                    <a:p>
                      <a:pPr marL="170815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670151" y="4777740"/>
            <a:ext cx="1375410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187960">
              <a:lnSpc>
                <a:spcPts val="3790"/>
              </a:lnSpc>
              <a:spcBef>
                <a:spcPts val="265"/>
              </a:spcBef>
            </a:pPr>
            <a:r>
              <a:rPr dirty="0" sz="3200" spc="5">
                <a:latin typeface="Calibri"/>
                <a:cs typeface="Calibri"/>
              </a:rPr>
              <a:t>Input  </a:t>
            </a:r>
            <a:r>
              <a:rPr dirty="0" sz="3200">
                <a:latin typeface="Calibri"/>
                <a:cs typeface="Calibri"/>
              </a:rPr>
              <a:t>C x 2 x</a:t>
            </a:r>
            <a:r>
              <a:rPr dirty="0" sz="3200" spc="-9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03328" y="4777740"/>
            <a:ext cx="1375410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8255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latin typeface="Calibri"/>
                <a:cs typeface="Calibri"/>
              </a:rPr>
              <a:t>Output  C x 4 x</a:t>
            </a:r>
            <a:r>
              <a:rPr dirty="0" sz="3200" spc="-9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0562" y="1540764"/>
            <a:ext cx="8509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23230" algn="l"/>
              </a:tabLst>
            </a:pPr>
            <a:r>
              <a:rPr dirty="0" sz="3200" b="1">
                <a:latin typeface="Calibri"/>
                <a:cs typeface="Calibri"/>
              </a:rPr>
              <a:t>Bed</a:t>
            </a:r>
            <a:r>
              <a:rPr dirty="0" sz="3200" spc="-5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of Nails	</a:t>
            </a:r>
            <a:r>
              <a:rPr dirty="0" sz="3200" spc="-15" b="1">
                <a:latin typeface="Calibri"/>
                <a:cs typeface="Calibri"/>
              </a:rPr>
              <a:t>Nearest</a:t>
            </a:r>
            <a:r>
              <a:rPr dirty="0" sz="3200" spc="-5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Neighbor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32744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40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40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40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40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12542" y="2887595"/>
          <a:ext cx="1116330" cy="110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548640"/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284719" y="2338955"/>
          <a:ext cx="2213610" cy="220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548640"/>
                <a:gridCol w="548640"/>
                <a:gridCol w="548639"/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1757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5522">
                <a:tc>
                  <a:txBody>
                    <a:bodyPr/>
                    <a:lstStyle/>
                    <a:p>
                      <a:pPr marL="170815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ts val="3685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79351" y="4777740"/>
            <a:ext cx="1375410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187960">
              <a:lnSpc>
                <a:spcPts val="3790"/>
              </a:lnSpc>
              <a:spcBef>
                <a:spcPts val="265"/>
              </a:spcBef>
            </a:pPr>
            <a:r>
              <a:rPr dirty="0" sz="3200" spc="5">
                <a:latin typeface="Calibri"/>
                <a:cs typeface="Calibri"/>
              </a:rPr>
              <a:t>Input  </a:t>
            </a:r>
            <a:r>
              <a:rPr dirty="0" sz="3200">
                <a:latin typeface="Calibri"/>
                <a:cs typeface="Calibri"/>
              </a:rPr>
              <a:t>C x 2 x</a:t>
            </a:r>
            <a:r>
              <a:rPr dirty="0" sz="3200" spc="-9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2527" y="4777740"/>
            <a:ext cx="1375410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8255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latin typeface="Calibri"/>
                <a:cs typeface="Calibri"/>
              </a:rPr>
              <a:t>Output  C x 4 x</a:t>
            </a:r>
            <a:r>
              <a:rPr dirty="0" sz="3200" spc="-9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41943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39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39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39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39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3992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In-Network </a:t>
            </a:r>
            <a:r>
              <a:rPr dirty="0" spc="-5"/>
              <a:t>Upsampling: Bilinear</a:t>
            </a:r>
            <a:r>
              <a:rPr dirty="0" spc="-30"/>
              <a:t> </a:t>
            </a:r>
            <a:r>
              <a:rPr dirty="0" spc="-15"/>
              <a:t>Interpolation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2251" y="4189476"/>
            <a:ext cx="246189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libri"/>
                <a:cs typeface="Calibri"/>
              </a:rPr>
              <a:t>Input: C x 2 x</a:t>
            </a:r>
            <a:r>
              <a:rPr dirty="0" sz="3200" spc="-5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8393" y="4189476"/>
            <a:ext cx="276225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libri"/>
                <a:cs typeface="Calibri"/>
              </a:rPr>
              <a:t>Output: C x 4 x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80618" y="1794687"/>
          <a:ext cx="1847850" cy="1841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852728" y="2166797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52728" y="277944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52728" y="2468549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52728" y="3081197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67128" y="2166797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67128" y="277944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67128" y="2468549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67128" y="3081197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57889" y="2166797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57889" y="277944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57889" y="2468549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57889" y="3081197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62510" y="2166797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62510" y="277944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62510" y="2468549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62510" y="3081197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872362" y="1315266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1.00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2200" spc="-10">
                          <a:latin typeface="Calibri"/>
                          <a:cs typeface="Calibri"/>
                        </a:rPr>
                        <a:t>.</a:t>
                      </a:r>
                      <a:r>
                        <a:rPr dirty="0" sz="2200" spc="-5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1.75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2.0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1.50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1.75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2.25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2.5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2.50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2.7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3.25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3.5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3.00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3.2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3.75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4.0</a:t>
                      </a:r>
                      <a:r>
                        <a:rPr dirty="0" sz="220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4638168" y="2658289"/>
            <a:ext cx="1873885" cy="114300"/>
          </a:xfrm>
          <a:custGeom>
            <a:avLst/>
            <a:gdLst/>
            <a:ahLst/>
            <a:cxnLst/>
            <a:rect l="l" t="t" r="r" b="b"/>
            <a:pathLst>
              <a:path w="1873884" h="114300">
                <a:moveTo>
                  <a:pt x="1759541" y="76199"/>
                </a:moveTo>
                <a:lnTo>
                  <a:pt x="1759541" y="114300"/>
                </a:lnTo>
                <a:lnTo>
                  <a:pt x="1835741" y="76200"/>
                </a:lnTo>
                <a:lnTo>
                  <a:pt x="1759541" y="76199"/>
                </a:lnTo>
                <a:close/>
              </a:path>
              <a:path w="1873884" h="114300">
                <a:moveTo>
                  <a:pt x="1759541" y="38099"/>
                </a:moveTo>
                <a:lnTo>
                  <a:pt x="1759541" y="76199"/>
                </a:lnTo>
                <a:lnTo>
                  <a:pt x="1778594" y="76200"/>
                </a:lnTo>
                <a:lnTo>
                  <a:pt x="1778594" y="38100"/>
                </a:lnTo>
                <a:lnTo>
                  <a:pt x="1759541" y="38099"/>
                </a:lnTo>
                <a:close/>
              </a:path>
              <a:path w="1873884" h="114300">
                <a:moveTo>
                  <a:pt x="1759541" y="0"/>
                </a:moveTo>
                <a:lnTo>
                  <a:pt x="1759541" y="38099"/>
                </a:lnTo>
                <a:lnTo>
                  <a:pt x="1778594" y="38100"/>
                </a:lnTo>
                <a:lnTo>
                  <a:pt x="1778594" y="76200"/>
                </a:lnTo>
                <a:lnTo>
                  <a:pt x="1835744" y="76198"/>
                </a:lnTo>
                <a:lnTo>
                  <a:pt x="1873841" y="57150"/>
                </a:lnTo>
                <a:lnTo>
                  <a:pt x="1759541" y="0"/>
                </a:lnTo>
                <a:close/>
              </a:path>
              <a:path w="1873884" h="114300">
                <a:moveTo>
                  <a:pt x="0" y="38098"/>
                </a:moveTo>
                <a:lnTo>
                  <a:pt x="0" y="76198"/>
                </a:lnTo>
                <a:lnTo>
                  <a:pt x="1759541" y="76199"/>
                </a:lnTo>
                <a:lnTo>
                  <a:pt x="1759541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4618" y="4941079"/>
            <a:ext cx="7369893" cy="772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06381" y="5569614"/>
            <a:ext cx="4190998" cy="393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844481" y="5055326"/>
            <a:ext cx="4152900" cy="393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763547" y="5543803"/>
            <a:ext cx="44862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Use </a:t>
            </a:r>
            <a:r>
              <a:rPr dirty="0" sz="2400" spc="-10">
                <a:latin typeface="Calibri"/>
                <a:cs typeface="Calibri"/>
              </a:rPr>
              <a:t>two closest neighbors </a:t>
            </a:r>
            <a:r>
              <a:rPr dirty="0" sz="2400">
                <a:latin typeface="Calibri"/>
                <a:cs typeface="Calibri"/>
              </a:rPr>
              <a:t>in x and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 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10">
                <a:latin typeface="Calibri"/>
                <a:cs typeface="Calibri"/>
              </a:rPr>
              <a:t>construct </a:t>
            </a:r>
            <a:r>
              <a:rPr dirty="0" sz="2400" spc="-5">
                <a:latin typeface="Calibri"/>
                <a:cs typeface="Calibri"/>
              </a:rPr>
              <a:t>linear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approximations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3192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In-Network </a:t>
            </a:r>
            <a:r>
              <a:rPr dirty="0" spc="-5"/>
              <a:t>Upsampling: Bicubic</a:t>
            </a:r>
            <a:r>
              <a:rPr dirty="0" spc="-30"/>
              <a:t> </a:t>
            </a:r>
            <a:r>
              <a:rPr dirty="0" spc="-15"/>
              <a:t>Interpolation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80618" y="1794687"/>
          <a:ext cx="1847850" cy="1841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914400"/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852728" y="2166797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52728" y="277944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52728" y="2468549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52728" y="3081197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67128" y="2166797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67128" y="277944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67128" y="2468549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57889" y="2166797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67128" y="3081197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57889" y="277944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57889" y="2468549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57889" y="3081197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62510" y="2166797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62510" y="277944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62510" y="2468549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62510" y="3081197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872362" y="1315266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0.68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1.02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1.56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1.89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1.35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1.68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2.23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2.56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2.44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2.77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3.32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3.65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3.11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3.44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3.98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826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2200" spc="-5">
                          <a:latin typeface="Calibri"/>
                          <a:cs typeface="Calibri"/>
                        </a:rPr>
                        <a:t>4.32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2172251" y="3932863"/>
            <a:ext cx="7458075" cy="2271395"/>
          </a:xfrm>
          <a:prstGeom prst="rect">
            <a:avLst/>
          </a:prstGeom>
        </p:spPr>
        <p:txBody>
          <a:bodyPr wrap="square" lIns="0" tIns="269240" rIns="0" bIns="0" rtlCol="0" vert="horz">
            <a:spAutoFit/>
          </a:bodyPr>
          <a:lstStyle/>
          <a:p>
            <a:pPr marL="891540" indent="-878840">
              <a:lnSpc>
                <a:spcPct val="100000"/>
              </a:lnSpc>
              <a:spcBef>
                <a:spcPts val="2120"/>
              </a:spcBef>
              <a:tabLst>
                <a:tab pos="4708525" algn="l"/>
              </a:tabLst>
            </a:pPr>
            <a:r>
              <a:rPr dirty="0" sz="3200">
                <a:latin typeface="Calibri"/>
                <a:cs typeface="Calibri"/>
              </a:rPr>
              <a:t>Input: C x 2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x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2	Output: C x 4 x</a:t>
            </a:r>
            <a:r>
              <a:rPr dirty="0" sz="3200" spc="-6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  <a:p>
            <a:pPr marL="891540" marR="719455">
              <a:lnSpc>
                <a:spcPct val="100699"/>
              </a:lnSpc>
              <a:spcBef>
                <a:spcPts val="1745"/>
              </a:spcBef>
            </a:pPr>
            <a:r>
              <a:rPr dirty="0" sz="2800">
                <a:latin typeface="Calibri"/>
                <a:cs typeface="Calibri"/>
              </a:rPr>
              <a:t>Use </a:t>
            </a:r>
            <a:r>
              <a:rPr dirty="0" sz="2800" spc="-10" b="1">
                <a:latin typeface="Calibri"/>
                <a:cs typeface="Calibri"/>
              </a:rPr>
              <a:t>three </a:t>
            </a:r>
            <a:r>
              <a:rPr dirty="0" sz="2800" spc="-10">
                <a:latin typeface="Calibri"/>
                <a:cs typeface="Calibri"/>
              </a:rPr>
              <a:t>closest neighbors </a:t>
            </a:r>
            <a:r>
              <a:rPr dirty="0" sz="2800" spc="-5">
                <a:latin typeface="Calibri"/>
                <a:cs typeface="Calibri"/>
              </a:rPr>
              <a:t>in </a:t>
            </a:r>
            <a:r>
              <a:rPr dirty="0" sz="2800">
                <a:latin typeface="Calibri"/>
                <a:cs typeface="Calibri"/>
              </a:rPr>
              <a:t>x </a:t>
            </a:r>
            <a:r>
              <a:rPr dirty="0" sz="2800" spc="-5">
                <a:latin typeface="Calibri"/>
                <a:cs typeface="Calibri"/>
              </a:rPr>
              <a:t>and </a:t>
            </a:r>
            <a:r>
              <a:rPr dirty="0" sz="2800">
                <a:latin typeface="Calibri"/>
                <a:cs typeface="Calibri"/>
              </a:rPr>
              <a:t>y </a:t>
            </a:r>
            <a:r>
              <a:rPr dirty="0" sz="2800" spc="-15">
                <a:latin typeface="Calibri"/>
                <a:cs typeface="Calibri"/>
              </a:rPr>
              <a:t>to  </a:t>
            </a:r>
            <a:r>
              <a:rPr dirty="0" sz="2800" spc="-10">
                <a:latin typeface="Calibri"/>
                <a:cs typeface="Calibri"/>
              </a:rPr>
              <a:t>construct </a:t>
            </a:r>
            <a:r>
              <a:rPr dirty="0" sz="2800" spc="-5" b="1">
                <a:latin typeface="Calibri"/>
                <a:cs typeface="Calibri"/>
              </a:rPr>
              <a:t>cubic</a:t>
            </a:r>
            <a:r>
              <a:rPr dirty="0" sz="2800" spc="15" b="1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approximations</a:t>
            </a:r>
            <a:endParaRPr sz="2800">
              <a:latin typeface="Calibri"/>
              <a:cs typeface="Calibri"/>
            </a:endParaRPr>
          </a:p>
          <a:p>
            <a:pPr marL="891540">
              <a:lnSpc>
                <a:spcPts val="3310"/>
              </a:lnSpc>
            </a:pPr>
            <a:r>
              <a:rPr dirty="0" sz="2800" spc="-5">
                <a:latin typeface="Calibri"/>
                <a:cs typeface="Calibri"/>
              </a:rPr>
              <a:t>(This is how </a:t>
            </a:r>
            <a:r>
              <a:rPr dirty="0" sz="2800" spc="-15">
                <a:latin typeface="Calibri"/>
                <a:cs typeface="Calibri"/>
              </a:rPr>
              <a:t>we </a:t>
            </a:r>
            <a:r>
              <a:rPr dirty="0" sz="2800" spc="-5">
                <a:latin typeface="Calibri"/>
                <a:cs typeface="Calibri"/>
              </a:rPr>
              <a:t>normally </a:t>
            </a:r>
            <a:r>
              <a:rPr dirty="0" sz="2800" spc="-20">
                <a:latin typeface="Calibri"/>
                <a:cs typeface="Calibri"/>
              </a:rPr>
              <a:t>resize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images!)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38168" y="2658289"/>
            <a:ext cx="1873885" cy="114300"/>
          </a:xfrm>
          <a:custGeom>
            <a:avLst/>
            <a:gdLst/>
            <a:ahLst/>
            <a:cxnLst/>
            <a:rect l="l" t="t" r="r" b="b"/>
            <a:pathLst>
              <a:path w="1873884" h="114300">
                <a:moveTo>
                  <a:pt x="1759541" y="76199"/>
                </a:moveTo>
                <a:lnTo>
                  <a:pt x="1759541" y="114300"/>
                </a:lnTo>
                <a:lnTo>
                  <a:pt x="1835741" y="76200"/>
                </a:lnTo>
                <a:lnTo>
                  <a:pt x="1759541" y="76199"/>
                </a:lnTo>
                <a:close/>
              </a:path>
              <a:path w="1873884" h="114300">
                <a:moveTo>
                  <a:pt x="1759541" y="38099"/>
                </a:moveTo>
                <a:lnTo>
                  <a:pt x="1759541" y="76199"/>
                </a:lnTo>
                <a:lnTo>
                  <a:pt x="1778594" y="76200"/>
                </a:lnTo>
                <a:lnTo>
                  <a:pt x="1778594" y="38100"/>
                </a:lnTo>
                <a:lnTo>
                  <a:pt x="1759541" y="38099"/>
                </a:lnTo>
                <a:close/>
              </a:path>
              <a:path w="1873884" h="114300">
                <a:moveTo>
                  <a:pt x="1759541" y="0"/>
                </a:moveTo>
                <a:lnTo>
                  <a:pt x="1759541" y="38099"/>
                </a:lnTo>
                <a:lnTo>
                  <a:pt x="1778594" y="38100"/>
                </a:lnTo>
                <a:lnTo>
                  <a:pt x="1778594" y="76200"/>
                </a:lnTo>
                <a:lnTo>
                  <a:pt x="1835744" y="76198"/>
                </a:lnTo>
                <a:lnTo>
                  <a:pt x="1873841" y="57150"/>
                </a:lnTo>
                <a:lnTo>
                  <a:pt x="1759541" y="0"/>
                </a:lnTo>
                <a:close/>
              </a:path>
              <a:path w="1873884" h="114300">
                <a:moveTo>
                  <a:pt x="0" y="38098"/>
                </a:moveTo>
                <a:lnTo>
                  <a:pt x="0" y="76198"/>
                </a:lnTo>
                <a:lnTo>
                  <a:pt x="1759541" y="76199"/>
                </a:lnTo>
                <a:lnTo>
                  <a:pt x="1759541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6309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In-Network </a:t>
            </a:r>
            <a:r>
              <a:rPr dirty="0" spc="-5"/>
              <a:t>Upsampling: </a:t>
            </a:r>
            <a:r>
              <a:rPr dirty="0" spc="-10"/>
              <a:t>“Max</a:t>
            </a:r>
            <a:r>
              <a:rPr dirty="0" spc="-80"/>
              <a:t> </a:t>
            </a:r>
            <a:r>
              <a:rPr dirty="0" spc="15"/>
              <a:t>Unpooling”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56806" y="2787510"/>
          <a:ext cx="1116330" cy="110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548640"/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7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1850" y="2238870"/>
          <a:ext cx="2213610" cy="220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548640"/>
                <a:gridCol w="548640"/>
                <a:gridCol w="548639"/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17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5523">
                <a:tc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ts val="3704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704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7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239465" y="3312535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1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1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006306" y="4780133"/>
            <a:ext cx="3082290" cy="1379220"/>
            <a:chOff x="1006306" y="4780133"/>
            <a:chExt cx="3082290" cy="1379220"/>
          </a:xfrm>
        </p:grpSpPr>
        <p:sp>
          <p:nvSpPr>
            <p:cNvPr id="7" name="object 7"/>
            <p:cNvSpPr/>
            <p:nvPr/>
          </p:nvSpPr>
          <p:spPr>
            <a:xfrm>
              <a:off x="1011069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4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75031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6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6" y="942691"/>
                  </a:lnTo>
                  <a:lnTo>
                    <a:pt x="237536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11069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1069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28976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4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2938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28976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28976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81813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73509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6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6" y="480893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81813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3" y="0"/>
                  </a:moveTo>
                  <a:lnTo>
                    <a:pt x="182446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3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81813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17625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709322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17625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17625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53439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945135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6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6" y="480893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53439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3" y="0"/>
                  </a:moveTo>
                  <a:lnTo>
                    <a:pt x="182446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3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53439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978915" y="5538227"/>
              <a:ext cx="379730" cy="283845"/>
            </a:xfrm>
            <a:custGeom>
              <a:avLst/>
              <a:gdLst/>
              <a:ahLst/>
              <a:cxnLst/>
              <a:rect l="l" t="t" r="r" b="b"/>
              <a:pathLst>
                <a:path w="379730" h="283845">
                  <a:moveTo>
                    <a:pt x="379679" y="0"/>
                  </a:moveTo>
                  <a:lnTo>
                    <a:pt x="0" y="0"/>
                  </a:lnTo>
                  <a:lnTo>
                    <a:pt x="0" y="283822"/>
                  </a:lnTo>
                  <a:lnTo>
                    <a:pt x="379679" y="283822"/>
                  </a:lnTo>
                  <a:lnTo>
                    <a:pt x="37967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358594" y="5414714"/>
              <a:ext cx="123825" cy="407670"/>
            </a:xfrm>
            <a:custGeom>
              <a:avLst/>
              <a:gdLst/>
              <a:ahLst/>
              <a:cxnLst/>
              <a:rect l="l" t="t" r="r" b="b"/>
              <a:pathLst>
                <a:path w="123825" h="407670">
                  <a:moveTo>
                    <a:pt x="123512" y="0"/>
                  </a:moveTo>
                  <a:lnTo>
                    <a:pt x="0" y="123512"/>
                  </a:lnTo>
                  <a:lnTo>
                    <a:pt x="0" y="407335"/>
                  </a:lnTo>
                  <a:lnTo>
                    <a:pt x="123512" y="283822"/>
                  </a:lnTo>
                  <a:lnTo>
                    <a:pt x="123512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978915" y="5414714"/>
              <a:ext cx="503555" cy="123825"/>
            </a:xfrm>
            <a:custGeom>
              <a:avLst/>
              <a:gdLst/>
              <a:ahLst/>
              <a:cxnLst/>
              <a:rect l="l" t="t" r="r" b="b"/>
              <a:pathLst>
                <a:path w="503555" h="123825">
                  <a:moveTo>
                    <a:pt x="503191" y="0"/>
                  </a:moveTo>
                  <a:lnTo>
                    <a:pt x="123511" y="0"/>
                  </a:lnTo>
                  <a:lnTo>
                    <a:pt x="0" y="123512"/>
                  </a:lnTo>
                  <a:lnTo>
                    <a:pt x="379679" y="123512"/>
                  </a:lnTo>
                  <a:lnTo>
                    <a:pt x="50319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978915" y="5414714"/>
              <a:ext cx="503555" cy="407670"/>
            </a:xfrm>
            <a:custGeom>
              <a:avLst/>
              <a:gdLst/>
              <a:ahLst/>
              <a:cxnLst/>
              <a:rect l="l" t="t" r="r" b="b"/>
              <a:pathLst>
                <a:path w="503555" h="407670">
                  <a:moveTo>
                    <a:pt x="0" y="123512"/>
                  </a:moveTo>
                  <a:lnTo>
                    <a:pt x="123512" y="0"/>
                  </a:lnTo>
                  <a:lnTo>
                    <a:pt x="503192" y="0"/>
                  </a:lnTo>
                  <a:lnTo>
                    <a:pt x="503192" y="283822"/>
                  </a:lnTo>
                  <a:lnTo>
                    <a:pt x="379679" y="407335"/>
                  </a:lnTo>
                  <a:lnTo>
                    <a:pt x="0" y="407335"/>
                  </a:lnTo>
                  <a:lnTo>
                    <a:pt x="0" y="123512"/>
                  </a:lnTo>
                  <a:close/>
                </a:path>
                <a:path w="503555" h="407670">
                  <a:moveTo>
                    <a:pt x="0" y="123512"/>
                  </a:moveTo>
                  <a:lnTo>
                    <a:pt x="379679" y="123512"/>
                  </a:lnTo>
                  <a:lnTo>
                    <a:pt x="503192" y="0"/>
                  </a:lnTo>
                </a:path>
                <a:path w="503555" h="407670">
                  <a:moveTo>
                    <a:pt x="379679" y="123512"/>
                  </a:moveTo>
                  <a:lnTo>
                    <a:pt x="379679" y="407335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394624" y="5538227"/>
              <a:ext cx="379730" cy="283845"/>
            </a:xfrm>
            <a:custGeom>
              <a:avLst/>
              <a:gdLst/>
              <a:ahLst/>
              <a:cxnLst/>
              <a:rect l="l" t="t" r="r" b="b"/>
              <a:pathLst>
                <a:path w="379730" h="283845">
                  <a:moveTo>
                    <a:pt x="379679" y="0"/>
                  </a:moveTo>
                  <a:lnTo>
                    <a:pt x="0" y="0"/>
                  </a:lnTo>
                  <a:lnTo>
                    <a:pt x="0" y="283822"/>
                  </a:lnTo>
                  <a:lnTo>
                    <a:pt x="379679" y="283822"/>
                  </a:lnTo>
                  <a:lnTo>
                    <a:pt x="37967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774303" y="5414714"/>
              <a:ext cx="123825" cy="407670"/>
            </a:xfrm>
            <a:custGeom>
              <a:avLst/>
              <a:gdLst/>
              <a:ahLst/>
              <a:cxnLst/>
              <a:rect l="l" t="t" r="r" b="b"/>
              <a:pathLst>
                <a:path w="123825" h="407670">
                  <a:moveTo>
                    <a:pt x="123512" y="0"/>
                  </a:moveTo>
                  <a:lnTo>
                    <a:pt x="0" y="123512"/>
                  </a:lnTo>
                  <a:lnTo>
                    <a:pt x="0" y="407335"/>
                  </a:lnTo>
                  <a:lnTo>
                    <a:pt x="123512" y="283822"/>
                  </a:lnTo>
                  <a:lnTo>
                    <a:pt x="123512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394624" y="5414714"/>
              <a:ext cx="503555" cy="123825"/>
            </a:xfrm>
            <a:custGeom>
              <a:avLst/>
              <a:gdLst/>
              <a:ahLst/>
              <a:cxnLst/>
              <a:rect l="l" t="t" r="r" b="b"/>
              <a:pathLst>
                <a:path w="503555" h="123825">
                  <a:moveTo>
                    <a:pt x="503191" y="0"/>
                  </a:moveTo>
                  <a:lnTo>
                    <a:pt x="123511" y="0"/>
                  </a:lnTo>
                  <a:lnTo>
                    <a:pt x="0" y="123512"/>
                  </a:lnTo>
                  <a:lnTo>
                    <a:pt x="379679" y="123512"/>
                  </a:lnTo>
                  <a:lnTo>
                    <a:pt x="50319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394624" y="5414714"/>
              <a:ext cx="503555" cy="407670"/>
            </a:xfrm>
            <a:custGeom>
              <a:avLst/>
              <a:gdLst/>
              <a:ahLst/>
              <a:cxnLst/>
              <a:rect l="l" t="t" r="r" b="b"/>
              <a:pathLst>
                <a:path w="503555" h="407670">
                  <a:moveTo>
                    <a:pt x="0" y="123512"/>
                  </a:moveTo>
                  <a:lnTo>
                    <a:pt x="123512" y="0"/>
                  </a:lnTo>
                  <a:lnTo>
                    <a:pt x="503192" y="0"/>
                  </a:lnTo>
                  <a:lnTo>
                    <a:pt x="503192" y="283822"/>
                  </a:lnTo>
                  <a:lnTo>
                    <a:pt x="379679" y="407335"/>
                  </a:lnTo>
                  <a:lnTo>
                    <a:pt x="0" y="407335"/>
                  </a:lnTo>
                  <a:lnTo>
                    <a:pt x="0" y="123512"/>
                  </a:lnTo>
                  <a:close/>
                </a:path>
                <a:path w="503555" h="407670">
                  <a:moveTo>
                    <a:pt x="0" y="123512"/>
                  </a:moveTo>
                  <a:lnTo>
                    <a:pt x="379679" y="123512"/>
                  </a:lnTo>
                  <a:lnTo>
                    <a:pt x="503192" y="0"/>
                  </a:lnTo>
                </a:path>
                <a:path w="503555" h="407670">
                  <a:moveTo>
                    <a:pt x="379679" y="123512"/>
                  </a:moveTo>
                  <a:lnTo>
                    <a:pt x="379679" y="407335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873550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69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65246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80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73550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73550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109363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70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301060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79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09363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09363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345177" y="5444731"/>
              <a:ext cx="191770" cy="481330"/>
            </a:xfrm>
            <a:custGeom>
              <a:avLst/>
              <a:gdLst/>
              <a:ahLst/>
              <a:cxnLst/>
              <a:rect l="l" t="t" r="r" b="b"/>
              <a:pathLst>
                <a:path w="191770" h="481329">
                  <a:moveTo>
                    <a:pt x="191696" y="0"/>
                  </a:moveTo>
                  <a:lnTo>
                    <a:pt x="0" y="0"/>
                  </a:lnTo>
                  <a:lnTo>
                    <a:pt x="0" y="480892"/>
                  </a:lnTo>
                  <a:lnTo>
                    <a:pt x="191696" y="480892"/>
                  </a:lnTo>
                  <a:lnTo>
                    <a:pt x="191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536873" y="5262282"/>
              <a:ext cx="182880" cy="663575"/>
            </a:xfrm>
            <a:custGeom>
              <a:avLst/>
              <a:gdLst/>
              <a:ahLst/>
              <a:cxnLst/>
              <a:rect l="l" t="t" r="r" b="b"/>
              <a:pathLst>
                <a:path w="182879" h="663575">
                  <a:moveTo>
                    <a:pt x="182448" y="0"/>
                  </a:moveTo>
                  <a:lnTo>
                    <a:pt x="0" y="182448"/>
                  </a:lnTo>
                  <a:lnTo>
                    <a:pt x="0" y="663340"/>
                  </a:lnTo>
                  <a:lnTo>
                    <a:pt x="182448" y="480893"/>
                  </a:lnTo>
                  <a:lnTo>
                    <a:pt x="182448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345177" y="5262282"/>
              <a:ext cx="374650" cy="182880"/>
            </a:xfrm>
            <a:custGeom>
              <a:avLst/>
              <a:gdLst/>
              <a:ahLst/>
              <a:cxnLst/>
              <a:rect l="l" t="t" r="r" b="b"/>
              <a:pathLst>
                <a:path w="374650" h="182879">
                  <a:moveTo>
                    <a:pt x="374144" y="0"/>
                  </a:moveTo>
                  <a:lnTo>
                    <a:pt x="182448" y="0"/>
                  </a:lnTo>
                  <a:lnTo>
                    <a:pt x="0" y="182448"/>
                  </a:lnTo>
                  <a:lnTo>
                    <a:pt x="191696" y="182448"/>
                  </a:lnTo>
                  <a:lnTo>
                    <a:pt x="37414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345177" y="5262282"/>
              <a:ext cx="374650" cy="663575"/>
            </a:xfrm>
            <a:custGeom>
              <a:avLst/>
              <a:gdLst/>
              <a:ahLst/>
              <a:cxnLst/>
              <a:rect l="l" t="t" r="r" b="b"/>
              <a:pathLst>
                <a:path w="374650" h="663575">
                  <a:moveTo>
                    <a:pt x="0" y="182447"/>
                  </a:moveTo>
                  <a:lnTo>
                    <a:pt x="182447" y="0"/>
                  </a:lnTo>
                  <a:lnTo>
                    <a:pt x="374144" y="0"/>
                  </a:lnTo>
                  <a:lnTo>
                    <a:pt x="374144" y="480892"/>
                  </a:lnTo>
                  <a:lnTo>
                    <a:pt x="191696" y="663340"/>
                  </a:lnTo>
                  <a:lnTo>
                    <a:pt x="0" y="663340"/>
                  </a:lnTo>
                  <a:lnTo>
                    <a:pt x="0" y="182447"/>
                  </a:lnTo>
                  <a:close/>
                </a:path>
                <a:path w="374650" h="663575">
                  <a:moveTo>
                    <a:pt x="0" y="182447"/>
                  </a:moveTo>
                  <a:lnTo>
                    <a:pt x="191696" y="182447"/>
                  </a:lnTo>
                  <a:lnTo>
                    <a:pt x="374144" y="0"/>
                  </a:lnTo>
                </a:path>
                <a:path w="374650" h="663575">
                  <a:moveTo>
                    <a:pt x="191696" y="182447"/>
                  </a:moveTo>
                  <a:lnTo>
                    <a:pt x="191696" y="66334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663966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5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727928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663966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663966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781873" y="5211667"/>
              <a:ext cx="64135" cy="942975"/>
            </a:xfrm>
            <a:custGeom>
              <a:avLst/>
              <a:gdLst/>
              <a:ahLst/>
              <a:cxnLst/>
              <a:rect l="l" t="t" r="r" b="b"/>
              <a:pathLst>
                <a:path w="64135" h="942975">
                  <a:moveTo>
                    <a:pt x="63962" y="0"/>
                  </a:moveTo>
                  <a:lnTo>
                    <a:pt x="0" y="0"/>
                  </a:lnTo>
                  <a:lnTo>
                    <a:pt x="0" y="942690"/>
                  </a:lnTo>
                  <a:lnTo>
                    <a:pt x="63962" y="942690"/>
                  </a:lnTo>
                  <a:lnTo>
                    <a:pt x="639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845835" y="4974131"/>
              <a:ext cx="238125" cy="1180465"/>
            </a:xfrm>
            <a:custGeom>
              <a:avLst/>
              <a:gdLst/>
              <a:ahLst/>
              <a:cxnLst/>
              <a:rect l="l" t="t" r="r" b="b"/>
              <a:pathLst>
                <a:path w="238125" h="1180464">
                  <a:moveTo>
                    <a:pt x="237535" y="0"/>
                  </a:moveTo>
                  <a:lnTo>
                    <a:pt x="0" y="237535"/>
                  </a:lnTo>
                  <a:lnTo>
                    <a:pt x="0" y="1180226"/>
                  </a:lnTo>
                  <a:lnTo>
                    <a:pt x="237535" y="942691"/>
                  </a:lnTo>
                  <a:lnTo>
                    <a:pt x="23753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781873" y="4974131"/>
              <a:ext cx="301625" cy="238125"/>
            </a:xfrm>
            <a:custGeom>
              <a:avLst/>
              <a:gdLst/>
              <a:ahLst/>
              <a:cxnLst/>
              <a:rect l="l" t="t" r="r" b="b"/>
              <a:pathLst>
                <a:path w="301625" h="238125">
                  <a:moveTo>
                    <a:pt x="301498" y="0"/>
                  </a:moveTo>
                  <a:lnTo>
                    <a:pt x="237535" y="0"/>
                  </a:lnTo>
                  <a:lnTo>
                    <a:pt x="0" y="237535"/>
                  </a:lnTo>
                  <a:lnTo>
                    <a:pt x="63962" y="23753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781873" y="4974131"/>
              <a:ext cx="301625" cy="1180465"/>
            </a:xfrm>
            <a:custGeom>
              <a:avLst/>
              <a:gdLst/>
              <a:ahLst/>
              <a:cxnLst/>
              <a:rect l="l" t="t" r="r" b="b"/>
              <a:pathLst>
                <a:path w="301625" h="1180464">
                  <a:moveTo>
                    <a:pt x="0" y="237534"/>
                  </a:moveTo>
                  <a:lnTo>
                    <a:pt x="237535" y="0"/>
                  </a:lnTo>
                  <a:lnTo>
                    <a:pt x="301498" y="0"/>
                  </a:lnTo>
                  <a:lnTo>
                    <a:pt x="301498" y="942691"/>
                  </a:lnTo>
                  <a:lnTo>
                    <a:pt x="63962" y="1180226"/>
                  </a:lnTo>
                  <a:lnTo>
                    <a:pt x="0" y="1180226"/>
                  </a:lnTo>
                  <a:lnTo>
                    <a:pt x="0" y="237534"/>
                  </a:lnTo>
                  <a:close/>
                </a:path>
                <a:path w="301625" h="1180464">
                  <a:moveTo>
                    <a:pt x="0" y="237534"/>
                  </a:moveTo>
                  <a:lnTo>
                    <a:pt x="63962" y="237534"/>
                  </a:lnTo>
                  <a:lnTo>
                    <a:pt x="301498" y="0"/>
                  </a:lnTo>
                </a:path>
                <a:path w="301625" h="1180464">
                  <a:moveTo>
                    <a:pt x="63962" y="237534"/>
                  </a:moveTo>
                  <a:lnTo>
                    <a:pt x="63962" y="118022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398486" y="4780140"/>
              <a:ext cx="2312035" cy="483234"/>
            </a:xfrm>
            <a:custGeom>
              <a:avLst/>
              <a:gdLst/>
              <a:ahLst/>
              <a:cxnLst/>
              <a:rect l="l" t="t" r="r" b="b"/>
              <a:pathLst>
                <a:path w="2312035" h="483235">
                  <a:moveTo>
                    <a:pt x="1753349" y="482942"/>
                  </a:moveTo>
                  <a:lnTo>
                    <a:pt x="1749272" y="431673"/>
                  </a:lnTo>
                  <a:lnTo>
                    <a:pt x="1746605" y="398018"/>
                  </a:lnTo>
                  <a:lnTo>
                    <a:pt x="1716303" y="416306"/>
                  </a:lnTo>
                  <a:lnTo>
                    <a:pt x="1682140" y="389496"/>
                  </a:lnTo>
                  <a:lnTo>
                    <a:pt x="1617700" y="357568"/>
                  </a:lnTo>
                  <a:lnTo>
                    <a:pt x="1579803" y="343090"/>
                  </a:lnTo>
                  <a:lnTo>
                    <a:pt x="1538630" y="329780"/>
                  </a:lnTo>
                  <a:lnTo>
                    <a:pt x="1494612" y="317792"/>
                  </a:lnTo>
                  <a:lnTo>
                    <a:pt x="1448142" y="307251"/>
                  </a:lnTo>
                  <a:lnTo>
                    <a:pt x="1399616" y="298310"/>
                  </a:lnTo>
                  <a:lnTo>
                    <a:pt x="1349463" y="291096"/>
                  </a:lnTo>
                  <a:lnTo>
                    <a:pt x="1347203" y="290868"/>
                  </a:lnTo>
                  <a:lnTo>
                    <a:pt x="1298016" y="285775"/>
                  </a:lnTo>
                  <a:lnTo>
                    <a:pt x="1245831" y="282473"/>
                  </a:lnTo>
                  <a:lnTo>
                    <a:pt x="1193190" y="281343"/>
                  </a:lnTo>
                  <a:lnTo>
                    <a:pt x="1140561" y="282473"/>
                  </a:lnTo>
                  <a:lnTo>
                    <a:pt x="1088313" y="285775"/>
                  </a:lnTo>
                  <a:lnTo>
                    <a:pt x="1036840" y="291096"/>
                  </a:lnTo>
                  <a:lnTo>
                    <a:pt x="986790" y="298272"/>
                  </a:lnTo>
                  <a:lnTo>
                    <a:pt x="938263" y="307187"/>
                  </a:lnTo>
                  <a:lnTo>
                    <a:pt x="891781" y="317690"/>
                  </a:lnTo>
                  <a:lnTo>
                    <a:pt x="847750" y="329653"/>
                  </a:lnTo>
                  <a:lnTo>
                    <a:pt x="806564" y="342912"/>
                  </a:lnTo>
                  <a:lnTo>
                    <a:pt x="768629" y="357365"/>
                  </a:lnTo>
                  <a:lnTo>
                    <a:pt x="704189" y="389216"/>
                  </a:lnTo>
                  <a:lnTo>
                    <a:pt x="670445" y="415594"/>
                  </a:lnTo>
                  <a:lnTo>
                    <a:pt x="640232" y="397243"/>
                  </a:lnTo>
                  <a:lnTo>
                    <a:pt x="633247" y="482142"/>
                  </a:lnTo>
                  <a:lnTo>
                    <a:pt x="705358" y="436803"/>
                  </a:lnTo>
                  <a:lnTo>
                    <a:pt x="695769" y="430974"/>
                  </a:lnTo>
                  <a:lnTo>
                    <a:pt x="678700" y="420598"/>
                  </a:lnTo>
                  <a:lnTo>
                    <a:pt x="684314" y="414058"/>
                  </a:lnTo>
                  <a:lnTo>
                    <a:pt x="738886" y="381228"/>
                  </a:lnTo>
                  <a:lnTo>
                    <a:pt x="809955" y="351815"/>
                  </a:lnTo>
                  <a:lnTo>
                    <a:pt x="850671" y="338721"/>
                  </a:lnTo>
                  <a:lnTo>
                    <a:pt x="894283" y="326885"/>
                  </a:lnTo>
                  <a:lnTo>
                    <a:pt x="940371" y="316471"/>
                  </a:lnTo>
                  <a:lnTo>
                    <a:pt x="988517" y="307632"/>
                  </a:lnTo>
                  <a:lnTo>
                    <a:pt x="1038301" y="300507"/>
                  </a:lnTo>
                  <a:lnTo>
                    <a:pt x="1089317" y="295249"/>
                  </a:lnTo>
                  <a:lnTo>
                    <a:pt x="1141158" y="291985"/>
                  </a:lnTo>
                  <a:lnTo>
                    <a:pt x="1193393" y="290868"/>
                  </a:lnTo>
                  <a:lnTo>
                    <a:pt x="1245628" y="291998"/>
                  </a:lnTo>
                  <a:lnTo>
                    <a:pt x="1297457" y="295275"/>
                  </a:lnTo>
                  <a:lnTo>
                    <a:pt x="1348473" y="300570"/>
                  </a:lnTo>
                  <a:lnTo>
                    <a:pt x="1398270" y="307733"/>
                  </a:lnTo>
                  <a:lnTo>
                    <a:pt x="1446415" y="316623"/>
                  </a:lnTo>
                  <a:lnTo>
                    <a:pt x="1492504" y="327075"/>
                  </a:lnTo>
                  <a:lnTo>
                    <a:pt x="1536128" y="338975"/>
                  </a:lnTo>
                  <a:lnTo>
                    <a:pt x="1576870" y="352145"/>
                  </a:lnTo>
                  <a:lnTo>
                    <a:pt x="1614309" y="366458"/>
                  </a:lnTo>
                  <a:lnTo>
                    <a:pt x="1677581" y="397865"/>
                  </a:lnTo>
                  <a:lnTo>
                    <a:pt x="1708035" y="421297"/>
                  </a:lnTo>
                  <a:lnTo>
                    <a:pt x="1681365" y="437388"/>
                  </a:lnTo>
                  <a:lnTo>
                    <a:pt x="1753349" y="482942"/>
                  </a:lnTo>
                  <a:close/>
                </a:path>
                <a:path w="2312035" h="483235">
                  <a:moveTo>
                    <a:pt x="2311819" y="347573"/>
                  </a:moveTo>
                  <a:lnTo>
                    <a:pt x="2278926" y="357517"/>
                  </a:lnTo>
                  <a:lnTo>
                    <a:pt x="2277821" y="354711"/>
                  </a:lnTo>
                  <a:lnTo>
                    <a:pt x="2277414" y="353682"/>
                  </a:lnTo>
                  <a:lnTo>
                    <a:pt x="2243937" y="309499"/>
                  </a:lnTo>
                  <a:lnTo>
                    <a:pt x="2201545" y="271018"/>
                  </a:lnTo>
                  <a:lnTo>
                    <a:pt x="2149132" y="233921"/>
                  </a:lnTo>
                  <a:lnTo>
                    <a:pt x="2087524" y="198475"/>
                  </a:lnTo>
                  <a:lnTo>
                    <a:pt x="2017547" y="164947"/>
                  </a:lnTo>
                  <a:lnTo>
                    <a:pt x="1979676" y="148996"/>
                  </a:lnTo>
                  <a:lnTo>
                    <a:pt x="1940026" y="133642"/>
                  </a:lnTo>
                  <a:lnTo>
                    <a:pt x="1898713" y="118922"/>
                  </a:lnTo>
                  <a:lnTo>
                    <a:pt x="1855812" y="104863"/>
                  </a:lnTo>
                  <a:lnTo>
                    <a:pt x="1811451" y="91516"/>
                  </a:lnTo>
                  <a:lnTo>
                    <a:pt x="1765719" y="78917"/>
                  </a:lnTo>
                  <a:lnTo>
                    <a:pt x="1718729" y="67094"/>
                  </a:lnTo>
                  <a:lnTo>
                    <a:pt x="1670532" y="56095"/>
                  </a:lnTo>
                  <a:lnTo>
                    <a:pt x="1571205" y="36728"/>
                  </a:lnTo>
                  <a:lnTo>
                    <a:pt x="1468501" y="21132"/>
                  </a:lnTo>
                  <a:lnTo>
                    <a:pt x="1363332" y="9601"/>
                  </a:lnTo>
                  <a:lnTo>
                    <a:pt x="1310030" y="5461"/>
                  </a:lnTo>
                  <a:lnTo>
                    <a:pt x="1256411" y="2451"/>
                  </a:lnTo>
                  <a:lnTo>
                    <a:pt x="1202588" y="622"/>
                  </a:lnTo>
                  <a:lnTo>
                    <a:pt x="1148651" y="0"/>
                  </a:lnTo>
                  <a:lnTo>
                    <a:pt x="1041006" y="1092"/>
                  </a:lnTo>
                  <a:lnTo>
                    <a:pt x="934212" y="4254"/>
                  </a:lnTo>
                  <a:lnTo>
                    <a:pt x="829094" y="9359"/>
                  </a:lnTo>
                  <a:lnTo>
                    <a:pt x="726503" y="16281"/>
                  </a:lnTo>
                  <a:lnTo>
                    <a:pt x="627291" y="24853"/>
                  </a:lnTo>
                  <a:lnTo>
                    <a:pt x="579208" y="29730"/>
                  </a:lnTo>
                  <a:lnTo>
                    <a:pt x="532269" y="34963"/>
                  </a:lnTo>
                  <a:lnTo>
                    <a:pt x="486587" y="40538"/>
                  </a:lnTo>
                  <a:lnTo>
                    <a:pt x="442277" y="46456"/>
                  </a:lnTo>
                  <a:lnTo>
                    <a:pt x="399427" y="52679"/>
                  </a:lnTo>
                  <a:lnTo>
                    <a:pt x="358165" y="59207"/>
                  </a:lnTo>
                  <a:lnTo>
                    <a:pt x="318566" y="66001"/>
                  </a:lnTo>
                  <a:lnTo>
                    <a:pt x="280758" y="73063"/>
                  </a:lnTo>
                  <a:lnTo>
                    <a:pt x="210896" y="87909"/>
                  </a:lnTo>
                  <a:lnTo>
                    <a:pt x="149377" y="103619"/>
                  </a:lnTo>
                  <a:lnTo>
                    <a:pt x="97040" y="120053"/>
                  </a:lnTo>
                  <a:lnTo>
                    <a:pt x="54381" y="137261"/>
                  </a:lnTo>
                  <a:lnTo>
                    <a:pt x="52641" y="138722"/>
                  </a:lnTo>
                  <a:lnTo>
                    <a:pt x="29654" y="114134"/>
                  </a:lnTo>
                  <a:lnTo>
                    <a:pt x="0" y="193992"/>
                  </a:lnTo>
                  <a:lnTo>
                    <a:pt x="81686" y="169799"/>
                  </a:lnTo>
                  <a:lnTo>
                    <a:pt x="67106" y="154203"/>
                  </a:lnTo>
                  <a:lnTo>
                    <a:pt x="59143" y="145681"/>
                  </a:lnTo>
                  <a:lnTo>
                    <a:pt x="59016" y="145554"/>
                  </a:lnTo>
                  <a:lnTo>
                    <a:pt x="59143" y="145478"/>
                  </a:lnTo>
                  <a:lnTo>
                    <a:pt x="59067" y="145605"/>
                  </a:lnTo>
                  <a:lnTo>
                    <a:pt x="100393" y="128968"/>
                  </a:lnTo>
                  <a:lnTo>
                    <a:pt x="152095" y="112750"/>
                  </a:lnTo>
                  <a:lnTo>
                    <a:pt x="213144" y="97167"/>
                  </a:lnTo>
                  <a:lnTo>
                    <a:pt x="282651" y="82397"/>
                  </a:lnTo>
                  <a:lnTo>
                    <a:pt x="320319" y="75361"/>
                  </a:lnTo>
                  <a:lnTo>
                    <a:pt x="359778" y="68592"/>
                  </a:lnTo>
                  <a:lnTo>
                    <a:pt x="400926" y="62090"/>
                  </a:lnTo>
                  <a:lnTo>
                    <a:pt x="443649" y="55880"/>
                  </a:lnTo>
                  <a:lnTo>
                    <a:pt x="487845" y="49987"/>
                  </a:lnTo>
                  <a:lnTo>
                    <a:pt x="533425" y="44411"/>
                  </a:lnTo>
                  <a:lnTo>
                    <a:pt x="580263" y="39192"/>
                  </a:lnTo>
                  <a:lnTo>
                    <a:pt x="628256" y="34328"/>
                  </a:lnTo>
                  <a:lnTo>
                    <a:pt x="727329" y="25768"/>
                  </a:lnTo>
                  <a:lnTo>
                    <a:pt x="829729" y="18872"/>
                  </a:lnTo>
                  <a:lnTo>
                    <a:pt x="934669" y="13766"/>
                  </a:lnTo>
                  <a:lnTo>
                    <a:pt x="1041285" y="10604"/>
                  </a:lnTo>
                  <a:lnTo>
                    <a:pt x="1148753" y="9525"/>
                  </a:lnTo>
                  <a:lnTo>
                    <a:pt x="1202474" y="10147"/>
                  </a:lnTo>
                  <a:lnTo>
                    <a:pt x="1256093" y="11976"/>
                  </a:lnTo>
                  <a:lnTo>
                    <a:pt x="1309497" y="14973"/>
                  </a:lnTo>
                  <a:lnTo>
                    <a:pt x="1362595" y="19100"/>
                  </a:lnTo>
                  <a:lnTo>
                    <a:pt x="1467472" y="30594"/>
                  </a:lnTo>
                  <a:lnTo>
                    <a:pt x="1569770" y="46151"/>
                  </a:lnTo>
                  <a:lnTo>
                    <a:pt x="1668716" y="65443"/>
                  </a:lnTo>
                  <a:lnTo>
                    <a:pt x="1716608" y="76377"/>
                  </a:lnTo>
                  <a:lnTo>
                    <a:pt x="1763395" y="88150"/>
                  </a:lnTo>
                  <a:lnTo>
                    <a:pt x="1808911" y="100698"/>
                  </a:lnTo>
                  <a:lnTo>
                    <a:pt x="1853069" y="113982"/>
                  </a:lnTo>
                  <a:lnTo>
                    <a:pt x="1895741" y="127965"/>
                  </a:lnTo>
                  <a:lnTo>
                    <a:pt x="1936838" y="142621"/>
                  </a:lnTo>
                  <a:lnTo>
                    <a:pt x="1976234" y="157873"/>
                  </a:lnTo>
                  <a:lnTo>
                    <a:pt x="2013851" y="173723"/>
                  </a:lnTo>
                  <a:lnTo>
                    <a:pt x="2049551" y="190106"/>
                  </a:lnTo>
                  <a:lnTo>
                    <a:pt x="2114842" y="224320"/>
                  </a:lnTo>
                  <a:lnTo>
                    <a:pt x="2171230" y="260197"/>
                  </a:lnTo>
                  <a:lnTo>
                    <a:pt x="2217877" y="297370"/>
                  </a:lnTo>
                  <a:lnTo>
                    <a:pt x="2253932" y="335457"/>
                  </a:lnTo>
                  <a:lnTo>
                    <a:pt x="2269782" y="360286"/>
                  </a:lnTo>
                  <a:lnTo>
                    <a:pt x="2238883" y="369620"/>
                  </a:lnTo>
                  <a:lnTo>
                    <a:pt x="2297404" y="431533"/>
                  </a:lnTo>
                  <a:lnTo>
                    <a:pt x="2307539" y="372503"/>
                  </a:lnTo>
                  <a:lnTo>
                    <a:pt x="2311819" y="347573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5975257" y="6079235"/>
            <a:ext cx="60979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libri"/>
                <a:cs typeface="Calibri"/>
              </a:rPr>
              <a:t>Noh 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5">
                <a:latin typeface="Calibri"/>
                <a:cs typeface="Calibri"/>
              </a:rPr>
              <a:t>“Learning Deconvolution Network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Semantic </a:t>
            </a:r>
            <a:r>
              <a:rPr dirty="0" sz="1400" spc="-15">
                <a:latin typeface="Calibri"/>
                <a:cs typeface="Calibri"/>
              </a:rPr>
              <a:t>Segmentation”, </a:t>
            </a:r>
            <a:r>
              <a:rPr dirty="0" sz="1400" spc="-5">
                <a:latin typeface="Calibri"/>
                <a:cs typeface="Calibri"/>
              </a:rPr>
              <a:t>ICCV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89808" y="1170940"/>
            <a:ext cx="4011929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10" b="1">
                <a:latin typeface="Calibri"/>
                <a:cs typeface="Calibri"/>
              </a:rPr>
              <a:t>Max Pooling: </a:t>
            </a:r>
            <a:r>
              <a:rPr dirty="0" sz="2800" spc="-10">
                <a:latin typeface="Calibri"/>
                <a:cs typeface="Calibri"/>
              </a:rPr>
              <a:t>Remember  </a:t>
            </a:r>
            <a:r>
              <a:rPr dirty="0" sz="2800" spc="-5">
                <a:latin typeface="Calibri"/>
                <a:cs typeface="Calibri"/>
              </a:rPr>
              <a:t>which position </a:t>
            </a:r>
            <a:r>
              <a:rPr dirty="0" sz="2800">
                <a:latin typeface="Calibri"/>
                <a:cs typeface="Calibri"/>
              </a:rPr>
              <a:t>had the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max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52950" y="1170940"/>
            <a:ext cx="3869690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10" b="1">
                <a:latin typeface="Calibri"/>
                <a:cs typeface="Calibri"/>
              </a:rPr>
              <a:t>Max </a:t>
            </a:r>
            <a:r>
              <a:rPr dirty="0" sz="2800" spc="-5" b="1">
                <a:latin typeface="Calibri"/>
                <a:cs typeface="Calibri"/>
              </a:rPr>
              <a:t>Unpooling</a:t>
            </a:r>
            <a:r>
              <a:rPr dirty="0" sz="2800" spc="-5">
                <a:latin typeface="Calibri"/>
                <a:cs typeface="Calibri"/>
              </a:rPr>
              <a:t>: Place </a:t>
            </a:r>
            <a:r>
              <a:rPr dirty="0" sz="2800" spc="-15">
                <a:latin typeface="Calibri"/>
                <a:cs typeface="Calibri"/>
              </a:rPr>
              <a:t>into  </a:t>
            </a:r>
            <a:r>
              <a:rPr dirty="0" sz="2800" spc="-10">
                <a:latin typeface="Calibri"/>
                <a:cs typeface="Calibri"/>
              </a:rPr>
              <a:t>remembered</a:t>
            </a:r>
            <a:r>
              <a:rPr dirty="0" sz="2800" spc="-5">
                <a:latin typeface="Calibri"/>
                <a:cs typeface="Calibri"/>
              </a:rPr>
              <a:t> positions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7359040" y="2787510"/>
          <a:ext cx="1116330" cy="110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548640"/>
              </a:tblGrid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9514402" y="2234929"/>
          <a:ext cx="2213610" cy="220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548640"/>
                <a:gridCol w="548640"/>
                <a:gridCol w="548639"/>
              </a:tblGrid>
              <a:tr h="548640"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1757"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5522">
                <a:tc>
                  <a:txBody>
                    <a:bodyPr/>
                    <a:lstStyle/>
                    <a:p>
                      <a:pPr algn="r" marR="163830">
                        <a:lnSpc>
                          <a:spcPts val="3690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ts val="3690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690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690"/>
                        </a:lnSpc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320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</a:tr>
            </a:tbl>
          </a:graphicData>
        </a:graphic>
      </p:graphicFrame>
      <p:sp>
        <p:nvSpPr>
          <p:cNvPr id="61" name="object 61"/>
          <p:cNvSpPr/>
          <p:nvPr/>
        </p:nvSpPr>
        <p:spPr>
          <a:xfrm>
            <a:off x="8801441" y="3308594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5762452" y="2779267"/>
            <a:ext cx="4315460" cy="28829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70815" marR="3606800">
              <a:lnSpc>
                <a:spcPct val="100400"/>
              </a:lnSpc>
              <a:spcBef>
                <a:spcPts val="85"/>
              </a:spcBef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30">
                <a:latin typeface="Calibri"/>
                <a:cs typeface="Calibri"/>
              </a:rPr>
              <a:t>s</a:t>
            </a:r>
            <a:r>
              <a:rPr dirty="0" sz="2400">
                <a:latin typeface="Calibri"/>
                <a:cs typeface="Calibri"/>
              </a:rPr>
              <a:t>t  </a:t>
            </a:r>
            <a:r>
              <a:rPr dirty="0" sz="2400" spc="-5">
                <a:latin typeface="Calibri"/>
                <a:cs typeface="Calibri"/>
              </a:rPr>
              <a:t>of  net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5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dirty="0" sz="2800" spc="-20">
                <a:latin typeface="Calibri"/>
                <a:cs typeface="Calibri"/>
              </a:rPr>
              <a:t>Pair </a:t>
            </a:r>
            <a:r>
              <a:rPr dirty="0" sz="2800" spc="-5">
                <a:latin typeface="Calibri"/>
                <a:cs typeface="Calibri"/>
              </a:rPr>
              <a:t>each downsampling </a:t>
            </a:r>
            <a:r>
              <a:rPr dirty="0" sz="2800" spc="-25">
                <a:latin typeface="Calibri"/>
                <a:cs typeface="Calibri"/>
              </a:rPr>
              <a:t>layer  </a:t>
            </a:r>
            <a:r>
              <a:rPr dirty="0" sz="2800" spc="-5">
                <a:latin typeface="Calibri"/>
                <a:cs typeface="Calibri"/>
              </a:rPr>
              <a:t>with an upsampling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198081" y="3322833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601668" y="3335190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958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23033" y="2526235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56102" y="2526235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536823" y="1183131"/>
            <a:ext cx="692530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Recall</a:t>
            </a:r>
            <a:r>
              <a:rPr dirty="0" sz="2800" spc="-10">
                <a:latin typeface="Calibri"/>
                <a:cs typeface="Calibri"/>
              </a:rPr>
              <a:t>: </a:t>
            </a:r>
            <a:r>
              <a:rPr dirty="0" sz="2800" spc="-5">
                <a:latin typeface="Calibri"/>
                <a:cs typeface="Calibri"/>
              </a:rPr>
              <a:t>Normal </a:t>
            </a: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>
                <a:latin typeface="Calibri"/>
                <a:cs typeface="Calibri"/>
              </a:rPr>
              <a:t>convolution, </a:t>
            </a:r>
            <a:r>
              <a:rPr dirty="0" sz="2800" spc="-10">
                <a:latin typeface="Calibri"/>
                <a:cs typeface="Calibri"/>
              </a:rPr>
              <a:t>stride </a:t>
            </a:r>
            <a:r>
              <a:rPr dirty="0" sz="2800">
                <a:latin typeface="Calibri"/>
                <a:cs typeface="Calibri"/>
              </a:rPr>
              <a:t>1, </a:t>
            </a:r>
            <a:r>
              <a:rPr dirty="0" sz="2800" spc="-5">
                <a:latin typeface="Calibri"/>
                <a:cs typeface="Calibri"/>
              </a:rPr>
              <a:t>pad</a:t>
            </a:r>
            <a:r>
              <a:rPr dirty="0" sz="2800" spc="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7454" y="55509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6673" y="55509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958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4099" y="1833072"/>
          <a:ext cx="3441700" cy="3449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115"/>
                <a:gridCol w="685800"/>
                <a:gridCol w="701674"/>
                <a:gridCol w="669289"/>
                <a:gridCol w="685164"/>
              </a:tblGrid>
              <a:tr h="68046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85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353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680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56102" y="2526235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536823" y="1183131"/>
            <a:ext cx="692530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Recall</a:t>
            </a:r>
            <a:r>
              <a:rPr dirty="0" sz="2800" spc="-10">
                <a:latin typeface="Calibri"/>
                <a:cs typeface="Calibri"/>
              </a:rPr>
              <a:t>: </a:t>
            </a:r>
            <a:r>
              <a:rPr dirty="0" sz="2800" spc="-5">
                <a:latin typeface="Calibri"/>
                <a:cs typeface="Calibri"/>
              </a:rPr>
              <a:t>Normal </a:t>
            </a: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>
                <a:latin typeface="Calibri"/>
                <a:cs typeface="Calibri"/>
              </a:rPr>
              <a:t>convolution, </a:t>
            </a:r>
            <a:r>
              <a:rPr dirty="0" sz="2800" spc="-10">
                <a:latin typeface="Calibri"/>
                <a:cs typeface="Calibri"/>
              </a:rPr>
              <a:t>stride </a:t>
            </a:r>
            <a:r>
              <a:rPr dirty="0" sz="2800">
                <a:latin typeface="Calibri"/>
                <a:cs typeface="Calibri"/>
              </a:rPr>
              <a:t>1, </a:t>
            </a:r>
            <a:r>
              <a:rPr dirty="0" sz="2800" spc="-5">
                <a:latin typeface="Calibri"/>
                <a:cs typeface="Calibri"/>
              </a:rPr>
              <a:t>pad</a:t>
            </a:r>
            <a:r>
              <a:rPr dirty="0" sz="2800" spc="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7454" y="55509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6673" y="55509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51800" y="3384804"/>
            <a:ext cx="2445385" cy="14916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dirty="0" sz="3200">
                <a:latin typeface="Calibri"/>
                <a:cs typeface="Calibri"/>
              </a:rPr>
              <a:t>Dot </a:t>
            </a:r>
            <a:r>
              <a:rPr dirty="0" sz="3200" spc="-10">
                <a:latin typeface="Calibri"/>
                <a:cs typeface="Calibri"/>
              </a:rPr>
              <a:t>product  between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input  and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filter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7261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Impact </a:t>
            </a:r>
            <a:r>
              <a:rPr dirty="0"/>
              <a:t>of </a:t>
            </a:r>
            <a:r>
              <a:rPr dirty="0" spc="-5"/>
              <a:t>Deep</a:t>
            </a:r>
            <a:r>
              <a:rPr dirty="0" spc="-75"/>
              <a:t> </a:t>
            </a:r>
            <a:r>
              <a:rPr dirty="0" spc="-5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1557527" y="1188719"/>
            <a:ext cx="8997696" cy="5114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9168" y="5967984"/>
            <a:ext cx="2041525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2015. 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958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4099" y="1819019"/>
          <a:ext cx="3441700" cy="3463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8655"/>
                <a:gridCol w="683895"/>
                <a:gridCol w="702310"/>
                <a:gridCol w="672464"/>
                <a:gridCol w="684529"/>
              </a:tblGrid>
              <a:tr h="68748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154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005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56102" y="2526235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536823" y="1183131"/>
            <a:ext cx="692530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Recall</a:t>
            </a:r>
            <a:r>
              <a:rPr dirty="0" sz="2800" spc="-10">
                <a:latin typeface="Calibri"/>
                <a:cs typeface="Calibri"/>
              </a:rPr>
              <a:t>: </a:t>
            </a:r>
            <a:r>
              <a:rPr dirty="0" sz="2800" spc="-5">
                <a:latin typeface="Calibri"/>
                <a:cs typeface="Calibri"/>
              </a:rPr>
              <a:t>Normal </a:t>
            </a: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>
                <a:latin typeface="Calibri"/>
                <a:cs typeface="Calibri"/>
              </a:rPr>
              <a:t>convolution, </a:t>
            </a:r>
            <a:r>
              <a:rPr dirty="0" sz="2800" spc="-10">
                <a:latin typeface="Calibri"/>
                <a:cs typeface="Calibri"/>
              </a:rPr>
              <a:t>stride </a:t>
            </a:r>
            <a:r>
              <a:rPr dirty="0" sz="2800">
                <a:latin typeface="Calibri"/>
                <a:cs typeface="Calibri"/>
              </a:rPr>
              <a:t>1, </a:t>
            </a:r>
            <a:r>
              <a:rPr dirty="0" sz="2800" spc="-5">
                <a:latin typeface="Calibri"/>
                <a:cs typeface="Calibri"/>
              </a:rPr>
              <a:t>pad</a:t>
            </a:r>
            <a:r>
              <a:rPr dirty="0" sz="2800" spc="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7454" y="55509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6673" y="55509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51800" y="3384804"/>
            <a:ext cx="2445385" cy="14916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dirty="0" sz="3200">
                <a:latin typeface="Calibri"/>
                <a:cs typeface="Calibri"/>
              </a:rPr>
              <a:t>Dot </a:t>
            </a:r>
            <a:r>
              <a:rPr dirty="0" sz="3200" spc="-10">
                <a:latin typeface="Calibri"/>
                <a:cs typeface="Calibri"/>
              </a:rPr>
              <a:t>product  between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input  and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filter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958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23033" y="2526235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31835" y="3212035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536823" y="1183131"/>
            <a:ext cx="69246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Recall</a:t>
            </a:r>
            <a:r>
              <a:rPr dirty="0" sz="2800" spc="-10">
                <a:latin typeface="Calibri"/>
                <a:cs typeface="Calibri"/>
              </a:rPr>
              <a:t>: </a:t>
            </a:r>
            <a:r>
              <a:rPr dirty="0" sz="2800" spc="-5">
                <a:latin typeface="Calibri"/>
                <a:cs typeface="Calibri"/>
              </a:rPr>
              <a:t>Normal </a:t>
            </a: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>
                <a:latin typeface="Calibri"/>
                <a:cs typeface="Calibri"/>
              </a:rPr>
              <a:t>convolution, </a:t>
            </a:r>
            <a:r>
              <a:rPr dirty="0" u="heavy" sz="28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stride </a:t>
            </a:r>
            <a:r>
              <a:rPr dirty="0" u="heavy" sz="28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dirty="0" sz="2800">
                <a:latin typeface="Calibri"/>
                <a:cs typeface="Calibri"/>
              </a:rPr>
              <a:t>, </a:t>
            </a:r>
            <a:r>
              <a:rPr dirty="0" sz="2800" spc="-5">
                <a:latin typeface="Calibri"/>
                <a:cs typeface="Calibri"/>
              </a:rPr>
              <a:t>pad</a:t>
            </a:r>
            <a:r>
              <a:rPr dirty="0" sz="2800" spc="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7454" y="55509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6673" y="55509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2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958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4099" y="1833072"/>
          <a:ext cx="3441700" cy="3449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115"/>
                <a:gridCol w="685800"/>
                <a:gridCol w="701674"/>
                <a:gridCol w="669289"/>
                <a:gridCol w="685164"/>
              </a:tblGrid>
              <a:tr h="68046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85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353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680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31835" y="3212035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536823" y="1183131"/>
            <a:ext cx="69246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Recall</a:t>
            </a:r>
            <a:r>
              <a:rPr dirty="0" sz="2800" spc="-10">
                <a:latin typeface="Calibri"/>
                <a:cs typeface="Calibri"/>
              </a:rPr>
              <a:t>: </a:t>
            </a:r>
            <a:r>
              <a:rPr dirty="0" sz="2800" spc="-5">
                <a:latin typeface="Calibri"/>
                <a:cs typeface="Calibri"/>
              </a:rPr>
              <a:t>Normal </a:t>
            </a: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>
                <a:latin typeface="Calibri"/>
                <a:cs typeface="Calibri"/>
              </a:rPr>
              <a:t>convolution, </a:t>
            </a:r>
            <a:r>
              <a:rPr dirty="0" u="heavy" sz="28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stride </a:t>
            </a:r>
            <a:r>
              <a:rPr dirty="0" u="heavy" sz="28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dirty="0" sz="2800">
                <a:latin typeface="Calibri"/>
                <a:cs typeface="Calibri"/>
              </a:rPr>
              <a:t>, </a:t>
            </a:r>
            <a:r>
              <a:rPr dirty="0" sz="2800" spc="-5">
                <a:latin typeface="Calibri"/>
                <a:cs typeface="Calibri"/>
              </a:rPr>
              <a:t>pad</a:t>
            </a:r>
            <a:r>
              <a:rPr dirty="0" sz="2800" spc="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7454" y="55509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6673" y="55509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2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51800" y="3384804"/>
            <a:ext cx="2445385" cy="14916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dirty="0" sz="3200">
                <a:latin typeface="Calibri"/>
                <a:cs typeface="Calibri"/>
              </a:rPr>
              <a:t>Dot </a:t>
            </a:r>
            <a:r>
              <a:rPr dirty="0" sz="3200" spc="-10">
                <a:latin typeface="Calibri"/>
                <a:cs typeface="Calibri"/>
              </a:rPr>
              <a:t>product  between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input  and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filter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958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0666" y="1833072"/>
          <a:ext cx="3493135" cy="346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115"/>
                <a:gridCol w="701675"/>
                <a:gridCol w="685799"/>
                <a:gridCol w="669925"/>
                <a:gridCol w="702310"/>
              </a:tblGrid>
              <a:tr h="68046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85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353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</a:tr>
              <a:tr h="6680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31835" y="3212035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BF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536823" y="1183131"/>
            <a:ext cx="69246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Recall</a:t>
            </a:r>
            <a:r>
              <a:rPr dirty="0" sz="2800" spc="-10">
                <a:latin typeface="Calibri"/>
                <a:cs typeface="Calibri"/>
              </a:rPr>
              <a:t>: </a:t>
            </a:r>
            <a:r>
              <a:rPr dirty="0" sz="2800" spc="-5">
                <a:latin typeface="Calibri"/>
                <a:cs typeface="Calibri"/>
              </a:rPr>
              <a:t>Normal </a:t>
            </a: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>
                <a:latin typeface="Calibri"/>
                <a:cs typeface="Calibri"/>
              </a:rPr>
              <a:t>convolution, </a:t>
            </a:r>
            <a:r>
              <a:rPr dirty="0" u="heavy" sz="28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stride </a:t>
            </a:r>
            <a:r>
              <a:rPr dirty="0" u="heavy" sz="28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dirty="0" sz="2800">
                <a:latin typeface="Calibri"/>
                <a:cs typeface="Calibri"/>
              </a:rPr>
              <a:t>, </a:t>
            </a:r>
            <a:r>
              <a:rPr dirty="0" sz="2800" spc="-5">
                <a:latin typeface="Calibri"/>
                <a:cs typeface="Calibri"/>
              </a:rPr>
              <a:t>pad</a:t>
            </a:r>
            <a:r>
              <a:rPr dirty="0" sz="2800" spc="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7454" y="55509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6673" y="55509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2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51800" y="3384804"/>
            <a:ext cx="2445385" cy="14916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dirty="0" sz="3200">
                <a:latin typeface="Calibri"/>
                <a:cs typeface="Calibri"/>
              </a:rPr>
              <a:t>Dot </a:t>
            </a:r>
            <a:r>
              <a:rPr dirty="0" sz="3200" spc="-10">
                <a:latin typeface="Calibri"/>
                <a:cs typeface="Calibri"/>
              </a:rPr>
              <a:t>product  between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input  and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filter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958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0666" y="1833072"/>
          <a:ext cx="3493135" cy="346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115"/>
                <a:gridCol w="701675"/>
                <a:gridCol w="685799"/>
                <a:gridCol w="669925"/>
                <a:gridCol w="702310"/>
              </a:tblGrid>
              <a:tr h="68046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85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353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</a:tr>
              <a:tr h="6680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31835" y="3212035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BF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967454" y="55509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66673" y="55509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2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36823" y="968677"/>
            <a:ext cx="9508490" cy="390779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2800" spc="-10" b="1">
                <a:latin typeface="Calibri"/>
                <a:cs typeface="Calibri"/>
              </a:rPr>
              <a:t>Recall</a:t>
            </a:r>
            <a:r>
              <a:rPr dirty="0" sz="2800" spc="-10">
                <a:latin typeface="Calibri"/>
                <a:cs typeface="Calibri"/>
              </a:rPr>
              <a:t>: </a:t>
            </a:r>
            <a:r>
              <a:rPr dirty="0" sz="2800" spc="-5">
                <a:latin typeface="Calibri"/>
                <a:cs typeface="Calibri"/>
              </a:rPr>
              <a:t>Normal </a:t>
            </a: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>
                <a:latin typeface="Calibri"/>
                <a:cs typeface="Calibri"/>
              </a:rPr>
              <a:t>convolution, </a:t>
            </a:r>
            <a:r>
              <a:rPr dirty="0" u="heavy" sz="28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stride </a:t>
            </a:r>
            <a:r>
              <a:rPr dirty="0" u="heavy" sz="28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dirty="0" sz="2800">
                <a:latin typeface="Calibri"/>
                <a:cs typeface="Calibri"/>
              </a:rPr>
              <a:t>, </a:t>
            </a:r>
            <a:r>
              <a:rPr dirty="0" sz="2800" spc="-5">
                <a:latin typeface="Calibri"/>
                <a:cs typeface="Calibri"/>
              </a:rPr>
              <a:t>pad</a:t>
            </a:r>
            <a:r>
              <a:rPr dirty="0" sz="2800" spc="7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1849755" marR="5080">
              <a:lnSpc>
                <a:spcPct val="102299"/>
              </a:lnSpc>
              <a:spcBef>
                <a:spcPts val="1500"/>
              </a:spcBef>
            </a:pPr>
            <a:r>
              <a:rPr dirty="0" sz="2600" spc="-10">
                <a:latin typeface="Calibri"/>
                <a:cs typeface="Calibri"/>
              </a:rPr>
              <a:t>Convolution </a:t>
            </a:r>
            <a:r>
              <a:rPr dirty="0" sz="2600">
                <a:latin typeface="Calibri"/>
                <a:cs typeface="Calibri"/>
              </a:rPr>
              <a:t>with </a:t>
            </a:r>
            <a:r>
              <a:rPr dirty="0" sz="2600" spc="-10">
                <a:latin typeface="Calibri"/>
                <a:cs typeface="Calibri"/>
              </a:rPr>
              <a:t>stride </a:t>
            </a:r>
            <a:r>
              <a:rPr dirty="0" sz="2600">
                <a:latin typeface="Calibri"/>
                <a:cs typeface="Calibri"/>
              </a:rPr>
              <a:t>&gt; 1 is </a:t>
            </a:r>
            <a:r>
              <a:rPr dirty="0" sz="2600" spc="-5">
                <a:latin typeface="Calibri"/>
                <a:cs typeface="Calibri"/>
              </a:rPr>
              <a:t>“Learnable </a:t>
            </a:r>
            <a:r>
              <a:rPr dirty="0" sz="2600" spc="5">
                <a:latin typeface="Calibri"/>
                <a:cs typeface="Calibri"/>
              </a:rPr>
              <a:t>Downsampling”  </a:t>
            </a:r>
            <a:r>
              <a:rPr dirty="0" sz="2600">
                <a:latin typeface="Calibri"/>
                <a:cs typeface="Calibri"/>
              </a:rPr>
              <a:t>Can </a:t>
            </a:r>
            <a:r>
              <a:rPr dirty="0" sz="2600" spc="-10">
                <a:latin typeface="Calibri"/>
                <a:cs typeface="Calibri"/>
              </a:rPr>
              <a:t>we </a:t>
            </a:r>
            <a:r>
              <a:rPr dirty="0" sz="2600" spc="-5">
                <a:latin typeface="Calibri"/>
                <a:cs typeface="Calibri"/>
              </a:rPr>
              <a:t>use </a:t>
            </a:r>
            <a:r>
              <a:rPr dirty="0" sz="2600" spc="-10">
                <a:latin typeface="Calibri"/>
                <a:cs typeface="Calibri"/>
              </a:rPr>
              <a:t>stride </a:t>
            </a:r>
            <a:r>
              <a:rPr dirty="0" sz="2600">
                <a:latin typeface="Calibri"/>
                <a:cs typeface="Calibri"/>
              </a:rPr>
              <a:t>&lt; 1 </a:t>
            </a:r>
            <a:r>
              <a:rPr dirty="0" sz="2600" spc="-25">
                <a:latin typeface="Calibri"/>
                <a:cs typeface="Calibri"/>
              </a:rPr>
              <a:t>for </a:t>
            </a:r>
            <a:r>
              <a:rPr dirty="0" sz="2600" spc="-5">
                <a:latin typeface="Calibri"/>
                <a:cs typeface="Calibri"/>
              </a:rPr>
              <a:t>“Learnable</a:t>
            </a:r>
            <a:r>
              <a:rPr dirty="0" sz="2600">
                <a:latin typeface="Calibri"/>
                <a:cs typeface="Calibri"/>
              </a:rPr>
              <a:t> Upsampling”?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100">
              <a:latin typeface="Calibri"/>
              <a:cs typeface="Calibri"/>
            </a:endParaRPr>
          </a:p>
          <a:p>
            <a:pPr marL="2127250" marR="4953000">
              <a:lnSpc>
                <a:spcPct val="100299"/>
              </a:lnSpc>
              <a:spcBef>
                <a:spcPts val="2300"/>
              </a:spcBef>
            </a:pPr>
            <a:r>
              <a:rPr dirty="0" sz="3200">
                <a:latin typeface="Calibri"/>
                <a:cs typeface="Calibri"/>
              </a:rPr>
              <a:t>Dot </a:t>
            </a:r>
            <a:r>
              <a:rPr dirty="0" sz="3200" spc="-10">
                <a:latin typeface="Calibri"/>
                <a:cs typeface="Calibri"/>
              </a:rPr>
              <a:t>product  between</a:t>
            </a:r>
            <a:r>
              <a:rPr dirty="0" sz="3200" spc="-7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input  and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filter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958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66821" y="2478826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64732" y="3170718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2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 b="1">
                <a:latin typeface="Calibri"/>
                <a:cs typeface="Calibri"/>
              </a:rPr>
              <a:t>convolution </a:t>
            </a:r>
            <a:r>
              <a:rPr dirty="0" sz="2800" spc="-10" b="1">
                <a:latin typeface="Calibri"/>
                <a:cs typeface="Calibri"/>
              </a:rPr>
              <a:t>transpose</a:t>
            </a:r>
            <a:r>
              <a:rPr dirty="0" sz="2800" spc="-10">
                <a:latin typeface="Calibri"/>
                <a:cs typeface="Calibri"/>
              </a:rPr>
              <a:t>, stride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958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798890" y="1771610"/>
          <a:ext cx="3430270" cy="3463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20"/>
                <a:gridCol w="685799"/>
                <a:gridCol w="707390"/>
                <a:gridCol w="664210"/>
                <a:gridCol w="685800"/>
              </a:tblGrid>
              <a:tr h="694516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85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9451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708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64732" y="3170718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2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601358" y="3674364"/>
            <a:ext cx="2590165" cy="14916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0299"/>
              </a:lnSpc>
              <a:spcBef>
                <a:spcPts val="85"/>
              </a:spcBef>
            </a:pPr>
            <a:r>
              <a:rPr dirty="0" sz="3200" spc="-25">
                <a:latin typeface="Calibri"/>
                <a:cs typeface="Calibri"/>
              </a:rPr>
              <a:t>Weight </a:t>
            </a:r>
            <a:r>
              <a:rPr dirty="0" sz="3200" spc="-10">
                <a:latin typeface="Calibri"/>
                <a:cs typeface="Calibri"/>
              </a:rPr>
              <a:t>filter by  </a:t>
            </a:r>
            <a:r>
              <a:rPr dirty="0" sz="3200">
                <a:latin typeface="Calibri"/>
                <a:cs typeface="Calibri"/>
              </a:rPr>
              <a:t>input </a:t>
            </a:r>
            <a:r>
              <a:rPr dirty="0" sz="3200" spc="-10">
                <a:latin typeface="Calibri"/>
                <a:cs typeface="Calibri"/>
              </a:rPr>
              <a:t>value</a:t>
            </a:r>
            <a:r>
              <a:rPr dirty="0" sz="3200" spc="-7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  </a:t>
            </a:r>
            <a:r>
              <a:rPr dirty="0" sz="3200" spc="-10">
                <a:latin typeface="Calibri"/>
                <a:cs typeface="Calibri"/>
              </a:rPr>
              <a:t>copy </a:t>
            </a:r>
            <a:r>
              <a:rPr dirty="0" sz="3200" spc="-15">
                <a:latin typeface="Calibri"/>
                <a:cs typeface="Calibri"/>
              </a:rPr>
              <a:t>to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 b="1">
                <a:latin typeface="Calibri"/>
                <a:cs typeface="Calibri"/>
              </a:rPr>
              <a:t>convolution </a:t>
            </a:r>
            <a:r>
              <a:rPr dirty="0" sz="2800" spc="-10" b="1">
                <a:latin typeface="Calibri"/>
                <a:cs typeface="Calibri"/>
              </a:rPr>
              <a:t>transpose</a:t>
            </a:r>
            <a:r>
              <a:rPr dirty="0" sz="2800" spc="-10">
                <a:latin typeface="Calibri"/>
                <a:cs typeface="Calibri"/>
              </a:rPr>
              <a:t>, stride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6958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798890" y="1771610"/>
          <a:ext cx="3446145" cy="3475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20"/>
                <a:gridCol w="676274"/>
                <a:gridCol w="716915"/>
                <a:gridCol w="664210"/>
                <a:gridCol w="676275"/>
              </a:tblGrid>
              <a:tr h="69378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85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952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472C4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4472C4"/>
                      </a:solidFill>
                      <a:prstDash val="solid"/>
                    </a:lnB>
                  </a:tcPr>
                </a:tc>
              </a:tr>
              <a:tr h="67634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64732" y="3170718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BF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2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40384" y="1152652"/>
            <a:ext cx="6337935" cy="401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9335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 b="1">
                <a:latin typeface="Calibri"/>
                <a:cs typeface="Calibri"/>
              </a:rPr>
              <a:t>convolution </a:t>
            </a:r>
            <a:r>
              <a:rPr dirty="0" sz="2800" spc="-10" b="1">
                <a:latin typeface="Calibri"/>
                <a:cs typeface="Calibri"/>
              </a:rPr>
              <a:t>transpose</a:t>
            </a:r>
            <a:r>
              <a:rPr dirty="0" sz="2800" spc="-10">
                <a:latin typeface="Calibri"/>
                <a:cs typeface="Calibri"/>
              </a:rPr>
              <a:t>, stride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  <a:p>
            <a:pPr marL="12700" marR="1982470">
              <a:lnSpc>
                <a:spcPct val="100699"/>
              </a:lnSpc>
              <a:spcBef>
                <a:spcPts val="2305"/>
              </a:spcBef>
            </a:pPr>
            <a:r>
              <a:rPr dirty="0" sz="2800" spc="-10">
                <a:latin typeface="Calibri"/>
                <a:cs typeface="Calibri"/>
              </a:rPr>
              <a:t>Filter </a:t>
            </a:r>
            <a:r>
              <a:rPr dirty="0" sz="2800" spc="-15">
                <a:latin typeface="Calibri"/>
                <a:cs typeface="Calibri"/>
              </a:rPr>
              <a:t>moves </a:t>
            </a:r>
            <a:r>
              <a:rPr dirty="0" sz="2800">
                <a:latin typeface="Calibri"/>
                <a:cs typeface="Calibri"/>
              </a:rPr>
              <a:t>2 </a:t>
            </a:r>
            <a:r>
              <a:rPr dirty="0" sz="2800" spc="-15">
                <a:latin typeface="Calibri"/>
                <a:cs typeface="Calibri"/>
              </a:rPr>
              <a:t>pixels </a:t>
            </a:r>
            <a:r>
              <a:rPr dirty="0" sz="2800" spc="-5">
                <a:latin typeface="Calibri"/>
                <a:cs typeface="Calibri"/>
              </a:rPr>
              <a:t>in </a:t>
            </a:r>
            <a:r>
              <a:rPr dirty="0" u="heavy" sz="28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output 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for </a:t>
            </a:r>
            <a:r>
              <a:rPr dirty="0" sz="2800" spc="-10">
                <a:latin typeface="Calibri"/>
                <a:cs typeface="Calibri"/>
              </a:rPr>
              <a:t>every </a:t>
            </a:r>
            <a:r>
              <a:rPr dirty="0" sz="2800">
                <a:latin typeface="Calibri"/>
                <a:cs typeface="Calibri"/>
              </a:rPr>
              <a:t>1 </a:t>
            </a:r>
            <a:r>
              <a:rPr dirty="0" sz="2800" spc="-20">
                <a:latin typeface="Calibri"/>
                <a:cs typeface="Calibri"/>
              </a:rPr>
              <a:t>pixel </a:t>
            </a:r>
            <a:r>
              <a:rPr dirty="0" sz="2800" spc="-5">
                <a:latin typeface="Calibri"/>
                <a:cs typeface="Calibri"/>
              </a:rPr>
              <a:t>in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u="heavy" sz="28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Calibri"/>
              <a:cs typeface="Calibri"/>
            </a:endParaRPr>
          </a:p>
          <a:p>
            <a:pPr algn="just" marL="2373630" marR="1391920">
              <a:lnSpc>
                <a:spcPct val="100299"/>
              </a:lnSpc>
            </a:pPr>
            <a:r>
              <a:rPr dirty="0" sz="3200" spc="-25">
                <a:latin typeface="Calibri"/>
                <a:cs typeface="Calibri"/>
              </a:rPr>
              <a:t>Weight </a:t>
            </a:r>
            <a:r>
              <a:rPr dirty="0" sz="3200" spc="-10">
                <a:latin typeface="Calibri"/>
                <a:cs typeface="Calibri"/>
              </a:rPr>
              <a:t>filter by  </a:t>
            </a:r>
            <a:r>
              <a:rPr dirty="0" sz="3200">
                <a:latin typeface="Calibri"/>
                <a:cs typeface="Calibri"/>
              </a:rPr>
              <a:t>input </a:t>
            </a:r>
            <a:r>
              <a:rPr dirty="0" sz="3200" spc="-10">
                <a:latin typeface="Calibri"/>
                <a:cs typeface="Calibri"/>
              </a:rPr>
              <a:t>value</a:t>
            </a:r>
            <a:r>
              <a:rPr dirty="0" sz="3200" spc="-7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  </a:t>
            </a:r>
            <a:r>
              <a:rPr dirty="0" sz="3200" spc="-10">
                <a:latin typeface="Calibri"/>
                <a:cs typeface="Calibri"/>
              </a:rPr>
              <a:t>copy </a:t>
            </a:r>
            <a:r>
              <a:rPr dirty="0" sz="3200" spc="-15">
                <a:latin typeface="Calibri"/>
                <a:cs typeface="Calibri"/>
              </a:rPr>
              <a:t>to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98890" y="1711007"/>
            <a:ext cx="3427095" cy="3524250"/>
            <a:chOff x="7798890" y="1711007"/>
            <a:chExt cx="3427095" cy="3524250"/>
          </a:xfrm>
        </p:grpSpPr>
        <p:sp>
          <p:nvSpPr>
            <p:cNvPr id="4" name="object 4"/>
            <p:cNvSpPr/>
            <p:nvPr/>
          </p:nvSpPr>
          <p:spPr>
            <a:xfrm>
              <a:off x="84731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589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8447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530571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731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589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8447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30571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4731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589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8447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530571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4731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1589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447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530571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17940" y="179066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149317" y="179213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683904" y="1711007"/>
              <a:ext cx="921385" cy="1117600"/>
            </a:xfrm>
            <a:custGeom>
              <a:avLst/>
              <a:gdLst/>
              <a:ahLst/>
              <a:cxnLst/>
              <a:rect l="l" t="t" r="r" b="b"/>
              <a:pathLst>
                <a:path w="921384" h="1117600">
                  <a:moveTo>
                    <a:pt x="32966" y="971829"/>
                  </a:moveTo>
                  <a:lnTo>
                    <a:pt x="0" y="1117229"/>
                  </a:lnTo>
                  <a:lnTo>
                    <a:pt x="136099" y="1056363"/>
                  </a:lnTo>
                  <a:lnTo>
                    <a:pt x="122690" y="1045372"/>
                  </a:lnTo>
                  <a:lnTo>
                    <a:pt x="87635" y="1045372"/>
                  </a:lnTo>
                  <a:lnTo>
                    <a:pt x="53257" y="1017195"/>
                  </a:lnTo>
                  <a:lnTo>
                    <a:pt x="67344" y="1000007"/>
                  </a:lnTo>
                  <a:lnTo>
                    <a:pt x="32966" y="971829"/>
                  </a:lnTo>
                  <a:close/>
                </a:path>
                <a:path w="921384" h="1117600">
                  <a:moveTo>
                    <a:pt x="67344" y="1000007"/>
                  </a:moveTo>
                  <a:lnTo>
                    <a:pt x="53257" y="1017195"/>
                  </a:lnTo>
                  <a:lnTo>
                    <a:pt x="87635" y="1045372"/>
                  </a:lnTo>
                  <a:lnTo>
                    <a:pt x="101722" y="1028185"/>
                  </a:lnTo>
                  <a:lnTo>
                    <a:pt x="67344" y="1000007"/>
                  </a:lnTo>
                  <a:close/>
                </a:path>
                <a:path w="921384" h="1117600">
                  <a:moveTo>
                    <a:pt x="101722" y="1028185"/>
                  </a:moveTo>
                  <a:lnTo>
                    <a:pt x="87635" y="1045372"/>
                  </a:lnTo>
                  <a:lnTo>
                    <a:pt x="122690" y="1045372"/>
                  </a:lnTo>
                  <a:lnTo>
                    <a:pt x="101722" y="1028185"/>
                  </a:lnTo>
                  <a:close/>
                </a:path>
                <a:path w="921384" h="1117600">
                  <a:moveTo>
                    <a:pt x="887002" y="0"/>
                  </a:moveTo>
                  <a:lnTo>
                    <a:pt x="67344" y="1000007"/>
                  </a:lnTo>
                  <a:lnTo>
                    <a:pt x="101722" y="1028185"/>
                  </a:lnTo>
                  <a:lnTo>
                    <a:pt x="921379" y="28178"/>
                  </a:lnTo>
                  <a:lnTo>
                    <a:pt x="887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664732" y="3170718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BF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 b="1">
                <a:latin typeface="Calibri"/>
                <a:cs typeface="Calibri"/>
              </a:rPr>
              <a:t>convolution </a:t>
            </a:r>
            <a:r>
              <a:rPr dirty="0" sz="2800" spc="-10" b="1">
                <a:latin typeface="Calibri"/>
                <a:cs typeface="Calibri"/>
              </a:rPr>
              <a:t>transpose</a:t>
            </a:r>
            <a:r>
              <a:rPr dirty="0" sz="2800" spc="-10">
                <a:latin typeface="Calibri"/>
                <a:cs typeface="Calibri"/>
              </a:rPr>
              <a:t>, stride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2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240384" y="1875027"/>
            <a:ext cx="4951095" cy="3291204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94995">
              <a:lnSpc>
                <a:spcPct val="100699"/>
              </a:lnSpc>
              <a:spcBef>
                <a:spcPts val="75"/>
              </a:spcBef>
            </a:pPr>
            <a:r>
              <a:rPr dirty="0" sz="2800" spc="-10">
                <a:latin typeface="Calibri"/>
                <a:cs typeface="Calibri"/>
              </a:rPr>
              <a:t>Filter </a:t>
            </a:r>
            <a:r>
              <a:rPr dirty="0" sz="2800" spc="-15">
                <a:latin typeface="Calibri"/>
                <a:cs typeface="Calibri"/>
              </a:rPr>
              <a:t>moves </a:t>
            </a:r>
            <a:r>
              <a:rPr dirty="0" sz="2800">
                <a:latin typeface="Calibri"/>
                <a:cs typeface="Calibri"/>
              </a:rPr>
              <a:t>2 </a:t>
            </a:r>
            <a:r>
              <a:rPr dirty="0" sz="2800" spc="-15">
                <a:latin typeface="Calibri"/>
                <a:cs typeface="Calibri"/>
              </a:rPr>
              <a:t>pixels </a:t>
            </a:r>
            <a:r>
              <a:rPr dirty="0" sz="2800" spc="-5">
                <a:latin typeface="Calibri"/>
                <a:cs typeface="Calibri"/>
              </a:rPr>
              <a:t>in </a:t>
            </a:r>
            <a:r>
              <a:rPr dirty="0" u="heavy" sz="28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output 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for </a:t>
            </a:r>
            <a:r>
              <a:rPr dirty="0" sz="2800" spc="-10">
                <a:latin typeface="Calibri"/>
                <a:cs typeface="Calibri"/>
              </a:rPr>
              <a:t>every </a:t>
            </a:r>
            <a:r>
              <a:rPr dirty="0" sz="2800">
                <a:latin typeface="Calibri"/>
                <a:cs typeface="Calibri"/>
              </a:rPr>
              <a:t>1 </a:t>
            </a:r>
            <a:r>
              <a:rPr dirty="0" sz="2800" spc="-20">
                <a:latin typeface="Calibri"/>
                <a:cs typeface="Calibri"/>
              </a:rPr>
              <a:t>pixel </a:t>
            </a:r>
            <a:r>
              <a:rPr dirty="0" sz="2800" spc="-5">
                <a:latin typeface="Calibri"/>
                <a:cs typeface="Calibri"/>
              </a:rPr>
              <a:t>in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u="heavy" sz="28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Calibri"/>
              <a:cs typeface="Calibri"/>
            </a:endParaRPr>
          </a:p>
          <a:p>
            <a:pPr algn="just" marL="2373630" marR="5080">
              <a:lnSpc>
                <a:spcPct val="100299"/>
              </a:lnSpc>
            </a:pPr>
            <a:r>
              <a:rPr dirty="0" sz="3200" spc="-25">
                <a:latin typeface="Calibri"/>
                <a:cs typeface="Calibri"/>
              </a:rPr>
              <a:t>Weight </a:t>
            </a:r>
            <a:r>
              <a:rPr dirty="0" sz="3200" spc="-10">
                <a:latin typeface="Calibri"/>
                <a:cs typeface="Calibri"/>
              </a:rPr>
              <a:t>filter by  </a:t>
            </a:r>
            <a:r>
              <a:rPr dirty="0" sz="3200">
                <a:latin typeface="Calibri"/>
                <a:cs typeface="Calibri"/>
              </a:rPr>
              <a:t>input </a:t>
            </a:r>
            <a:r>
              <a:rPr dirty="0" sz="3200" spc="-10">
                <a:latin typeface="Calibri"/>
                <a:cs typeface="Calibri"/>
              </a:rPr>
              <a:t>value</a:t>
            </a:r>
            <a:r>
              <a:rPr dirty="0" sz="3200" spc="-7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  </a:t>
            </a:r>
            <a:r>
              <a:rPr dirty="0" sz="3200" spc="-10">
                <a:latin typeface="Calibri"/>
                <a:cs typeface="Calibri"/>
              </a:rPr>
              <a:t>copy </a:t>
            </a:r>
            <a:r>
              <a:rPr dirty="0" sz="3200" spc="-15">
                <a:latin typeface="Calibri"/>
                <a:cs typeface="Calibri"/>
              </a:rPr>
              <a:t>to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878332" y="919988"/>
            <a:ext cx="1421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Sum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78332" y="1288796"/>
            <a:ext cx="19856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output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overlaps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Learnable Upsampling: </a:t>
            </a:r>
            <a:r>
              <a:rPr dirty="0" spc="-40"/>
              <a:t>Transposed</a:t>
            </a:r>
            <a:r>
              <a:rPr dirty="0" spc="-35"/>
              <a:t> </a:t>
            </a:r>
            <a:r>
              <a:rPr dirty="0" spc="-15"/>
              <a:t>Convolution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88433" y="1711007"/>
            <a:ext cx="3437890" cy="3549015"/>
            <a:chOff x="7788433" y="1711007"/>
            <a:chExt cx="3437890" cy="3549015"/>
          </a:xfrm>
        </p:grpSpPr>
        <p:sp>
          <p:nvSpPr>
            <p:cNvPr id="4" name="object 4"/>
            <p:cNvSpPr/>
            <p:nvPr/>
          </p:nvSpPr>
          <p:spPr>
            <a:xfrm>
              <a:off x="84731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589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8447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530572" y="24851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731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589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8447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30572" y="31709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4731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589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8447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530572" y="38567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4731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1589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447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530572" y="4542576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817941" y="179066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149317" y="1792130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07483" y="3165885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149317" y="3161065"/>
              <a:ext cx="2057400" cy="2075180"/>
            </a:xfrm>
            <a:custGeom>
              <a:avLst/>
              <a:gdLst/>
              <a:ahLst/>
              <a:cxnLst/>
              <a:rect l="l" t="t" r="r" b="b"/>
              <a:pathLst>
                <a:path w="2057400" h="2075179">
                  <a:moveTo>
                    <a:pt x="0" y="0"/>
                  </a:moveTo>
                  <a:lnTo>
                    <a:pt x="2057400" y="0"/>
                  </a:lnTo>
                  <a:lnTo>
                    <a:pt x="2057400" y="2074832"/>
                  </a:lnTo>
                  <a:lnTo>
                    <a:pt x="0" y="20748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683905" y="1711007"/>
              <a:ext cx="921385" cy="1117600"/>
            </a:xfrm>
            <a:custGeom>
              <a:avLst/>
              <a:gdLst/>
              <a:ahLst/>
              <a:cxnLst/>
              <a:rect l="l" t="t" r="r" b="b"/>
              <a:pathLst>
                <a:path w="921384" h="1117600">
                  <a:moveTo>
                    <a:pt x="32966" y="971829"/>
                  </a:moveTo>
                  <a:lnTo>
                    <a:pt x="0" y="1117229"/>
                  </a:lnTo>
                  <a:lnTo>
                    <a:pt x="136099" y="1056363"/>
                  </a:lnTo>
                  <a:lnTo>
                    <a:pt x="122690" y="1045372"/>
                  </a:lnTo>
                  <a:lnTo>
                    <a:pt x="87635" y="1045372"/>
                  </a:lnTo>
                  <a:lnTo>
                    <a:pt x="53257" y="1017195"/>
                  </a:lnTo>
                  <a:lnTo>
                    <a:pt x="67344" y="1000007"/>
                  </a:lnTo>
                  <a:lnTo>
                    <a:pt x="32966" y="971829"/>
                  </a:lnTo>
                  <a:close/>
                </a:path>
                <a:path w="921384" h="1117600">
                  <a:moveTo>
                    <a:pt x="67344" y="1000007"/>
                  </a:moveTo>
                  <a:lnTo>
                    <a:pt x="53257" y="1017195"/>
                  </a:lnTo>
                  <a:lnTo>
                    <a:pt x="87635" y="1045372"/>
                  </a:lnTo>
                  <a:lnTo>
                    <a:pt x="101722" y="1028185"/>
                  </a:lnTo>
                  <a:lnTo>
                    <a:pt x="67344" y="1000007"/>
                  </a:lnTo>
                  <a:close/>
                </a:path>
                <a:path w="921384" h="1117600">
                  <a:moveTo>
                    <a:pt x="101722" y="1028185"/>
                  </a:moveTo>
                  <a:lnTo>
                    <a:pt x="87635" y="1045372"/>
                  </a:lnTo>
                  <a:lnTo>
                    <a:pt x="122690" y="1045372"/>
                  </a:lnTo>
                  <a:lnTo>
                    <a:pt x="101722" y="1028185"/>
                  </a:lnTo>
                  <a:close/>
                </a:path>
                <a:path w="921384" h="1117600">
                  <a:moveTo>
                    <a:pt x="887002" y="0"/>
                  </a:moveTo>
                  <a:lnTo>
                    <a:pt x="67344" y="1000007"/>
                  </a:lnTo>
                  <a:lnTo>
                    <a:pt x="101722" y="1028185"/>
                  </a:lnTo>
                  <a:lnTo>
                    <a:pt x="921379" y="28178"/>
                  </a:lnTo>
                  <a:lnTo>
                    <a:pt x="887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664732" y="3170718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BF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BEAD0"/>
                    </a:solidFill>
                  </a:tcPr>
                </a:tc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3257067" y="1152652"/>
            <a:ext cx="53213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3 x 3 </a:t>
            </a:r>
            <a:r>
              <a:rPr dirty="0" sz="2800" spc="-15" b="1">
                <a:latin typeface="Calibri"/>
                <a:cs typeface="Calibri"/>
              </a:rPr>
              <a:t>convolution </a:t>
            </a:r>
            <a:r>
              <a:rPr dirty="0" sz="2800" spc="-10" b="1">
                <a:latin typeface="Calibri"/>
                <a:cs typeface="Calibri"/>
              </a:rPr>
              <a:t>transpose</a:t>
            </a:r>
            <a:r>
              <a:rPr dirty="0" sz="2800" spc="-10">
                <a:latin typeface="Calibri"/>
                <a:cs typeface="Calibri"/>
              </a:rPr>
              <a:t>, stride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3814" y="5322315"/>
            <a:ext cx="1649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Input: </a:t>
            </a:r>
            <a:r>
              <a:rPr dirty="0" sz="2800">
                <a:latin typeface="Calibri"/>
                <a:cs typeface="Calibri"/>
              </a:rPr>
              <a:t>2 x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483814" y="1884171"/>
            <a:ext cx="5943600" cy="3281679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">
                <a:latin typeface="Calibri"/>
                <a:cs typeface="Calibri"/>
              </a:rPr>
              <a:t>This </a:t>
            </a:r>
            <a:r>
              <a:rPr dirty="0" sz="2800" spc="-15">
                <a:latin typeface="Calibri"/>
                <a:cs typeface="Calibri"/>
              </a:rPr>
              <a:t>gives </a:t>
            </a:r>
            <a:r>
              <a:rPr dirty="0" sz="2800">
                <a:latin typeface="Calibri"/>
                <a:cs typeface="Calibri"/>
              </a:rPr>
              <a:t>5x5 </a:t>
            </a:r>
            <a:r>
              <a:rPr dirty="0" sz="2800" spc="-5">
                <a:latin typeface="Calibri"/>
                <a:cs typeface="Calibri"/>
              </a:rPr>
              <a:t>output </a:t>
            </a:r>
            <a:r>
              <a:rPr dirty="0" sz="2800">
                <a:latin typeface="Calibri"/>
                <a:cs typeface="Calibri"/>
              </a:rPr>
              <a:t>– </a:t>
            </a:r>
            <a:r>
              <a:rPr dirty="0" sz="2800" spc="-5">
                <a:latin typeface="Calibri"/>
                <a:cs typeface="Calibri"/>
              </a:rPr>
              <a:t>need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5">
                <a:latin typeface="Calibri"/>
                <a:cs typeface="Calibri"/>
              </a:rPr>
              <a:t>trim one  </a:t>
            </a:r>
            <a:r>
              <a:rPr dirty="0" sz="2800" spc="-20">
                <a:latin typeface="Calibri"/>
                <a:cs typeface="Calibri"/>
              </a:rPr>
              <a:t>pixel </a:t>
            </a:r>
            <a:r>
              <a:rPr dirty="0" sz="2800" spc="-15">
                <a:latin typeface="Calibri"/>
                <a:cs typeface="Calibri"/>
              </a:rPr>
              <a:t>from top </a:t>
            </a:r>
            <a:r>
              <a:rPr dirty="0" sz="2800" spc="-5">
                <a:latin typeface="Calibri"/>
                <a:cs typeface="Calibri"/>
              </a:rPr>
              <a:t>and </a:t>
            </a:r>
            <a:r>
              <a:rPr dirty="0" sz="2800" spc="-15">
                <a:latin typeface="Calibri"/>
                <a:cs typeface="Calibri"/>
              </a:rPr>
              <a:t>left to give </a:t>
            </a:r>
            <a:r>
              <a:rPr dirty="0" sz="2800">
                <a:latin typeface="Calibri"/>
                <a:cs typeface="Calibri"/>
              </a:rPr>
              <a:t>4x4</a:t>
            </a:r>
            <a:r>
              <a:rPr dirty="0" sz="2800" spc="9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Calibri"/>
              <a:cs typeface="Calibri"/>
            </a:endParaRPr>
          </a:p>
          <a:p>
            <a:pPr algn="just" marL="3129915" marR="241300">
              <a:lnSpc>
                <a:spcPct val="100299"/>
              </a:lnSpc>
            </a:pPr>
            <a:r>
              <a:rPr dirty="0" sz="3200" spc="-25">
                <a:latin typeface="Calibri"/>
                <a:cs typeface="Calibri"/>
              </a:rPr>
              <a:t>Weight </a:t>
            </a:r>
            <a:r>
              <a:rPr dirty="0" sz="3200" spc="-10">
                <a:latin typeface="Calibri"/>
                <a:cs typeface="Calibri"/>
              </a:rPr>
              <a:t>filter by  </a:t>
            </a:r>
            <a:r>
              <a:rPr dirty="0" sz="3200">
                <a:latin typeface="Calibri"/>
                <a:cs typeface="Calibri"/>
              </a:rPr>
              <a:t>input </a:t>
            </a:r>
            <a:r>
              <a:rPr dirty="0" sz="3200" spc="-10">
                <a:latin typeface="Calibri"/>
                <a:cs typeface="Calibri"/>
              </a:rPr>
              <a:t>value</a:t>
            </a:r>
            <a:r>
              <a:rPr dirty="0" sz="3200" spc="-7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  </a:t>
            </a:r>
            <a:r>
              <a:rPr dirty="0" sz="3200" spc="-10">
                <a:latin typeface="Calibri"/>
                <a:cs typeface="Calibri"/>
              </a:rPr>
              <a:t>copy </a:t>
            </a:r>
            <a:r>
              <a:rPr dirty="0" sz="3200" spc="-15">
                <a:latin typeface="Calibri"/>
                <a:cs typeface="Calibri"/>
              </a:rPr>
              <a:t>to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877391" y="5322315"/>
            <a:ext cx="191388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Output: </a:t>
            </a:r>
            <a:r>
              <a:rPr dirty="0" sz="2800">
                <a:latin typeface="Calibri"/>
                <a:cs typeface="Calibri"/>
              </a:rPr>
              <a:t>4 x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78332" y="919988"/>
            <a:ext cx="1421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Sum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78332" y="1288796"/>
            <a:ext cx="19856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output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overlaps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60793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Last </a:t>
            </a:r>
            <a:r>
              <a:rPr dirty="0" spc="-5"/>
              <a:t>Time: Object </a:t>
            </a:r>
            <a:r>
              <a:rPr dirty="0" spc="-10"/>
              <a:t>Detection</a:t>
            </a:r>
            <a:r>
              <a:rPr dirty="0" spc="-55"/>
              <a:t> </a:t>
            </a:r>
            <a:r>
              <a:rPr dirty="0" spc="-10"/>
              <a:t>Methods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1675" y="4450290"/>
            <a:ext cx="3082290" cy="1456055"/>
            <a:chOff x="821675" y="4450290"/>
            <a:chExt cx="3082290" cy="1456055"/>
          </a:xfrm>
        </p:grpSpPr>
        <p:sp>
          <p:nvSpPr>
            <p:cNvPr id="4" name="object 4"/>
            <p:cNvSpPr/>
            <p:nvPr/>
          </p:nvSpPr>
          <p:spPr>
            <a:xfrm>
              <a:off x="1956118" y="4454418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504169" y="0"/>
                  </a:moveTo>
                  <a:lnTo>
                    <a:pt x="150322" y="0"/>
                  </a:lnTo>
                  <a:lnTo>
                    <a:pt x="0" y="162636"/>
                  </a:lnTo>
                  <a:lnTo>
                    <a:pt x="353848" y="162636"/>
                  </a:lnTo>
                  <a:lnTo>
                    <a:pt x="5041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56118" y="4454418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0" y="162635"/>
                  </a:moveTo>
                  <a:lnTo>
                    <a:pt x="150321" y="0"/>
                  </a:lnTo>
                  <a:lnTo>
                    <a:pt x="504169" y="0"/>
                  </a:lnTo>
                  <a:lnTo>
                    <a:pt x="353847" y="162635"/>
                  </a:lnTo>
                  <a:lnTo>
                    <a:pt x="0" y="16263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5802" y="4861007"/>
              <a:ext cx="3073809" cy="10408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5802" y="4861007"/>
              <a:ext cx="3074035" cy="1041400"/>
            </a:xfrm>
            <a:custGeom>
              <a:avLst/>
              <a:gdLst/>
              <a:ahLst/>
              <a:cxnLst/>
              <a:rect l="l" t="t" r="r" b="b"/>
              <a:pathLst>
                <a:path w="3074035" h="1041400">
                  <a:moveTo>
                    <a:pt x="0" y="1040866"/>
                  </a:moveTo>
                  <a:lnTo>
                    <a:pt x="962061" y="0"/>
                  </a:lnTo>
                  <a:lnTo>
                    <a:pt x="3073809" y="0"/>
                  </a:lnTo>
                  <a:lnTo>
                    <a:pt x="2111748" y="1040866"/>
                  </a:lnTo>
                  <a:lnTo>
                    <a:pt x="0" y="1040866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55797" y="5138237"/>
            <a:ext cx="53340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Input  </a:t>
            </a:r>
            <a:r>
              <a:rPr dirty="0" sz="1600" spc="15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ma</a:t>
            </a:r>
            <a:r>
              <a:rPr dirty="0" sz="1600" spc="10">
                <a:latin typeface="Calibri"/>
                <a:cs typeface="Calibri"/>
              </a:rPr>
              <a:t>g</a:t>
            </a:r>
            <a:r>
              <a:rPr dirty="0" sz="160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0465" y="3238657"/>
            <a:ext cx="2838450" cy="2651125"/>
            <a:chOff x="870465" y="3238657"/>
            <a:chExt cx="2838450" cy="2651125"/>
          </a:xfrm>
        </p:grpSpPr>
        <p:sp>
          <p:nvSpPr>
            <p:cNvPr id="10" name="object 10"/>
            <p:cNvSpPr/>
            <p:nvPr/>
          </p:nvSpPr>
          <p:spPr>
            <a:xfrm>
              <a:off x="1411290" y="4917929"/>
              <a:ext cx="1553210" cy="667385"/>
            </a:xfrm>
            <a:custGeom>
              <a:avLst/>
              <a:gdLst/>
              <a:ahLst/>
              <a:cxnLst/>
              <a:rect l="l" t="t" r="r" b="b"/>
              <a:pathLst>
                <a:path w="1553210" h="667385">
                  <a:moveTo>
                    <a:pt x="1553168" y="0"/>
                  </a:moveTo>
                  <a:lnTo>
                    <a:pt x="616320" y="0"/>
                  </a:lnTo>
                  <a:lnTo>
                    <a:pt x="0" y="666805"/>
                  </a:lnTo>
                  <a:lnTo>
                    <a:pt x="936847" y="666805"/>
                  </a:lnTo>
                  <a:lnTo>
                    <a:pt x="155316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11290" y="4917929"/>
              <a:ext cx="1553210" cy="667385"/>
            </a:xfrm>
            <a:custGeom>
              <a:avLst/>
              <a:gdLst/>
              <a:ahLst/>
              <a:cxnLst/>
              <a:rect l="l" t="t" r="r" b="b"/>
              <a:pathLst>
                <a:path w="1553210" h="667385">
                  <a:moveTo>
                    <a:pt x="0" y="666805"/>
                  </a:moveTo>
                  <a:lnTo>
                    <a:pt x="616321" y="0"/>
                  </a:lnTo>
                  <a:lnTo>
                    <a:pt x="1553168" y="0"/>
                  </a:lnTo>
                  <a:lnTo>
                    <a:pt x="936847" y="666805"/>
                  </a:lnTo>
                  <a:lnTo>
                    <a:pt x="0" y="66680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64458" y="4934192"/>
              <a:ext cx="740410" cy="276860"/>
            </a:xfrm>
            <a:custGeom>
              <a:avLst/>
              <a:gdLst/>
              <a:ahLst/>
              <a:cxnLst/>
              <a:rect l="l" t="t" r="r" b="b"/>
              <a:pathLst>
                <a:path w="740410" h="276860">
                  <a:moveTo>
                    <a:pt x="739992" y="0"/>
                  </a:moveTo>
                  <a:lnTo>
                    <a:pt x="255548" y="0"/>
                  </a:lnTo>
                  <a:lnTo>
                    <a:pt x="0" y="276480"/>
                  </a:lnTo>
                  <a:lnTo>
                    <a:pt x="484444" y="276480"/>
                  </a:lnTo>
                  <a:lnTo>
                    <a:pt x="739992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964458" y="4934192"/>
              <a:ext cx="740410" cy="276860"/>
            </a:xfrm>
            <a:custGeom>
              <a:avLst/>
              <a:gdLst/>
              <a:ahLst/>
              <a:cxnLst/>
              <a:rect l="l" t="t" r="r" b="b"/>
              <a:pathLst>
                <a:path w="740410" h="276860">
                  <a:moveTo>
                    <a:pt x="0" y="276480"/>
                  </a:moveTo>
                  <a:lnTo>
                    <a:pt x="255547" y="0"/>
                  </a:lnTo>
                  <a:lnTo>
                    <a:pt x="739991" y="0"/>
                  </a:lnTo>
                  <a:lnTo>
                    <a:pt x="484444" y="276480"/>
                  </a:lnTo>
                  <a:lnTo>
                    <a:pt x="0" y="276480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4593" y="5462757"/>
              <a:ext cx="723900" cy="422909"/>
            </a:xfrm>
            <a:custGeom>
              <a:avLst/>
              <a:gdLst/>
              <a:ahLst/>
              <a:cxnLst/>
              <a:rect l="l" t="t" r="r" b="b"/>
              <a:pathLst>
                <a:path w="723900" h="422910">
                  <a:moveTo>
                    <a:pt x="723727" y="0"/>
                  </a:moveTo>
                  <a:lnTo>
                    <a:pt x="390837" y="0"/>
                  </a:lnTo>
                  <a:lnTo>
                    <a:pt x="0" y="422852"/>
                  </a:lnTo>
                  <a:lnTo>
                    <a:pt x="332890" y="422852"/>
                  </a:lnTo>
                  <a:lnTo>
                    <a:pt x="7237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4593" y="5462757"/>
              <a:ext cx="723900" cy="422909"/>
            </a:xfrm>
            <a:custGeom>
              <a:avLst/>
              <a:gdLst/>
              <a:ahLst/>
              <a:cxnLst/>
              <a:rect l="l" t="t" r="r" b="b"/>
              <a:pathLst>
                <a:path w="723900" h="422910">
                  <a:moveTo>
                    <a:pt x="0" y="422852"/>
                  </a:moveTo>
                  <a:lnTo>
                    <a:pt x="390837" y="0"/>
                  </a:lnTo>
                  <a:lnTo>
                    <a:pt x="723727" y="0"/>
                  </a:lnTo>
                  <a:lnTo>
                    <a:pt x="332890" y="422852"/>
                  </a:lnTo>
                  <a:lnTo>
                    <a:pt x="0" y="422852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86332" y="3242785"/>
              <a:ext cx="224154" cy="1097915"/>
            </a:xfrm>
            <a:custGeom>
              <a:avLst/>
              <a:gdLst/>
              <a:ahLst/>
              <a:cxnLst/>
              <a:rect l="l" t="t" r="r" b="b"/>
              <a:pathLst>
                <a:path w="224155" h="1097914">
                  <a:moveTo>
                    <a:pt x="223622" y="0"/>
                  </a:moveTo>
                  <a:lnTo>
                    <a:pt x="0" y="223622"/>
                  </a:lnTo>
                  <a:lnTo>
                    <a:pt x="0" y="1097789"/>
                  </a:lnTo>
                  <a:lnTo>
                    <a:pt x="223622" y="874165"/>
                  </a:lnTo>
                  <a:lnTo>
                    <a:pt x="22362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15459" y="3242785"/>
              <a:ext cx="894715" cy="224154"/>
            </a:xfrm>
            <a:custGeom>
              <a:avLst/>
              <a:gdLst/>
              <a:ahLst/>
              <a:cxnLst/>
              <a:rect l="l" t="t" r="r" b="b"/>
              <a:pathLst>
                <a:path w="894714" h="224154">
                  <a:moveTo>
                    <a:pt x="894495" y="0"/>
                  </a:moveTo>
                  <a:lnTo>
                    <a:pt x="223625" y="0"/>
                  </a:lnTo>
                  <a:lnTo>
                    <a:pt x="0" y="223622"/>
                  </a:lnTo>
                  <a:lnTo>
                    <a:pt x="670872" y="223622"/>
                  </a:lnTo>
                  <a:lnTo>
                    <a:pt x="89449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15459" y="3242785"/>
              <a:ext cx="894715" cy="1097915"/>
            </a:xfrm>
            <a:custGeom>
              <a:avLst/>
              <a:gdLst/>
              <a:ahLst/>
              <a:cxnLst/>
              <a:rect l="l" t="t" r="r" b="b"/>
              <a:pathLst>
                <a:path w="894714" h="1097914">
                  <a:moveTo>
                    <a:pt x="0" y="223624"/>
                  </a:moveTo>
                  <a:lnTo>
                    <a:pt x="223624" y="0"/>
                  </a:lnTo>
                  <a:lnTo>
                    <a:pt x="894494" y="0"/>
                  </a:lnTo>
                  <a:lnTo>
                    <a:pt x="894494" y="874166"/>
                  </a:lnTo>
                  <a:lnTo>
                    <a:pt x="670871" y="1097789"/>
                  </a:lnTo>
                  <a:lnTo>
                    <a:pt x="0" y="1097789"/>
                  </a:lnTo>
                  <a:lnTo>
                    <a:pt x="0" y="223624"/>
                  </a:lnTo>
                  <a:close/>
                </a:path>
                <a:path w="894714" h="1097914">
                  <a:moveTo>
                    <a:pt x="0" y="223624"/>
                  </a:moveTo>
                  <a:lnTo>
                    <a:pt x="670871" y="223624"/>
                  </a:lnTo>
                  <a:lnTo>
                    <a:pt x="894494" y="0"/>
                  </a:lnTo>
                </a:path>
                <a:path w="894714" h="1097914">
                  <a:moveTo>
                    <a:pt x="670871" y="223624"/>
                  </a:moveTo>
                  <a:lnTo>
                    <a:pt x="670871" y="1097789"/>
                  </a:lnTo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024574" y="3637695"/>
            <a:ext cx="431165" cy="49593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77470" marR="5080" indent="-65405">
              <a:lnSpc>
                <a:spcPct val="103200"/>
              </a:lnSpc>
              <a:spcBef>
                <a:spcPts val="80"/>
              </a:spcBef>
            </a:pPr>
            <a:r>
              <a:rPr dirty="0" sz="1500" spc="25">
                <a:latin typeface="Calibri"/>
                <a:cs typeface="Calibri"/>
              </a:rPr>
              <a:t>C</a:t>
            </a:r>
            <a:r>
              <a:rPr dirty="0" sz="1500" spc="35">
                <a:latin typeface="Calibri"/>
                <a:cs typeface="Calibri"/>
              </a:rPr>
              <a:t>o</a:t>
            </a:r>
            <a:r>
              <a:rPr dirty="0" sz="1500" spc="40">
                <a:latin typeface="Calibri"/>
                <a:cs typeface="Calibri"/>
              </a:rPr>
              <a:t>n</a:t>
            </a:r>
            <a:r>
              <a:rPr dirty="0" sz="1500" spc="10">
                <a:latin typeface="Calibri"/>
                <a:cs typeface="Calibri"/>
              </a:rPr>
              <a:t>v  </a:t>
            </a:r>
            <a:r>
              <a:rPr dirty="0" sz="1500" spc="5">
                <a:latin typeface="Calibri"/>
                <a:cs typeface="Calibri"/>
              </a:rPr>
              <a:t>Net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68462" y="2994703"/>
            <a:ext cx="902969" cy="1106170"/>
            <a:chOff x="2968462" y="2994703"/>
            <a:chExt cx="902969" cy="1106170"/>
          </a:xfrm>
        </p:grpSpPr>
        <p:sp>
          <p:nvSpPr>
            <p:cNvPr id="21" name="object 21"/>
            <p:cNvSpPr/>
            <p:nvPr/>
          </p:nvSpPr>
          <p:spPr>
            <a:xfrm>
              <a:off x="3643462" y="2998830"/>
              <a:ext cx="224154" cy="1097915"/>
            </a:xfrm>
            <a:custGeom>
              <a:avLst/>
              <a:gdLst/>
              <a:ahLst/>
              <a:cxnLst/>
              <a:rect l="l" t="t" r="r" b="b"/>
              <a:pathLst>
                <a:path w="224154" h="1097914">
                  <a:moveTo>
                    <a:pt x="223622" y="0"/>
                  </a:moveTo>
                  <a:lnTo>
                    <a:pt x="0" y="223624"/>
                  </a:lnTo>
                  <a:lnTo>
                    <a:pt x="0" y="1097789"/>
                  </a:lnTo>
                  <a:lnTo>
                    <a:pt x="223622" y="874166"/>
                  </a:lnTo>
                  <a:lnTo>
                    <a:pt x="22362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72589" y="2998830"/>
              <a:ext cx="894715" cy="224154"/>
            </a:xfrm>
            <a:custGeom>
              <a:avLst/>
              <a:gdLst/>
              <a:ahLst/>
              <a:cxnLst/>
              <a:rect l="l" t="t" r="r" b="b"/>
              <a:pathLst>
                <a:path w="894714" h="224155">
                  <a:moveTo>
                    <a:pt x="894495" y="0"/>
                  </a:moveTo>
                  <a:lnTo>
                    <a:pt x="223625" y="0"/>
                  </a:lnTo>
                  <a:lnTo>
                    <a:pt x="0" y="223624"/>
                  </a:lnTo>
                  <a:lnTo>
                    <a:pt x="670872" y="223624"/>
                  </a:lnTo>
                  <a:lnTo>
                    <a:pt x="89449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72589" y="2998830"/>
              <a:ext cx="894715" cy="1097915"/>
            </a:xfrm>
            <a:custGeom>
              <a:avLst/>
              <a:gdLst/>
              <a:ahLst/>
              <a:cxnLst/>
              <a:rect l="l" t="t" r="r" b="b"/>
              <a:pathLst>
                <a:path w="894714" h="1097914">
                  <a:moveTo>
                    <a:pt x="0" y="223624"/>
                  </a:moveTo>
                  <a:lnTo>
                    <a:pt x="223624" y="0"/>
                  </a:lnTo>
                  <a:lnTo>
                    <a:pt x="894494" y="0"/>
                  </a:lnTo>
                  <a:lnTo>
                    <a:pt x="894494" y="874166"/>
                  </a:lnTo>
                  <a:lnTo>
                    <a:pt x="670871" y="1097789"/>
                  </a:lnTo>
                  <a:lnTo>
                    <a:pt x="0" y="1097789"/>
                  </a:lnTo>
                  <a:lnTo>
                    <a:pt x="0" y="223624"/>
                  </a:lnTo>
                  <a:close/>
                </a:path>
                <a:path w="894714" h="1097914">
                  <a:moveTo>
                    <a:pt x="0" y="223624"/>
                  </a:moveTo>
                  <a:lnTo>
                    <a:pt x="670871" y="223624"/>
                  </a:lnTo>
                  <a:lnTo>
                    <a:pt x="894494" y="0"/>
                  </a:lnTo>
                </a:path>
                <a:path w="894714" h="1097914">
                  <a:moveTo>
                    <a:pt x="670871" y="223624"/>
                  </a:moveTo>
                  <a:lnTo>
                    <a:pt x="670871" y="1097789"/>
                  </a:lnTo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084978" y="3393218"/>
            <a:ext cx="431165" cy="49593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77470" marR="5080" indent="-65405">
              <a:lnSpc>
                <a:spcPct val="103200"/>
              </a:lnSpc>
              <a:spcBef>
                <a:spcPts val="80"/>
              </a:spcBef>
            </a:pPr>
            <a:r>
              <a:rPr dirty="0" sz="1500" spc="25">
                <a:latin typeface="Calibri"/>
                <a:cs typeface="Calibri"/>
              </a:rPr>
              <a:t>C</a:t>
            </a:r>
            <a:r>
              <a:rPr dirty="0" sz="1500" spc="35">
                <a:latin typeface="Calibri"/>
                <a:cs typeface="Calibri"/>
              </a:rPr>
              <a:t>o</a:t>
            </a:r>
            <a:r>
              <a:rPr dirty="0" sz="1500" spc="40">
                <a:latin typeface="Calibri"/>
                <a:cs typeface="Calibri"/>
              </a:rPr>
              <a:t>n</a:t>
            </a:r>
            <a:r>
              <a:rPr dirty="0" sz="1500" spc="10">
                <a:latin typeface="Calibri"/>
                <a:cs typeface="Calibri"/>
              </a:rPr>
              <a:t>v  </a:t>
            </a:r>
            <a:r>
              <a:rPr dirty="0" sz="1500" spc="5">
                <a:latin typeface="Calibri"/>
                <a:cs typeface="Calibri"/>
              </a:rPr>
              <a:t>Net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7388" y="3580190"/>
            <a:ext cx="911225" cy="1106170"/>
            <a:chOff x="927388" y="3580190"/>
            <a:chExt cx="911225" cy="1106170"/>
          </a:xfrm>
        </p:grpSpPr>
        <p:sp>
          <p:nvSpPr>
            <p:cNvPr id="26" name="object 26"/>
            <p:cNvSpPr/>
            <p:nvPr/>
          </p:nvSpPr>
          <p:spPr>
            <a:xfrm>
              <a:off x="1608485" y="3584318"/>
              <a:ext cx="226060" cy="1097915"/>
            </a:xfrm>
            <a:custGeom>
              <a:avLst/>
              <a:gdLst/>
              <a:ahLst/>
              <a:cxnLst/>
              <a:rect l="l" t="t" r="r" b="b"/>
              <a:pathLst>
                <a:path w="226060" h="1097914">
                  <a:moveTo>
                    <a:pt x="225656" y="0"/>
                  </a:moveTo>
                  <a:lnTo>
                    <a:pt x="0" y="225657"/>
                  </a:lnTo>
                  <a:lnTo>
                    <a:pt x="0" y="1097789"/>
                  </a:lnTo>
                  <a:lnTo>
                    <a:pt x="225656" y="872133"/>
                  </a:lnTo>
                  <a:lnTo>
                    <a:pt x="22565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31515" y="3584318"/>
              <a:ext cx="902969" cy="226060"/>
            </a:xfrm>
            <a:custGeom>
              <a:avLst/>
              <a:gdLst/>
              <a:ahLst/>
              <a:cxnLst/>
              <a:rect l="l" t="t" r="r" b="b"/>
              <a:pathLst>
                <a:path w="902969" h="226060">
                  <a:moveTo>
                    <a:pt x="902626" y="0"/>
                  </a:moveTo>
                  <a:lnTo>
                    <a:pt x="225656" y="0"/>
                  </a:lnTo>
                  <a:lnTo>
                    <a:pt x="0" y="225657"/>
                  </a:lnTo>
                  <a:lnTo>
                    <a:pt x="676969" y="225657"/>
                  </a:lnTo>
                  <a:lnTo>
                    <a:pt x="90262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1515" y="3584318"/>
              <a:ext cx="902969" cy="1097915"/>
            </a:xfrm>
            <a:custGeom>
              <a:avLst/>
              <a:gdLst/>
              <a:ahLst/>
              <a:cxnLst/>
              <a:rect l="l" t="t" r="r" b="b"/>
              <a:pathLst>
                <a:path w="902969" h="1097914">
                  <a:moveTo>
                    <a:pt x="0" y="225656"/>
                  </a:moveTo>
                  <a:lnTo>
                    <a:pt x="225656" y="0"/>
                  </a:lnTo>
                  <a:lnTo>
                    <a:pt x="902626" y="0"/>
                  </a:lnTo>
                  <a:lnTo>
                    <a:pt x="902626" y="872132"/>
                  </a:lnTo>
                  <a:lnTo>
                    <a:pt x="676970" y="1097789"/>
                  </a:lnTo>
                  <a:lnTo>
                    <a:pt x="0" y="1097789"/>
                  </a:lnTo>
                  <a:lnTo>
                    <a:pt x="0" y="225656"/>
                  </a:lnTo>
                  <a:close/>
                </a:path>
                <a:path w="902969" h="1097914">
                  <a:moveTo>
                    <a:pt x="0" y="225656"/>
                  </a:moveTo>
                  <a:lnTo>
                    <a:pt x="676970" y="225656"/>
                  </a:lnTo>
                  <a:lnTo>
                    <a:pt x="902626" y="0"/>
                  </a:lnTo>
                </a:path>
                <a:path w="902969" h="1097914">
                  <a:moveTo>
                    <a:pt x="676970" y="225656"/>
                  </a:moveTo>
                  <a:lnTo>
                    <a:pt x="676970" y="1097789"/>
                  </a:lnTo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45483" y="3977238"/>
            <a:ext cx="431165" cy="49593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77470" marR="5080" indent="-65405">
              <a:lnSpc>
                <a:spcPct val="103200"/>
              </a:lnSpc>
              <a:spcBef>
                <a:spcPts val="80"/>
              </a:spcBef>
            </a:pPr>
            <a:r>
              <a:rPr dirty="0" sz="1500" spc="25">
                <a:latin typeface="Calibri"/>
                <a:cs typeface="Calibri"/>
              </a:rPr>
              <a:t>C</a:t>
            </a:r>
            <a:r>
              <a:rPr dirty="0" sz="1500" spc="35">
                <a:latin typeface="Calibri"/>
                <a:cs typeface="Calibri"/>
              </a:rPr>
              <a:t>o</a:t>
            </a:r>
            <a:r>
              <a:rPr dirty="0" sz="1500" spc="40">
                <a:latin typeface="Calibri"/>
                <a:cs typeface="Calibri"/>
              </a:rPr>
              <a:t>n</a:t>
            </a:r>
            <a:r>
              <a:rPr dirty="0" sz="1500" spc="10">
                <a:latin typeface="Calibri"/>
                <a:cs typeface="Calibri"/>
              </a:rPr>
              <a:t>v  </a:t>
            </a:r>
            <a:r>
              <a:rPr dirty="0" sz="1500" spc="5">
                <a:latin typeface="Calibri"/>
                <a:cs typeface="Calibri"/>
              </a:rPr>
              <a:t>Net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81891" y="4246996"/>
            <a:ext cx="2537460" cy="764540"/>
            <a:chOff x="1081891" y="4246996"/>
            <a:chExt cx="2537460" cy="764540"/>
          </a:xfrm>
        </p:grpSpPr>
        <p:sp>
          <p:nvSpPr>
            <p:cNvPr id="31" name="object 31"/>
            <p:cNvSpPr/>
            <p:nvPr/>
          </p:nvSpPr>
          <p:spPr>
            <a:xfrm>
              <a:off x="1086019" y="4844744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90" h="163195">
                  <a:moveTo>
                    <a:pt x="504169" y="0"/>
                  </a:moveTo>
                  <a:lnTo>
                    <a:pt x="150322" y="0"/>
                  </a:lnTo>
                  <a:lnTo>
                    <a:pt x="0" y="162634"/>
                  </a:lnTo>
                  <a:lnTo>
                    <a:pt x="353848" y="162634"/>
                  </a:lnTo>
                  <a:lnTo>
                    <a:pt x="5041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86019" y="4844744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90" h="163195">
                  <a:moveTo>
                    <a:pt x="0" y="162635"/>
                  </a:moveTo>
                  <a:lnTo>
                    <a:pt x="150321" y="0"/>
                  </a:lnTo>
                  <a:lnTo>
                    <a:pt x="504169" y="0"/>
                  </a:lnTo>
                  <a:lnTo>
                    <a:pt x="353847" y="162635"/>
                  </a:lnTo>
                  <a:lnTo>
                    <a:pt x="0" y="16263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110830" y="4251124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504169" y="0"/>
                  </a:moveTo>
                  <a:lnTo>
                    <a:pt x="150322" y="0"/>
                  </a:lnTo>
                  <a:lnTo>
                    <a:pt x="0" y="162634"/>
                  </a:lnTo>
                  <a:lnTo>
                    <a:pt x="353848" y="162634"/>
                  </a:lnTo>
                  <a:lnTo>
                    <a:pt x="5041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110830" y="4251124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0" y="162635"/>
                  </a:moveTo>
                  <a:lnTo>
                    <a:pt x="150321" y="0"/>
                  </a:lnTo>
                  <a:lnTo>
                    <a:pt x="504169" y="0"/>
                  </a:lnTo>
                  <a:lnTo>
                    <a:pt x="353847" y="162635"/>
                  </a:lnTo>
                  <a:lnTo>
                    <a:pt x="0" y="16263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114480" y="3238718"/>
            <a:ext cx="586105" cy="24447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7630">
              <a:lnSpc>
                <a:spcPts val="1814"/>
              </a:lnSpc>
            </a:pPr>
            <a:r>
              <a:rPr dirty="0" sz="1600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68984" y="3507067"/>
            <a:ext cx="162635" cy="203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960185" y="2913447"/>
            <a:ext cx="626745" cy="25209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2870">
              <a:lnSpc>
                <a:spcPts val="1830"/>
              </a:lnSpc>
            </a:pPr>
            <a:r>
              <a:rPr dirty="0" sz="1600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203868" y="2937843"/>
            <a:ext cx="2818130" cy="2807335"/>
            <a:chOff x="1203868" y="2937843"/>
            <a:chExt cx="2818130" cy="2807335"/>
          </a:xfrm>
        </p:grpSpPr>
        <p:sp>
          <p:nvSpPr>
            <p:cNvPr id="39" name="object 39"/>
            <p:cNvSpPr/>
            <p:nvPr/>
          </p:nvSpPr>
          <p:spPr>
            <a:xfrm>
              <a:off x="1207995" y="5023642"/>
              <a:ext cx="163195" cy="659130"/>
            </a:xfrm>
            <a:custGeom>
              <a:avLst/>
              <a:gdLst/>
              <a:ahLst/>
              <a:cxnLst/>
              <a:rect l="l" t="t" r="r" b="b"/>
              <a:pathLst>
                <a:path w="163194" h="659129">
                  <a:moveTo>
                    <a:pt x="81317" y="0"/>
                  </a:moveTo>
                  <a:lnTo>
                    <a:pt x="0" y="81318"/>
                  </a:lnTo>
                  <a:lnTo>
                    <a:pt x="40658" y="81318"/>
                  </a:lnTo>
                  <a:lnTo>
                    <a:pt x="40658" y="658673"/>
                  </a:lnTo>
                  <a:lnTo>
                    <a:pt x="121976" y="658673"/>
                  </a:lnTo>
                  <a:lnTo>
                    <a:pt x="121976" y="81318"/>
                  </a:lnTo>
                  <a:lnTo>
                    <a:pt x="162635" y="81318"/>
                  </a:lnTo>
                  <a:lnTo>
                    <a:pt x="8131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07995" y="5023642"/>
              <a:ext cx="163195" cy="659130"/>
            </a:xfrm>
            <a:custGeom>
              <a:avLst/>
              <a:gdLst/>
              <a:ahLst/>
              <a:cxnLst/>
              <a:rect l="l" t="t" r="r" b="b"/>
              <a:pathLst>
                <a:path w="163194" h="659129">
                  <a:moveTo>
                    <a:pt x="0" y="81317"/>
                  </a:moveTo>
                  <a:lnTo>
                    <a:pt x="81318" y="0"/>
                  </a:lnTo>
                  <a:lnTo>
                    <a:pt x="162635" y="81317"/>
                  </a:lnTo>
                  <a:lnTo>
                    <a:pt x="121976" y="81317"/>
                  </a:lnTo>
                  <a:lnTo>
                    <a:pt x="121976" y="658673"/>
                  </a:lnTo>
                  <a:lnTo>
                    <a:pt x="40658" y="658673"/>
                  </a:lnTo>
                  <a:lnTo>
                    <a:pt x="40658" y="81317"/>
                  </a:lnTo>
                  <a:lnTo>
                    <a:pt x="0" y="81317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12061" y="4694305"/>
              <a:ext cx="162635" cy="2032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126885" y="466584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4" h="650875">
                  <a:moveTo>
                    <a:pt x="81318" y="0"/>
                  </a:moveTo>
                  <a:lnTo>
                    <a:pt x="0" y="81318"/>
                  </a:lnTo>
                  <a:lnTo>
                    <a:pt x="40659" y="81318"/>
                  </a:lnTo>
                  <a:lnTo>
                    <a:pt x="40659" y="650542"/>
                  </a:lnTo>
                  <a:lnTo>
                    <a:pt x="121977" y="650542"/>
                  </a:lnTo>
                  <a:lnTo>
                    <a:pt x="121977" y="81318"/>
                  </a:lnTo>
                  <a:lnTo>
                    <a:pt x="162636" y="81318"/>
                  </a:lnTo>
                  <a:lnTo>
                    <a:pt x="81318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126885" y="466584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4" h="650875">
                  <a:moveTo>
                    <a:pt x="0" y="81317"/>
                  </a:moveTo>
                  <a:lnTo>
                    <a:pt x="81317" y="0"/>
                  </a:lnTo>
                  <a:lnTo>
                    <a:pt x="162635" y="81317"/>
                  </a:lnTo>
                  <a:lnTo>
                    <a:pt x="121976" y="81317"/>
                  </a:lnTo>
                  <a:lnTo>
                    <a:pt x="121976" y="650541"/>
                  </a:lnTo>
                  <a:lnTo>
                    <a:pt x="40658" y="650541"/>
                  </a:lnTo>
                  <a:lnTo>
                    <a:pt x="40658" y="81317"/>
                  </a:lnTo>
                  <a:lnTo>
                    <a:pt x="0" y="81317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244796" y="3181796"/>
              <a:ext cx="162635" cy="2032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122819" y="4352770"/>
              <a:ext cx="170767" cy="2032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257202" y="443815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5" h="650875">
                  <a:moveTo>
                    <a:pt x="81318" y="0"/>
                  </a:moveTo>
                  <a:lnTo>
                    <a:pt x="0" y="81318"/>
                  </a:lnTo>
                  <a:lnTo>
                    <a:pt x="40659" y="81318"/>
                  </a:lnTo>
                  <a:lnTo>
                    <a:pt x="40659" y="650542"/>
                  </a:lnTo>
                  <a:lnTo>
                    <a:pt x="121977" y="650542"/>
                  </a:lnTo>
                  <a:lnTo>
                    <a:pt x="121977" y="81318"/>
                  </a:lnTo>
                  <a:lnTo>
                    <a:pt x="162636" y="81318"/>
                  </a:lnTo>
                  <a:lnTo>
                    <a:pt x="81318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257202" y="443815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5" h="650875">
                  <a:moveTo>
                    <a:pt x="0" y="81317"/>
                  </a:moveTo>
                  <a:lnTo>
                    <a:pt x="81317" y="0"/>
                  </a:lnTo>
                  <a:lnTo>
                    <a:pt x="162635" y="81317"/>
                  </a:lnTo>
                  <a:lnTo>
                    <a:pt x="121976" y="81317"/>
                  </a:lnTo>
                  <a:lnTo>
                    <a:pt x="121976" y="650541"/>
                  </a:lnTo>
                  <a:lnTo>
                    <a:pt x="40658" y="650541"/>
                  </a:lnTo>
                  <a:lnTo>
                    <a:pt x="40658" y="81317"/>
                  </a:lnTo>
                  <a:lnTo>
                    <a:pt x="0" y="81317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415772" y="2937843"/>
              <a:ext cx="162635" cy="2032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253136" y="4116949"/>
              <a:ext cx="170767" cy="2032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252715" y="4995189"/>
              <a:ext cx="2769870" cy="750570"/>
            </a:xfrm>
            <a:custGeom>
              <a:avLst/>
              <a:gdLst/>
              <a:ahLst/>
              <a:cxnLst/>
              <a:rect l="l" t="t" r="r" b="b"/>
              <a:pathLst>
                <a:path w="2769870" h="750570">
                  <a:moveTo>
                    <a:pt x="2769260" y="16256"/>
                  </a:moveTo>
                  <a:lnTo>
                    <a:pt x="2228100" y="16256"/>
                  </a:lnTo>
                  <a:lnTo>
                    <a:pt x="2228100" y="0"/>
                  </a:lnTo>
                  <a:lnTo>
                    <a:pt x="2179320" y="24396"/>
                  </a:lnTo>
                  <a:lnTo>
                    <a:pt x="2228100" y="48793"/>
                  </a:lnTo>
                  <a:lnTo>
                    <a:pt x="2228100" y="32524"/>
                  </a:lnTo>
                  <a:lnTo>
                    <a:pt x="2659151" y="32524"/>
                  </a:lnTo>
                  <a:lnTo>
                    <a:pt x="1096022" y="269621"/>
                  </a:lnTo>
                  <a:lnTo>
                    <a:pt x="1093584" y="253542"/>
                  </a:lnTo>
                  <a:lnTo>
                    <a:pt x="1048994" y="284975"/>
                  </a:lnTo>
                  <a:lnTo>
                    <a:pt x="1100899" y="301777"/>
                  </a:lnTo>
                  <a:lnTo>
                    <a:pt x="1098461" y="285699"/>
                  </a:lnTo>
                  <a:lnTo>
                    <a:pt x="2635542" y="52552"/>
                  </a:lnTo>
                  <a:lnTo>
                    <a:pt x="45224" y="718489"/>
                  </a:lnTo>
                  <a:lnTo>
                    <a:pt x="41173" y="702741"/>
                  </a:lnTo>
                  <a:lnTo>
                    <a:pt x="0" y="738517"/>
                  </a:lnTo>
                  <a:lnTo>
                    <a:pt x="53327" y="749998"/>
                  </a:lnTo>
                  <a:lnTo>
                    <a:pt x="49276" y="734250"/>
                  </a:lnTo>
                  <a:lnTo>
                    <a:pt x="2748127" y="40398"/>
                  </a:lnTo>
                  <a:lnTo>
                    <a:pt x="2746908" y="35661"/>
                  </a:lnTo>
                  <a:lnTo>
                    <a:pt x="2767584" y="32524"/>
                  </a:lnTo>
                  <a:lnTo>
                    <a:pt x="2769260" y="32524"/>
                  </a:lnTo>
                  <a:lnTo>
                    <a:pt x="2769260" y="16256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3334454" y="2669494"/>
            <a:ext cx="569595" cy="24447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4295">
              <a:lnSpc>
                <a:spcPts val="1825"/>
              </a:lnSpc>
            </a:pPr>
            <a:r>
              <a:rPr dirty="0" sz="1600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20685" y="4949433"/>
            <a:ext cx="1282065" cy="9753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60"/>
              </a:spcBef>
            </a:pPr>
            <a:r>
              <a:rPr dirty="0" sz="1500" spc="20">
                <a:latin typeface="Calibri"/>
                <a:cs typeface="Calibri"/>
              </a:rPr>
              <a:t>Regions </a:t>
            </a:r>
            <a:r>
              <a:rPr dirty="0" sz="1500" spc="25">
                <a:latin typeface="Calibri"/>
                <a:cs typeface="Calibri"/>
              </a:rPr>
              <a:t>of  </a:t>
            </a:r>
            <a:r>
              <a:rPr dirty="0" sz="1500" spc="10">
                <a:latin typeface="Calibri"/>
                <a:cs typeface="Calibri"/>
              </a:rPr>
              <a:t>Interest (RoI)  from </a:t>
            </a:r>
            <a:r>
              <a:rPr dirty="0" sz="1500" spc="15">
                <a:latin typeface="Calibri"/>
                <a:cs typeface="Calibri"/>
              </a:rPr>
              <a:t>a</a:t>
            </a:r>
            <a:r>
              <a:rPr dirty="0" sz="1500" spc="-110">
                <a:latin typeface="Calibri"/>
                <a:cs typeface="Calibri"/>
              </a:rPr>
              <a:t> </a:t>
            </a:r>
            <a:r>
              <a:rPr dirty="0" sz="1500" spc="15">
                <a:latin typeface="Calibri"/>
                <a:cs typeface="Calibri"/>
              </a:rPr>
              <a:t>proposal  </a:t>
            </a:r>
            <a:r>
              <a:rPr dirty="0" sz="1500" spc="20">
                <a:latin typeface="Calibri"/>
                <a:cs typeface="Calibri"/>
              </a:rPr>
              <a:t>method</a:t>
            </a:r>
            <a:r>
              <a:rPr dirty="0" sz="1500" spc="-7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(~2k)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51685" y="3321134"/>
            <a:ext cx="1542415" cy="13614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44805" marR="5080">
              <a:lnSpc>
                <a:spcPct val="103200"/>
              </a:lnSpc>
              <a:spcBef>
                <a:spcPts val="80"/>
              </a:spcBef>
            </a:pPr>
            <a:r>
              <a:rPr dirty="0" sz="1500" spc="5">
                <a:latin typeface="Calibri"/>
                <a:cs typeface="Calibri"/>
              </a:rPr>
              <a:t>Forward each  </a:t>
            </a:r>
            <a:r>
              <a:rPr dirty="0" sz="1500" spc="15">
                <a:latin typeface="Calibri"/>
                <a:cs typeface="Calibri"/>
              </a:rPr>
              <a:t>region</a:t>
            </a:r>
            <a:r>
              <a:rPr dirty="0" sz="1500" spc="-120">
                <a:latin typeface="Calibri"/>
                <a:cs typeface="Calibri"/>
              </a:rPr>
              <a:t> </a:t>
            </a:r>
            <a:r>
              <a:rPr dirty="0" sz="1500" spc="15">
                <a:latin typeface="Calibri"/>
                <a:cs typeface="Calibri"/>
              </a:rPr>
              <a:t>through  </a:t>
            </a:r>
            <a:r>
              <a:rPr dirty="0" sz="1500" spc="20">
                <a:latin typeface="Calibri"/>
                <a:cs typeface="Calibri"/>
              </a:rPr>
              <a:t>ConvNet</a:t>
            </a:r>
            <a:endParaRPr sz="1500">
              <a:latin typeface="Calibri"/>
              <a:cs typeface="Calibri"/>
            </a:endParaRPr>
          </a:p>
          <a:p>
            <a:pPr marL="12700" marR="113664">
              <a:lnSpc>
                <a:spcPct val="103200"/>
              </a:lnSpc>
              <a:spcBef>
                <a:spcPts val="1240"/>
              </a:spcBef>
            </a:pPr>
            <a:r>
              <a:rPr dirty="0" sz="1500" spc="-5">
                <a:latin typeface="Calibri"/>
                <a:cs typeface="Calibri"/>
              </a:rPr>
              <a:t>Warped </a:t>
            </a:r>
            <a:r>
              <a:rPr dirty="0" sz="1500" spc="10">
                <a:latin typeface="Calibri"/>
                <a:cs typeface="Calibri"/>
              </a:rPr>
              <a:t>image  </a:t>
            </a:r>
            <a:r>
              <a:rPr dirty="0" sz="1500" spc="15">
                <a:latin typeface="Calibri"/>
                <a:cs typeface="Calibri"/>
              </a:rPr>
              <a:t>regions</a:t>
            </a:r>
            <a:r>
              <a:rPr dirty="0" sz="1500" spc="-10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(224x224)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75780" y="2669494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ts val="1825"/>
              </a:lnSpc>
            </a:pPr>
            <a:r>
              <a:rPr dirty="0" sz="160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67093" y="2969112"/>
            <a:ext cx="2317750" cy="745490"/>
            <a:chOff x="967093" y="2969112"/>
            <a:chExt cx="2317750" cy="745490"/>
          </a:xfrm>
        </p:grpSpPr>
        <p:sp>
          <p:nvSpPr>
            <p:cNvPr id="56" name="object 56"/>
            <p:cNvSpPr/>
            <p:nvPr/>
          </p:nvSpPr>
          <p:spPr>
            <a:xfrm>
              <a:off x="3107370" y="2969112"/>
              <a:ext cx="176934" cy="1769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815650" y="3217012"/>
              <a:ext cx="176934" cy="1769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67093" y="3537120"/>
              <a:ext cx="176934" cy="1769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1260852" y="2913447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1915">
              <a:lnSpc>
                <a:spcPts val="1825"/>
              </a:lnSpc>
            </a:pPr>
            <a:r>
              <a:rPr dirty="0" sz="160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411" y="3246850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ts val="1780"/>
              </a:lnSpc>
            </a:pPr>
            <a:r>
              <a:rPr dirty="0" sz="160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23704" y="1547876"/>
            <a:ext cx="42500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Calibri"/>
                <a:cs typeface="Calibri"/>
              </a:rPr>
              <a:t>Fast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Apply </a:t>
            </a:r>
            <a:r>
              <a:rPr dirty="0" sz="2400" spc="-10">
                <a:latin typeface="Calibri"/>
                <a:cs typeface="Calibri"/>
              </a:rPr>
              <a:t>differentiable  cropping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10">
                <a:latin typeface="Calibri"/>
                <a:cs typeface="Calibri"/>
              </a:rPr>
              <a:t>shared image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10026" y="1547876"/>
            <a:ext cx="37553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 b="1">
                <a:latin typeface="Calibri"/>
                <a:cs typeface="Calibri"/>
              </a:rPr>
              <a:t>“Slow”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Run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independently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912166" y="4655025"/>
            <a:ext cx="2676525" cy="1338580"/>
            <a:chOff x="6912166" y="4655025"/>
            <a:chExt cx="2676525" cy="1338580"/>
          </a:xfrm>
        </p:grpSpPr>
        <p:sp>
          <p:nvSpPr>
            <p:cNvPr id="64" name="object 64"/>
            <p:cNvSpPr/>
            <p:nvPr/>
          </p:nvSpPr>
          <p:spPr>
            <a:xfrm>
              <a:off x="6915976" y="5102437"/>
              <a:ext cx="2668878" cy="88720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915976" y="5102437"/>
              <a:ext cx="2668905" cy="887730"/>
            </a:xfrm>
            <a:custGeom>
              <a:avLst/>
              <a:gdLst/>
              <a:ahLst/>
              <a:cxnLst/>
              <a:rect l="l" t="t" r="r" b="b"/>
              <a:pathLst>
                <a:path w="2668904" h="887729">
                  <a:moveTo>
                    <a:pt x="0" y="887202"/>
                  </a:moveTo>
                  <a:lnTo>
                    <a:pt x="820032" y="0"/>
                  </a:lnTo>
                  <a:lnTo>
                    <a:pt x="2668878" y="0"/>
                  </a:lnTo>
                  <a:lnTo>
                    <a:pt x="1848846" y="887202"/>
                  </a:lnTo>
                  <a:lnTo>
                    <a:pt x="0" y="887202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512293" y="4926087"/>
              <a:ext cx="1289050" cy="802005"/>
            </a:xfrm>
            <a:custGeom>
              <a:avLst/>
              <a:gdLst/>
              <a:ahLst/>
              <a:cxnLst/>
              <a:rect l="l" t="t" r="r" b="b"/>
              <a:pathLst>
                <a:path w="1289050" h="802004">
                  <a:moveTo>
                    <a:pt x="1288987" y="0"/>
                  </a:moveTo>
                  <a:lnTo>
                    <a:pt x="0" y="0"/>
                  </a:lnTo>
                  <a:lnTo>
                    <a:pt x="0" y="801753"/>
                  </a:lnTo>
                  <a:lnTo>
                    <a:pt x="1288987" y="801753"/>
                  </a:lnTo>
                  <a:lnTo>
                    <a:pt x="1288987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801281" y="4658835"/>
              <a:ext cx="267335" cy="1069340"/>
            </a:xfrm>
            <a:custGeom>
              <a:avLst/>
              <a:gdLst/>
              <a:ahLst/>
              <a:cxnLst/>
              <a:rect l="l" t="t" r="r" b="b"/>
              <a:pathLst>
                <a:path w="267334" h="1069339">
                  <a:moveTo>
                    <a:pt x="267251" y="0"/>
                  </a:moveTo>
                  <a:lnTo>
                    <a:pt x="0" y="267252"/>
                  </a:lnTo>
                  <a:lnTo>
                    <a:pt x="0" y="1069006"/>
                  </a:lnTo>
                  <a:lnTo>
                    <a:pt x="267251" y="801754"/>
                  </a:lnTo>
                  <a:lnTo>
                    <a:pt x="26725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512293" y="4658835"/>
              <a:ext cx="1556385" cy="267335"/>
            </a:xfrm>
            <a:custGeom>
              <a:avLst/>
              <a:gdLst/>
              <a:ahLst/>
              <a:cxnLst/>
              <a:rect l="l" t="t" r="r" b="b"/>
              <a:pathLst>
                <a:path w="1556384" h="267335">
                  <a:moveTo>
                    <a:pt x="1556238" y="0"/>
                  </a:moveTo>
                  <a:lnTo>
                    <a:pt x="267251" y="0"/>
                  </a:lnTo>
                  <a:lnTo>
                    <a:pt x="0" y="267252"/>
                  </a:lnTo>
                  <a:lnTo>
                    <a:pt x="1288987" y="267252"/>
                  </a:lnTo>
                  <a:lnTo>
                    <a:pt x="1556238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512293" y="4658835"/>
              <a:ext cx="1556385" cy="1069340"/>
            </a:xfrm>
            <a:custGeom>
              <a:avLst/>
              <a:gdLst/>
              <a:ahLst/>
              <a:cxnLst/>
              <a:rect l="l" t="t" r="r" b="b"/>
              <a:pathLst>
                <a:path w="1556384" h="1069339">
                  <a:moveTo>
                    <a:pt x="0" y="267251"/>
                  </a:moveTo>
                  <a:lnTo>
                    <a:pt x="267251" y="0"/>
                  </a:lnTo>
                  <a:lnTo>
                    <a:pt x="1556239" y="0"/>
                  </a:lnTo>
                  <a:lnTo>
                    <a:pt x="1556239" y="801753"/>
                  </a:lnTo>
                  <a:lnTo>
                    <a:pt x="1288988" y="1069006"/>
                  </a:lnTo>
                  <a:lnTo>
                    <a:pt x="0" y="1069006"/>
                  </a:lnTo>
                  <a:lnTo>
                    <a:pt x="0" y="267251"/>
                  </a:lnTo>
                  <a:close/>
                </a:path>
                <a:path w="1556384" h="1069339">
                  <a:moveTo>
                    <a:pt x="0" y="267251"/>
                  </a:moveTo>
                  <a:lnTo>
                    <a:pt x="1288988" y="267251"/>
                  </a:lnTo>
                  <a:lnTo>
                    <a:pt x="1556239" y="0"/>
                  </a:lnTo>
                </a:path>
                <a:path w="1556384" h="1069339">
                  <a:moveTo>
                    <a:pt x="1288988" y="267251"/>
                  </a:moveTo>
                  <a:lnTo>
                    <a:pt x="1288988" y="1069006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7829458" y="5193604"/>
            <a:ext cx="643890" cy="2349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20">
                <a:latin typeface="Calibri"/>
                <a:cs typeface="Calibri"/>
              </a:rPr>
              <a:t>C</a:t>
            </a:r>
            <a:r>
              <a:rPr dirty="0" sz="1350" spc="25">
                <a:latin typeface="Calibri"/>
                <a:cs typeface="Calibri"/>
              </a:rPr>
              <a:t>o</a:t>
            </a:r>
            <a:r>
              <a:rPr dirty="0" sz="1350" spc="30">
                <a:latin typeface="Calibri"/>
                <a:cs typeface="Calibri"/>
              </a:rPr>
              <a:t>n</a:t>
            </a:r>
            <a:r>
              <a:rPr dirty="0" sz="1350" spc="15">
                <a:latin typeface="Calibri"/>
                <a:cs typeface="Calibri"/>
              </a:rPr>
              <a:t>v</a:t>
            </a:r>
            <a:r>
              <a:rPr dirty="0" sz="1350" spc="-15">
                <a:latin typeface="Calibri"/>
                <a:cs typeface="Calibri"/>
              </a:rPr>
              <a:t>N</a:t>
            </a:r>
            <a:r>
              <a:rPr dirty="0" sz="1350" spc="10">
                <a:latin typeface="Calibri"/>
                <a:cs typeface="Calibri"/>
              </a:rPr>
              <a:t>et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210498" y="4167792"/>
            <a:ext cx="1862455" cy="633095"/>
            <a:chOff x="7210498" y="4167792"/>
            <a:chExt cx="1862455" cy="633095"/>
          </a:xfrm>
        </p:grpSpPr>
        <p:sp>
          <p:nvSpPr>
            <p:cNvPr id="72" name="object 72"/>
            <p:cNvSpPr/>
            <p:nvPr/>
          </p:nvSpPr>
          <p:spPr>
            <a:xfrm>
              <a:off x="7512293" y="4353405"/>
              <a:ext cx="1556385" cy="262255"/>
            </a:xfrm>
            <a:custGeom>
              <a:avLst/>
              <a:gdLst/>
              <a:ahLst/>
              <a:cxnLst/>
              <a:rect l="l" t="t" r="r" b="b"/>
              <a:pathLst>
                <a:path w="1556384" h="262254">
                  <a:moveTo>
                    <a:pt x="1556238" y="0"/>
                  </a:moveTo>
                  <a:lnTo>
                    <a:pt x="241975" y="0"/>
                  </a:lnTo>
                  <a:lnTo>
                    <a:pt x="0" y="261797"/>
                  </a:lnTo>
                  <a:lnTo>
                    <a:pt x="1314263" y="261797"/>
                  </a:lnTo>
                  <a:lnTo>
                    <a:pt x="155623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512293" y="4353405"/>
              <a:ext cx="1556385" cy="262255"/>
            </a:xfrm>
            <a:custGeom>
              <a:avLst/>
              <a:gdLst/>
              <a:ahLst/>
              <a:cxnLst/>
              <a:rect l="l" t="t" r="r" b="b"/>
              <a:pathLst>
                <a:path w="1556384" h="262254">
                  <a:moveTo>
                    <a:pt x="0" y="261797"/>
                  </a:moveTo>
                  <a:lnTo>
                    <a:pt x="241976" y="0"/>
                  </a:lnTo>
                  <a:lnTo>
                    <a:pt x="1556239" y="0"/>
                  </a:lnTo>
                  <a:lnTo>
                    <a:pt x="1314263" y="261797"/>
                  </a:lnTo>
                  <a:lnTo>
                    <a:pt x="0" y="261797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8184967" y="4626110"/>
              <a:ext cx="145442" cy="1745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657736" y="4411582"/>
              <a:ext cx="429259" cy="167640"/>
            </a:xfrm>
            <a:custGeom>
              <a:avLst/>
              <a:gdLst/>
              <a:ahLst/>
              <a:cxnLst/>
              <a:rect l="l" t="t" r="r" b="b"/>
              <a:pathLst>
                <a:path w="429259" h="167639">
                  <a:moveTo>
                    <a:pt x="429055" y="0"/>
                  </a:moveTo>
                  <a:lnTo>
                    <a:pt x="154594" y="0"/>
                  </a:lnTo>
                  <a:lnTo>
                    <a:pt x="0" y="167259"/>
                  </a:lnTo>
                  <a:lnTo>
                    <a:pt x="274460" y="167259"/>
                  </a:lnTo>
                  <a:lnTo>
                    <a:pt x="42905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657736" y="4411582"/>
              <a:ext cx="429259" cy="167640"/>
            </a:xfrm>
            <a:custGeom>
              <a:avLst/>
              <a:gdLst/>
              <a:ahLst/>
              <a:cxnLst/>
              <a:rect l="l" t="t" r="r" b="b"/>
              <a:pathLst>
                <a:path w="429259" h="167639">
                  <a:moveTo>
                    <a:pt x="0" y="167259"/>
                  </a:moveTo>
                  <a:lnTo>
                    <a:pt x="154596" y="0"/>
                  </a:lnTo>
                  <a:lnTo>
                    <a:pt x="429056" y="0"/>
                  </a:lnTo>
                  <a:lnTo>
                    <a:pt x="274460" y="167259"/>
                  </a:lnTo>
                  <a:lnTo>
                    <a:pt x="0" y="167259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8072248" y="4484304"/>
              <a:ext cx="494665" cy="73025"/>
            </a:xfrm>
            <a:custGeom>
              <a:avLst/>
              <a:gdLst/>
              <a:ahLst/>
              <a:cxnLst/>
              <a:rect l="l" t="t" r="r" b="b"/>
              <a:pathLst>
                <a:path w="494665" h="73025">
                  <a:moveTo>
                    <a:pt x="494506" y="0"/>
                  </a:moveTo>
                  <a:lnTo>
                    <a:pt x="67214" y="0"/>
                  </a:lnTo>
                  <a:lnTo>
                    <a:pt x="0" y="72721"/>
                  </a:lnTo>
                  <a:lnTo>
                    <a:pt x="427291" y="72721"/>
                  </a:lnTo>
                  <a:lnTo>
                    <a:pt x="49450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072248" y="4484304"/>
              <a:ext cx="494665" cy="73025"/>
            </a:xfrm>
            <a:custGeom>
              <a:avLst/>
              <a:gdLst/>
              <a:ahLst/>
              <a:cxnLst/>
              <a:rect l="l" t="t" r="r" b="b"/>
              <a:pathLst>
                <a:path w="494665" h="73025">
                  <a:moveTo>
                    <a:pt x="0" y="72721"/>
                  </a:moveTo>
                  <a:lnTo>
                    <a:pt x="67215" y="0"/>
                  </a:lnTo>
                  <a:lnTo>
                    <a:pt x="494506" y="0"/>
                  </a:lnTo>
                  <a:lnTo>
                    <a:pt x="427290" y="72721"/>
                  </a:lnTo>
                  <a:lnTo>
                    <a:pt x="0" y="72721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566754" y="4382493"/>
              <a:ext cx="385445" cy="196850"/>
            </a:xfrm>
            <a:custGeom>
              <a:avLst/>
              <a:gdLst/>
              <a:ahLst/>
              <a:cxnLst/>
              <a:rect l="l" t="t" r="r" b="b"/>
              <a:pathLst>
                <a:path w="385445" h="196850">
                  <a:moveTo>
                    <a:pt x="385424" y="0"/>
                  </a:moveTo>
                  <a:lnTo>
                    <a:pt x="181482" y="0"/>
                  </a:lnTo>
                  <a:lnTo>
                    <a:pt x="0" y="196348"/>
                  </a:lnTo>
                  <a:lnTo>
                    <a:pt x="203941" y="196348"/>
                  </a:lnTo>
                  <a:lnTo>
                    <a:pt x="38542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8566754" y="4382493"/>
              <a:ext cx="385445" cy="196850"/>
            </a:xfrm>
            <a:custGeom>
              <a:avLst/>
              <a:gdLst/>
              <a:ahLst/>
              <a:cxnLst/>
              <a:rect l="l" t="t" r="r" b="b"/>
              <a:pathLst>
                <a:path w="385445" h="196850">
                  <a:moveTo>
                    <a:pt x="0" y="196348"/>
                  </a:moveTo>
                  <a:lnTo>
                    <a:pt x="181482" y="0"/>
                  </a:lnTo>
                  <a:lnTo>
                    <a:pt x="385423" y="0"/>
                  </a:lnTo>
                  <a:lnTo>
                    <a:pt x="203941" y="196348"/>
                  </a:lnTo>
                  <a:lnTo>
                    <a:pt x="0" y="196348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828631" y="4291591"/>
              <a:ext cx="145442" cy="1818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257688" y="4357041"/>
              <a:ext cx="145442" cy="1745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679473" y="4320681"/>
              <a:ext cx="145442" cy="17453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7745002" y="4171602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319973" y="0"/>
                  </a:moveTo>
                  <a:lnTo>
                    <a:pt x="94101" y="0"/>
                  </a:lnTo>
                  <a:lnTo>
                    <a:pt x="0" y="101809"/>
                  </a:lnTo>
                  <a:lnTo>
                    <a:pt x="225872" y="101809"/>
                  </a:lnTo>
                  <a:lnTo>
                    <a:pt x="31997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745002" y="4171602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0" y="101810"/>
                  </a:moveTo>
                  <a:lnTo>
                    <a:pt x="94102" y="0"/>
                  </a:lnTo>
                  <a:lnTo>
                    <a:pt x="319974" y="0"/>
                  </a:lnTo>
                  <a:lnTo>
                    <a:pt x="225872" y="101810"/>
                  </a:lnTo>
                  <a:lnTo>
                    <a:pt x="0" y="101810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8195875" y="4200690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319973" y="0"/>
                  </a:moveTo>
                  <a:lnTo>
                    <a:pt x="94101" y="0"/>
                  </a:lnTo>
                  <a:lnTo>
                    <a:pt x="0" y="101809"/>
                  </a:lnTo>
                  <a:lnTo>
                    <a:pt x="225872" y="101809"/>
                  </a:lnTo>
                  <a:lnTo>
                    <a:pt x="31997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195875" y="4200690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0" y="101810"/>
                  </a:moveTo>
                  <a:lnTo>
                    <a:pt x="94102" y="0"/>
                  </a:lnTo>
                  <a:lnTo>
                    <a:pt x="319974" y="0"/>
                  </a:lnTo>
                  <a:lnTo>
                    <a:pt x="225872" y="101810"/>
                  </a:lnTo>
                  <a:lnTo>
                    <a:pt x="0" y="101810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632203" y="4193418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319975" y="0"/>
                  </a:moveTo>
                  <a:lnTo>
                    <a:pt x="94101" y="0"/>
                  </a:lnTo>
                  <a:lnTo>
                    <a:pt x="0" y="101809"/>
                  </a:lnTo>
                  <a:lnTo>
                    <a:pt x="225872" y="101809"/>
                  </a:lnTo>
                  <a:lnTo>
                    <a:pt x="31997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632203" y="4193418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0" y="101810"/>
                  </a:moveTo>
                  <a:lnTo>
                    <a:pt x="94102" y="0"/>
                  </a:lnTo>
                  <a:lnTo>
                    <a:pt x="319974" y="0"/>
                  </a:lnTo>
                  <a:lnTo>
                    <a:pt x="225872" y="101810"/>
                  </a:lnTo>
                  <a:lnTo>
                    <a:pt x="0" y="101810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210498" y="4495213"/>
              <a:ext cx="614045" cy="43815"/>
            </a:xfrm>
            <a:custGeom>
              <a:avLst/>
              <a:gdLst/>
              <a:ahLst/>
              <a:cxnLst/>
              <a:rect l="l" t="t" r="r" b="b"/>
              <a:pathLst>
                <a:path w="614045" h="43814">
                  <a:moveTo>
                    <a:pt x="569979" y="0"/>
                  </a:moveTo>
                  <a:lnTo>
                    <a:pt x="569978" y="14544"/>
                  </a:lnTo>
                  <a:lnTo>
                    <a:pt x="0" y="14542"/>
                  </a:lnTo>
                  <a:lnTo>
                    <a:pt x="0" y="29086"/>
                  </a:lnTo>
                  <a:lnTo>
                    <a:pt x="569978" y="29088"/>
                  </a:lnTo>
                  <a:lnTo>
                    <a:pt x="569978" y="43632"/>
                  </a:lnTo>
                  <a:lnTo>
                    <a:pt x="613611" y="21816"/>
                  </a:lnTo>
                  <a:lnTo>
                    <a:pt x="569979" y="0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9038874" y="5705720"/>
            <a:ext cx="869315" cy="2349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20">
                <a:latin typeface="Calibri"/>
                <a:cs typeface="Calibri"/>
              </a:rPr>
              <a:t>Input</a:t>
            </a:r>
            <a:r>
              <a:rPr dirty="0" sz="1350" spc="-14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image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010341" y="3661307"/>
            <a:ext cx="1584325" cy="14439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130"/>
              </a:spcBef>
            </a:pPr>
            <a:r>
              <a:rPr dirty="0" sz="1350" spc="-5">
                <a:latin typeface="Calibri"/>
                <a:cs typeface="Calibri"/>
              </a:rPr>
              <a:t>Per-Region</a:t>
            </a:r>
            <a:r>
              <a:rPr dirty="0" sz="1350" spc="-15">
                <a:latin typeface="Calibri"/>
                <a:cs typeface="Calibri"/>
              </a:rPr>
              <a:t> </a:t>
            </a:r>
            <a:r>
              <a:rPr dirty="0" sz="1400" spc="5">
                <a:latin typeface="Calibri"/>
                <a:cs typeface="Calibri"/>
              </a:rPr>
              <a:t>Network</a:t>
            </a:r>
            <a:endParaRPr sz="1400">
              <a:latin typeface="Calibri"/>
              <a:cs typeface="Calibri"/>
            </a:endParaRPr>
          </a:p>
          <a:p>
            <a:pPr marL="53340" marR="5080" indent="-41275">
              <a:lnSpc>
                <a:spcPct val="135500"/>
              </a:lnSpc>
              <a:spcBef>
                <a:spcPts val="830"/>
              </a:spcBef>
            </a:pPr>
            <a:r>
              <a:rPr dirty="0" sz="1350" spc="10">
                <a:solidFill>
                  <a:srgbClr val="C9492C"/>
                </a:solidFill>
                <a:latin typeface="Calibri"/>
                <a:cs typeface="Calibri"/>
              </a:rPr>
              <a:t>Crop + </a:t>
            </a:r>
            <a:r>
              <a:rPr dirty="0" sz="1350" spc="-5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dirty="0" sz="135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1350" spc="-5">
                <a:latin typeface="Calibri"/>
                <a:cs typeface="Calibri"/>
              </a:rPr>
              <a:t>Image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features</a:t>
            </a:r>
            <a:endParaRPr sz="1350">
              <a:latin typeface="Calibri"/>
              <a:cs typeface="Calibri"/>
            </a:endParaRPr>
          </a:p>
          <a:p>
            <a:pPr marL="102235" marR="197485">
              <a:lnSpc>
                <a:spcPct val="102299"/>
              </a:lnSpc>
              <a:spcBef>
                <a:spcPts val="795"/>
              </a:spcBef>
            </a:pPr>
            <a:r>
              <a:rPr dirty="0" sz="1400" spc="20">
                <a:latin typeface="Calibri"/>
                <a:cs typeface="Calibri"/>
              </a:rPr>
              <a:t>Run </a:t>
            </a:r>
            <a:r>
              <a:rPr dirty="0" sz="1400" spc="10">
                <a:latin typeface="Calibri"/>
                <a:cs typeface="Calibri"/>
              </a:rPr>
              <a:t>whole</a:t>
            </a:r>
            <a:r>
              <a:rPr dirty="0" sz="1400" spc="-130">
                <a:latin typeface="Calibri"/>
                <a:cs typeface="Calibri"/>
              </a:rPr>
              <a:t> </a:t>
            </a:r>
            <a:r>
              <a:rPr dirty="0" sz="1400" spc="20">
                <a:latin typeface="Calibri"/>
                <a:cs typeface="Calibri"/>
              </a:rPr>
              <a:t>image  </a:t>
            </a:r>
            <a:r>
              <a:rPr dirty="0" sz="1400" spc="5">
                <a:latin typeface="Calibri"/>
                <a:cs typeface="Calibri"/>
              </a:rPr>
              <a:t>through</a:t>
            </a:r>
            <a:r>
              <a:rPr dirty="0" sz="1400" spc="-75">
                <a:latin typeface="Calibri"/>
                <a:cs typeface="Calibri"/>
              </a:rPr>
              <a:t> </a:t>
            </a:r>
            <a:r>
              <a:rPr dirty="0" sz="1350" spc="15">
                <a:latin typeface="Calibri"/>
                <a:cs typeface="Calibri"/>
              </a:rPr>
              <a:t>ConvNet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321163" y="4651115"/>
            <a:ext cx="1029335" cy="86804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80"/>
              </a:spcBef>
            </a:pPr>
            <a:r>
              <a:rPr dirty="0" sz="1350" spc="10">
                <a:latin typeface="Calibri"/>
                <a:cs typeface="Calibri"/>
              </a:rPr>
              <a:t>“Backbone”  network:  </a:t>
            </a:r>
            <a:r>
              <a:rPr dirty="0" sz="1350" spc="5">
                <a:latin typeface="Calibri"/>
                <a:cs typeface="Calibri"/>
              </a:rPr>
              <a:t>AlexNet,</a:t>
            </a:r>
            <a:r>
              <a:rPr dirty="0" sz="1350" spc="-90">
                <a:latin typeface="Calibri"/>
                <a:cs typeface="Calibri"/>
              </a:rPr>
              <a:t> </a:t>
            </a:r>
            <a:r>
              <a:rPr dirty="0" sz="1350" spc="10">
                <a:latin typeface="Calibri"/>
                <a:cs typeface="Calibri"/>
              </a:rPr>
              <a:t>VGG,  </a:t>
            </a:r>
            <a:r>
              <a:rPr dirty="0" sz="1350">
                <a:latin typeface="Calibri"/>
                <a:cs typeface="Calibri"/>
              </a:rPr>
              <a:t>ResNet,</a:t>
            </a:r>
            <a:r>
              <a:rPr dirty="0" sz="1350" spc="-3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etc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342707" y="3603988"/>
            <a:ext cx="1149350" cy="86804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80"/>
              </a:spcBef>
            </a:pPr>
            <a:r>
              <a:rPr dirty="0" sz="1350" spc="15">
                <a:latin typeface="Calibri"/>
                <a:cs typeface="Calibri"/>
              </a:rPr>
              <a:t>Regions of  </a:t>
            </a:r>
            <a:r>
              <a:rPr dirty="0" sz="1350">
                <a:latin typeface="Calibri"/>
                <a:cs typeface="Calibri"/>
              </a:rPr>
              <a:t>Interest (RoIs)  from </a:t>
            </a:r>
            <a:r>
              <a:rPr dirty="0" sz="1350" spc="10">
                <a:latin typeface="Calibri"/>
                <a:cs typeface="Calibri"/>
              </a:rPr>
              <a:t>a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proposal  </a:t>
            </a:r>
            <a:r>
              <a:rPr dirty="0" sz="1350" spc="15">
                <a:latin typeface="Calibri"/>
                <a:cs typeface="Calibri"/>
              </a:rPr>
              <a:t>method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7784824" y="3673285"/>
            <a:ext cx="291465" cy="379095"/>
            <a:chOff x="7784824" y="3673285"/>
            <a:chExt cx="291465" cy="379095"/>
          </a:xfrm>
        </p:grpSpPr>
        <p:sp>
          <p:nvSpPr>
            <p:cNvPr id="96" name="object 96"/>
            <p:cNvSpPr/>
            <p:nvPr/>
          </p:nvSpPr>
          <p:spPr>
            <a:xfrm>
              <a:off x="8011646" y="3677095"/>
              <a:ext cx="60960" cy="371475"/>
            </a:xfrm>
            <a:custGeom>
              <a:avLst/>
              <a:gdLst/>
              <a:ahLst/>
              <a:cxnLst/>
              <a:rect l="l" t="t" r="r" b="b"/>
              <a:pathLst>
                <a:path w="60959" h="371475">
                  <a:moveTo>
                    <a:pt x="60601" y="0"/>
                  </a:moveTo>
                  <a:lnTo>
                    <a:pt x="0" y="60601"/>
                  </a:lnTo>
                  <a:lnTo>
                    <a:pt x="0" y="370879"/>
                  </a:lnTo>
                  <a:lnTo>
                    <a:pt x="60601" y="310276"/>
                  </a:lnTo>
                  <a:lnTo>
                    <a:pt x="6060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788634" y="3677095"/>
              <a:ext cx="283845" cy="60960"/>
            </a:xfrm>
            <a:custGeom>
              <a:avLst/>
              <a:gdLst/>
              <a:ahLst/>
              <a:cxnLst/>
              <a:rect l="l" t="t" r="r" b="b"/>
              <a:pathLst>
                <a:path w="283845" h="60960">
                  <a:moveTo>
                    <a:pt x="283613" y="0"/>
                  </a:moveTo>
                  <a:lnTo>
                    <a:pt x="60603" y="0"/>
                  </a:lnTo>
                  <a:lnTo>
                    <a:pt x="0" y="60601"/>
                  </a:lnTo>
                  <a:lnTo>
                    <a:pt x="223012" y="60601"/>
                  </a:lnTo>
                  <a:lnTo>
                    <a:pt x="2836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788634" y="3677095"/>
              <a:ext cx="283845" cy="371475"/>
            </a:xfrm>
            <a:custGeom>
              <a:avLst/>
              <a:gdLst/>
              <a:ahLst/>
              <a:cxnLst/>
              <a:rect l="l" t="t" r="r" b="b"/>
              <a:pathLst>
                <a:path w="283845" h="371475">
                  <a:moveTo>
                    <a:pt x="0" y="60602"/>
                  </a:moveTo>
                  <a:lnTo>
                    <a:pt x="60602" y="0"/>
                  </a:lnTo>
                  <a:lnTo>
                    <a:pt x="283613" y="0"/>
                  </a:lnTo>
                  <a:lnTo>
                    <a:pt x="283613" y="310277"/>
                  </a:lnTo>
                  <a:lnTo>
                    <a:pt x="223011" y="370879"/>
                  </a:lnTo>
                  <a:lnTo>
                    <a:pt x="0" y="370879"/>
                  </a:lnTo>
                  <a:lnTo>
                    <a:pt x="0" y="60602"/>
                  </a:lnTo>
                  <a:close/>
                </a:path>
                <a:path w="283845" h="371475">
                  <a:moveTo>
                    <a:pt x="0" y="60602"/>
                  </a:moveTo>
                  <a:lnTo>
                    <a:pt x="223011" y="60602"/>
                  </a:lnTo>
                  <a:lnTo>
                    <a:pt x="283613" y="0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/>
          <p:nvPr/>
        </p:nvSpPr>
        <p:spPr>
          <a:xfrm>
            <a:off x="8011645" y="3737698"/>
            <a:ext cx="0" cy="310515"/>
          </a:xfrm>
          <a:custGeom>
            <a:avLst/>
            <a:gdLst/>
            <a:ahLst/>
            <a:cxnLst/>
            <a:rect l="l" t="t" r="r" b="b"/>
            <a:pathLst>
              <a:path w="0" h="310514">
                <a:moveTo>
                  <a:pt x="0" y="0"/>
                </a:moveTo>
                <a:lnTo>
                  <a:pt x="0" y="310277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7811591" y="3770938"/>
            <a:ext cx="167640" cy="238760"/>
          </a:xfrm>
          <a:prstGeom prst="rect">
            <a:avLst/>
          </a:prstGeom>
        </p:spPr>
        <p:txBody>
          <a:bodyPr wrap="square" lIns="0" tIns="88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900" spc="25">
                <a:latin typeface="Calibri"/>
                <a:cs typeface="Calibri"/>
              </a:rPr>
              <a:t>C</a:t>
            </a:r>
            <a:r>
              <a:rPr dirty="0" sz="900" spc="-20">
                <a:latin typeface="Calibri"/>
                <a:cs typeface="Calibri"/>
              </a:rPr>
              <a:t>N</a:t>
            </a:r>
            <a:r>
              <a:rPr dirty="0" sz="90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8206609" y="3673285"/>
            <a:ext cx="299085" cy="379095"/>
            <a:chOff x="8206609" y="3673285"/>
            <a:chExt cx="299085" cy="379095"/>
          </a:xfrm>
        </p:grpSpPr>
        <p:sp>
          <p:nvSpPr>
            <p:cNvPr id="102" name="object 102"/>
            <p:cNvSpPr/>
            <p:nvPr/>
          </p:nvSpPr>
          <p:spPr>
            <a:xfrm>
              <a:off x="8439148" y="3677095"/>
              <a:ext cx="62230" cy="371475"/>
            </a:xfrm>
            <a:custGeom>
              <a:avLst/>
              <a:gdLst/>
              <a:ahLst/>
              <a:cxnLst/>
              <a:rect l="l" t="t" r="r" b="b"/>
              <a:pathLst>
                <a:path w="62229" h="371475">
                  <a:moveTo>
                    <a:pt x="62156" y="0"/>
                  </a:moveTo>
                  <a:lnTo>
                    <a:pt x="0" y="62156"/>
                  </a:lnTo>
                  <a:lnTo>
                    <a:pt x="0" y="370879"/>
                  </a:lnTo>
                  <a:lnTo>
                    <a:pt x="62156" y="308723"/>
                  </a:lnTo>
                  <a:lnTo>
                    <a:pt x="6215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8210419" y="3677095"/>
              <a:ext cx="291465" cy="62230"/>
            </a:xfrm>
            <a:custGeom>
              <a:avLst/>
              <a:gdLst/>
              <a:ahLst/>
              <a:cxnLst/>
              <a:rect l="l" t="t" r="r" b="b"/>
              <a:pathLst>
                <a:path w="291465" h="62229">
                  <a:moveTo>
                    <a:pt x="290885" y="0"/>
                  </a:moveTo>
                  <a:lnTo>
                    <a:pt x="62156" y="0"/>
                  </a:lnTo>
                  <a:lnTo>
                    <a:pt x="0" y="62156"/>
                  </a:lnTo>
                  <a:lnTo>
                    <a:pt x="228729" y="62156"/>
                  </a:lnTo>
                  <a:lnTo>
                    <a:pt x="29088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8210419" y="3677095"/>
              <a:ext cx="291465" cy="371475"/>
            </a:xfrm>
            <a:custGeom>
              <a:avLst/>
              <a:gdLst/>
              <a:ahLst/>
              <a:cxnLst/>
              <a:rect l="l" t="t" r="r" b="b"/>
              <a:pathLst>
                <a:path w="291465" h="371475">
                  <a:moveTo>
                    <a:pt x="0" y="62156"/>
                  </a:moveTo>
                  <a:lnTo>
                    <a:pt x="62156" y="0"/>
                  </a:lnTo>
                  <a:lnTo>
                    <a:pt x="290885" y="0"/>
                  </a:lnTo>
                  <a:lnTo>
                    <a:pt x="290885" y="308723"/>
                  </a:lnTo>
                  <a:lnTo>
                    <a:pt x="228729" y="370879"/>
                  </a:lnTo>
                  <a:lnTo>
                    <a:pt x="0" y="370879"/>
                  </a:lnTo>
                  <a:lnTo>
                    <a:pt x="0" y="62156"/>
                  </a:lnTo>
                  <a:close/>
                </a:path>
                <a:path w="291465" h="371475">
                  <a:moveTo>
                    <a:pt x="0" y="62156"/>
                  </a:moveTo>
                  <a:lnTo>
                    <a:pt x="228729" y="62156"/>
                  </a:lnTo>
                  <a:lnTo>
                    <a:pt x="290885" y="0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/>
          <p:nvPr/>
        </p:nvSpPr>
        <p:spPr>
          <a:xfrm>
            <a:off x="8439148" y="3739251"/>
            <a:ext cx="0" cy="309245"/>
          </a:xfrm>
          <a:custGeom>
            <a:avLst/>
            <a:gdLst/>
            <a:ahLst/>
            <a:cxnLst/>
            <a:rect l="l" t="t" r="r" b="b"/>
            <a:pathLst>
              <a:path w="0" h="309245">
                <a:moveTo>
                  <a:pt x="0" y="0"/>
                </a:moveTo>
                <a:lnTo>
                  <a:pt x="0" y="308723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8237455" y="3771378"/>
            <a:ext cx="167640" cy="238760"/>
          </a:xfrm>
          <a:prstGeom prst="rect">
            <a:avLst/>
          </a:prstGeom>
        </p:spPr>
        <p:txBody>
          <a:bodyPr wrap="square" lIns="0" tIns="88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900" spc="25">
                <a:latin typeface="Calibri"/>
                <a:cs typeface="Calibri"/>
              </a:rPr>
              <a:t>C</a:t>
            </a:r>
            <a:r>
              <a:rPr dirty="0" sz="900" spc="-20">
                <a:latin typeface="Calibri"/>
                <a:cs typeface="Calibri"/>
              </a:rPr>
              <a:t>N</a:t>
            </a:r>
            <a:r>
              <a:rPr dirty="0" sz="90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8642938" y="3673285"/>
            <a:ext cx="299085" cy="379095"/>
            <a:chOff x="8642938" y="3673285"/>
            <a:chExt cx="299085" cy="379095"/>
          </a:xfrm>
        </p:grpSpPr>
        <p:sp>
          <p:nvSpPr>
            <p:cNvPr id="108" name="object 108"/>
            <p:cNvSpPr/>
            <p:nvPr/>
          </p:nvSpPr>
          <p:spPr>
            <a:xfrm>
              <a:off x="8875477" y="3677095"/>
              <a:ext cx="62230" cy="371475"/>
            </a:xfrm>
            <a:custGeom>
              <a:avLst/>
              <a:gdLst/>
              <a:ahLst/>
              <a:cxnLst/>
              <a:rect l="l" t="t" r="r" b="b"/>
              <a:pathLst>
                <a:path w="62229" h="371475">
                  <a:moveTo>
                    <a:pt x="62156" y="0"/>
                  </a:moveTo>
                  <a:lnTo>
                    <a:pt x="0" y="62156"/>
                  </a:lnTo>
                  <a:lnTo>
                    <a:pt x="0" y="370879"/>
                  </a:lnTo>
                  <a:lnTo>
                    <a:pt x="62156" y="308723"/>
                  </a:lnTo>
                  <a:lnTo>
                    <a:pt x="6215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8646748" y="3677095"/>
              <a:ext cx="291465" cy="62230"/>
            </a:xfrm>
            <a:custGeom>
              <a:avLst/>
              <a:gdLst/>
              <a:ahLst/>
              <a:cxnLst/>
              <a:rect l="l" t="t" r="r" b="b"/>
              <a:pathLst>
                <a:path w="291465" h="62229">
                  <a:moveTo>
                    <a:pt x="290885" y="0"/>
                  </a:moveTo>
                  <a:lnTo>
                    <a:pt x="62156" y="0"/>
                  </a:lnTo>
                  <a:lnTo>
                    <a:pt x="0" y="62156"/>
                  </a:lnTo>
                  <a:lnTo>
                    <a:pt x="228729" y="62156"/>
                  </a:lnTo>
                  <a:lnTo>
                    <a:pt x="29088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8646748" y="3677095"/>
              <a:ext cx="291465" cy="371475"/>
            </a:xfrm>
            <a:custGeom>
              <a:avLst/>
              <a:gdLst/>
              <a:ahLst/>
              <a:cxnLst/>
              <a:rect l="l" t="t" r="r" b="b"/>
              <a:pathLst>
                <a:path w="291465" h="371475">
                  <a:moveTo>
                    <a:pt x="0" y="62156"/>
                  </a:moveTo>
                  <a:lnTo>
                    <a:pt x="62156" y="0"/>
                  </a:lnTo>
                  <a:lnTo>
                    <a:pt x="290885" y="0"/>
                  </a:lnTo>
                  <a:lnTo>
                    <a:pt x="290885" y="308723"/>
                  </a:lnTo>
                  <a:lnTo>
                    <a:pt x="228729" y="370879"/>
                  </a:lnTo>
                  <a:lnTo>
                    <a:pt x="0" y="370879"/>
                  </a:lnTo>
                  <a:lnTo>
                    <a:pt x="0" y="62156"/>
                  </a:lnTo>
                  <a:close/>
                </a:path>
                <a:path w="291465" h="371475">
                  <a:moveTo>
                    <a:pt x="0" y="62156"/>
                  </a:moveTo>
                  <a:lnTo>
                    <a:pt x="228729" y="62156"/>
                  </a:lnTo>
                  <a:lnTo>
                    <a:pt x="290885" y="0"/>
                  </a:lnTo>
                </a:path>
                <a:path w="291465" h="371475">
                  <a:moveTo>
                    <a:pt x="228729" y="62156"/>
                  </a:moveTo>
                  <a:lnTo>
                    <a:pt x="228729" y="370879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/>
          <p:cNvSpPr txBox="1"/>
          <p:nvPr/>
        </p:nvSpPr>
        <p:spPr>
          <a:xfrm>
            <a:off x="8673420" y="3770938"/>
            <a:ext cx="167640" cy="238760"/>
          </a:xfrm>
          <a:prstGeom prst="rect">
            <a:avLst/>
          </a:prstGeom>
        </p:spPr>
        <p:txBody>
          <a:bodyPr wrap="square" lIns="0" tIns="88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900" spc="25">
                <a:latin typeface="Calibri"/>
                <a:cs typeface="Calibri"/>
              </a:rPr>
              <a:t>C</a:t>
            </a:r>
            <a:r>
              <a:rPr dirty="0" sz="900" spc="-20">
                <a:latin typeface="Calibri"/>
                <a:cs typeface="Calibri"/>
              </a:rPr>
              <a:t>N</a:t>
            </a:r>
            <a:r>
              <a:rPr dirty="0" sz="90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7835903" y="3055296"/>
            <a:ext cx="1236345" cy="1185545"/>
            <a:chOff x="7835903" y="3055296"/>
            <a:chExt cx="1236345" cy="1185545"/>
          </a:xfrm>
        </p:grpSpPr>
        <p:sp>
          <p:nvSpPr>
            <p:cNvPr id="113" name="object 113"/>
            <p:cNvSpPr/>
            <p:nvPr/>
          </p:nvSpPr>
          <p:spPr>
            <a:xfrm>
              <a:off x="7835903" y="4058883"/>
              <a:ext cx="145442" cy="1818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257688" y="4051611"/>
              <a:ext cx="145442" cy="1818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8694017" y="4058883"/>
              <a:ext cx="145442" cy="1818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8643112" y="3062598"/>
              <a:ext cx="422275" cy="189230"/>
            </a:xfrm>
            <a:custGeom>
              <a:avLst/>
              <a:gdLst/>
              <a:ahLst/>
              <a:cxnLst/>
              <a:rect l="l" t="t" r="r" b="b"/>
              <a:pathLst>
                <a:path w="422275" h="189229">
                  <a:moveTo>
                    <a:pt x="0" y="0"/>
                  </a:moveTo>
                  <a:lnTo>
                    <a:pt x="421784" y="0"/>
                  </a:lnTo>
                  <a:lnTo>
                    <a:pt x="421784" y="189075"/>
                  </a:lnTo>
                  <a:lnTo>
                    <a:pt x="0" y="189075"/>
                  </a:lnTo>
                  <a:lnTo>
                    <a:pt x="0" y="0"/>
                  </a:lnTo>
                  <a:close/>
                </a:path>
              </a:pathLst>
            </a:custGeom>
            <a:ln w="145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/>
          <p:cNvSpPr txBox="1"/>
          <p:nvPr/>
        </p:nvSpPr>
        <p:spPr>
          <a:xfrm>
            <a:off x="8650384" y="3058383"/>
            <a:ext cx="40767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3660">
              <a:lnSpc>
                <a:spcPct val="100000"/>
              </a:lnSpc>
              <a:spcBef>
                <a:spcPts val="130"/>
              </a:spcBef>
            </a:pPr>
            <a:r>
              <a:rPr dirty="0" sz="1000">
                <a:latin typeface="Calibri"/>
                <a:cs typeface="Calibri"/>
              </a:rPr>
              <a:t>Bbox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8643111" y="3288034"/>
            <a:ext cx="422275" cy="182245"/>
          </a:xfrm>
          <a:custGeom>
            <a:avLst/>
            <a:gdLst/>
            <a:ahLst/>
            <a:cxnLst/>
            <a:rect l="l" t="t" r="r" b="b"/>
            <a:pathLst>
              <a:path w="422275" h="182245">
                <a:moveTo>
                  <a:pt x="0" y="0"/>
                </a:moveTo>
                <a:lnTo>
                  <a:pt x="421784" y="0"/>
                </a:lnTo>
                <a:lnTo>
                  <a:pt x="421784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ln w="14544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/>
          <p:nvPr/>
        </p:nvSpPr>
        <p:spPr>
          <a:xfrm>
            <a:off x="8650384" y="3280453"/>
            <a:ext cx="40767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Calibri"/>
                <a:cs typeface="Calibri"/>
              </a:rPr>
              <a:t>Class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8134061" y="3062598"/>
            <a:ext cx="429259" cy="189230"/>
          </a:xfrm>
          <a:custGeom>
            <a:avLst/>
            <a:gdLst/>
            <a:ahLst/>
            <a:cxnLst/>
            <a:rect l="l" t="t" r="r" b="b"/>
            <a:pathLst>
              <a:path w="429259" h="189229">
                <a:moveTo>
                  <a:pt x="0" y="0"/>
                </a:moveTo>
                <a:lnTo>
                  <a:pt x="429056" y="0"/>
                </a:lnTo>
                <a:lnTo>
                  <a:pt x="429056" y="189075"/>
                </a:lnTo>
                <a:lnTo>
                  <a:pt x="0" y="189075"/>
                </a:lnTo>
                <a:lnTo>
                  <a:pt x="0" y="0"/>
                </a:lnTo>
                <a:close/>
              </a:path>
            </a:pathLst>
          </a:custGeom>
          <a:ln w="1454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8144969" y="3058383"/>
            <a:ext cx="41148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30"/>
              </a:spcBef>
            </a:pPr>
            <a:r>
              <a:rPr dirty="0" sz="1000">
                <a:latin typeface="Calibri"/>
                <a:cs typeface="Calibri"/>
              </a:rPr>
              <a:t>Bbox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8141334" y="3288034"/>
            <a:ext cx="422275" cy="182245"/>
          </a:xfrm>
          <a:custGeom>
            <a:avLst/>
            <a:gdLst/>
            <a:ahLst/>
            <a:cxnLst/>
            <a:rect l="l" t="t" r="r" b="b"/>
            <a:pathLst>
              <a:path w="422275" h="182245">
                <a:moveTo>
                  <a:pt x="0" y="0"/>
                </a:moveTo>
                <a:lnTo>
                  <a:pt x="421784" y="0"/>
                </a:lnTo>
                <a:lnTo>
                  <a:pt x="421784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ln w="14544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8144969" y="3280453"/>
            <a:ext cx="41148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112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Calibri"/>
                <a:cs typeface="Calibri"/>
              </a:rPr>
              <a:t>Class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7625011" y="3055326"/>
            <a:ext cx="429259" cy="189230"/>
          </a:xfrm>
          <a:custGeom>
            <a:avLst/>
            <a:gdLst/>
            <a:ahLst/>
            <a:cxnLst/>
            <a:rect l="l" t="t" r="r" b="b"/>
            <a:pathLst>
              <a:path w="429259" h="189230">
                <a:moveTo>
                  <a:pt x="0" y="0"/>
                </a:moveTo>
                <a:lnTo>
                  <a:pt x="429056" y="0"/>
                </a:lnTo>
                <a:lnTo>
                  <a:pt x="429056" y="189075"/>
                </a:lnTo>
                <a:lnTo>
                  <a:pt x="0" y="189075"/>
                </a:lnTo>
                <a:lnTo>
                  <a:pt x="0" y="0"/>
                </a:lnTo>
                <a:close/>
              </a:path>
            </a:pathLst>
          </a:custGeom>
          <a:ln w="14544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 txBox="1"/>
          <p:nvPr/>
        </p:nvSpPr>
        <p:spPr>
          <a:xfrm>
            <a:off x="7632283" y="3051854"/>
            <a:ext cx="41465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130"/>
              </a:spcBef>
            </a:pPr>
            <a:r>
              <a:rPr dirty="0" sz="1000">
                <a:latin typeface="Calibri"/>
                <a:cs typeface="Calibri"/>
              </a:rPr>
              <a:t>Bbox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7625011" y="3280762"/>
            <a:ext cx="429259" cy="182245"/>
          </a:xfrm>
          <a:custGeom>
            <a:avLst/>
            <a:gdLst/>
            <a:ahLst/>
            <a:cxnLst/>
            <a:rect l="l" t="t" r="r" b="b"/>
            <a:pathLst>
              <a:path w="429259" h="182245">
                <a:moveTo>
                  <a:pt x="0" y="0"/>
                </a:moveTo>
                <a:lnTo>
                  <a:pt x="429056" y="0"/>
                </a:lnTo>
                <a:lnTo>
                  <a:pt x="429056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ln w="14544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7632283" y="3273924"/>
            <a:ext cx="41465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Calibri"/>
                <a:cs typeface="Calibri"/>
              </a:rPr>
              <a:t>Class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7835903" y="3484383"/>
            <a:ext cx="1003935" cy="174625"/>
            <a:chOff x="7835903" y="3484383"/>
            <a:chExt cx="1003935" cy="174625"/>
          </a:xfrm>
        </p:grpSpPr>
        <p:sp>
          <p:nvSpPr>
            <p:cNvPr id="129" name="object 129"/>
            <p:cNvSpPr/>
            <p:nvPr/>
          </p:nvSpPr>
          <p:spPr>
            <a:xfrm>
              <a:off x="8257688" y="3484383"/>
              <a:ext cx="145442" cy="1745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8694017" y="3484383"/>
              <a:ext cx="145442" cy="1745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7835903" y="3484383"/>
              <a:ext cx="145442" cy="1745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 txBox="1"/>
          <p:nvPr/>
        </p:nvSpPr>
        <p:spPr>
          <a:xfrm>
            <a:off x="9182506" y="3014672"/>
            <a:ext cx="1498600" cy="44577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80"/>
              </a:spcBef>
            </a:pPr>
            <a:r>
              <a:rPr dirty="0" sz="135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1350" spc="5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1350" spc="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1350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1350" spc="15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1350" spc="-7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590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Transposed </a:t>
            </a:r>
            <a:r>
              <a:rPr dirty="0" spc="-15"/>
              <a:t>Convolution: </a:t>
            </a:r>
            <a:r>
              <a:rPr dirty="0" spc="-5"/>
              <a:t>1D</a:t>
            </a:r>
            <a:r>
              <a:rPr dirty="0" spc="55"/>
              <a:t> </a:t>
            </a:r>
            <a:r>
              <a:rPr dirty="0" spc="-25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94" y="3238854"/>
            <a:ext cx="685800" cy="685800"/>
          </a:xfrm>
          <a:prstGeom prst="rect">
            <a:avLst/>
          </a:prstGeom>
          <a:solidFill>
            <a:srgbClr val="FF0000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dirty="0" sz="3600"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394" y="3924654"/>
            <a:ext cx="685800" cy="685800"/>
          </a:xfrm>
          <a:prstGeom prst="rect">
            <a:avLst/>
          </a:prstGeom>
          <a:solidFill>
            <a:srgbClr val="4472C4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marL="222885">
              <a:lnSpc>
                <a:spcPct val="100000"/>
              </a:lnSpc>
              <a:spcBef>
                <a:spcPts val="345"/>
              </a:spcBef>
            </a:pPr>
            <a:r>
              <a:rPr dirty="0" sz="3600">
                <a:latin typeface="Calibri"/>
                <a:cs typeface="Calibri"/>
              </a:rPr>
              <a:t>b</a:t>
            </a:r>
            <a:endParaRPr sz="36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86427" y="2889604"/>
          <a:ext cx="704850" cy="207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51700" y="2191104"/>
          <a:ext cx="1466850" cy="346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040"/>
                <a:gridCol w="210185"/>
                <a:gridCol w="624205"/>
              </a:tblGrid>
              <a:tr h="6858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600" spc="-35">
                          <a:latin typeface="Calibri"/>
                          <a:cs typeface="Calibri"/>
                        </a:rPr>
                        <a:t>ax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8510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600" spc="-70">
                          <a:latin typeface="Calibri"/>
                          <a:cs typeface="Calibri"/>
                        </a:rPr>
                        <a:t>ay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2560">
                <a:tc rowSpan="2">
                  <a:txBody>
                    <a:bodyPr/>
                    <a:lstStyle/>
                    <a:p>
                      <a:pPr marL="149225">
                        <a:lnSpc>
                          <a:spcPts val="4255"/>
                        </a:lnSpc>
                        <a:spcBef>
                          <a:spcPts val="335"/>
                        </a:spcBef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az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2375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2545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25"/>
                        </a:lnSpc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+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37465">
                        <a:lnSpc>
                          <a:spcPts val="4085"/>
                        </a:lnSpc>
                      </a:pPr>
                      <a:r>
                        <a:rPr dirty="0" sz="3600" spc="-40">
                          <a:latin typeface="Calibri"/>
                          <a:cs typeface="Calibri"/>
                        </a:rPr>
                        <a:t>bx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3975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53975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034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53975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108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3600" spc="-15">
                          <a:latin typeface="Calibri"/>
                          <a:cs typeface="Calibri"/>
                        </a:rPr>
                        <a:t>by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53975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563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34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3600" spc="-30">
                          <a:latin typeface="Calibri"/>
                          <a:cs typeface="Calibri"/>
                        </a:rPr>
                        <a:t>bz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lnL w="53975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1243169" y="2894223"/>
            <a:ext cx="2127885" cy="2070735"/>
            <a:chOff x="1243169" y="2894223"/>
            <a:chExt cx="2127885" cy="2070735"/>
          </a:xfrm>
        </p:grpSpPr>
        <p:sp>
          <p:nvSpPr>
            <p:cNvPr id="8" name="object 8"/>
            <p:cNvSpPr/>
            <p:nvPr/>
          </p:nvSpPr>
          <p:spPr>
            <a:xfrm>
              <a:off x="1257456" y="2908511"/>
              <a:ext cx="2099310" cy="327660"/>
            </a:xfrm>
            <a:custGeom>
              <a:avLst/>
              <a:gdLst/>
              <a:ahLst/>
              <a:cxnLst/>
              <a:rect l="l" t="t" r="r" b="b"/>
              <a:pathLst>
                <a:path w="2099310" h="327660">
                  <a:moveTo>
                    <a:pt x="0" y="327247"/>
                  </a:moveTo>
                  <a:lnTo>
                    <a:pt x="2098718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04112" y="3959434"/>
              <a:ext cx="2004695" cy="821690"/>
            </a:xfrm>
            <a:custGeom>
              <a:avLst/>
              <a:gdLst/>
              <a:ahLst/>
              <a:cxnLst/>
              <a:rect l="l" t="t" r="r" b="b"/>
              <a:pathLst>
                <a:path w="2004695" h="821689">
                  <a:moveTo>
                    <a:pt x="0" y="0"/>
                  </a:moveTo>
                  <a:lnTo>
                    <a:pt x="2004541" y="82108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83016" y="4610454"/>
              <a:ext cx="1985645" cy="340360"/>
            </a:xfrm>
            <a:custGeom>
              <a:avLst/>
              <a:gdLst/>
              <a:ahLst/>
              <a:cxnLst/>
              <a:rect l="l" t="t" r="r" b="b"/>
              <a:pathLst>
                <a:path w="1985645" h="340360">
                  <a:moveTo>
                    <a:pt x="0" y="0"/>
                  </a:moveTo>
                  <a:lnTo>
                    <a:pt x="1985614" y="340135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83017" y="3072134"/>
              <a:ext cx="2025650" cy="815975"/>
            </a:xfrm>
            <a:custGeom>
              <a:avLst/>
              <a:gdLst/>
              <a:ahLst/>
              <a:cxnLst/>
              <a:rect l="l" t="t" r="r" b="b"/>
              <a:pathLst>
                <a:path w="2025650" h="815975">
                  <a:moveTo>
                    <a:pt x="0" y="815921"/>
                  </a:moveTo>
                  <a:lnTo>
                    <a:pt x="2025636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109410" y="2243792"/>
            <a:ext cx="2152015" cy="1386205"/>
            <a:chOff x="4109410" y="2243792"/>
            <a:chExt cx="2152015" cy="1386205"/>
          </a:xfrm>
        </p:grpSpPr>
        <p:sp>
          <p:nvSpPr>
            <p:cNvPr id="13" name="object 13"/>
            <p:cNvSpPr/>
            <p:nvPr/>
          </p:nvSpPr>
          <p:spPr>
            <a:xfrm>
              <a:off x="4188941" y="2258079"/>
              <a:ext cx="2058670" cy="681990"/>
            </a:xfrm>
            <a:custGeom>
              <a:avLst/>
              <a:gdLst/>
              <a:ahLst/>
              <a:cxnLst/>
              <a:rect l="l" t="t" r="r" b="b"/>
              <a:pathLst>
                <a:path w="2058670" h="681989">
                  <a:moveTo>
                    <a:pt x="0" y="681941"/>
                  </a:moveTo>
                  <a:lnTo>
                    <a:pt x="205817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23697" y="3001613"/>
              <a:ext cx="2123440" cy="614045"/>
            </a:xfrm>
            <a:custGeom>
              <a:avLst/>
              <a:gdLst/>
              <a:ahLst/>
              <a:cxnLst/>
              <a:rect l="l" t="t" r="r" b="b"/>
              <a:pathLst>
                <a:path w="2123440" h="614045">
                  <a:moveTo>
                    <a:pt x="0" y="0"/>
                  </a:moveTo>
                  <a:lnTo>
                    <a:pt x="2123420" y="61375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4156651" y="4163088"/>
            <a:ext cx="2153920" cy="1436370"/>
            <a:chOff x="4156651" y="4163088"/>
            <a:chExt cx="2153920" cy="1436370"/>
          </a:xfrm>
        </p:grpSpPr>
        <p:sp>
          <p:nvSpPr>
            <p:cNvPr id="16" name="object 16"/>
            <p:cNvSpPr/>
            <p:nvPr/>
          </p:nvSpPr>
          <p:spPr>
            <a:xfrm>
              <a:off x="4170939" y="4177376"/>
              <a:ext cx="2125345" cy="773430"/>
            </a:xfrm>
            <a:custGeom>
              <a:avLst/>
              <a:gdLst/>
              <a:ahLst/>
              <a:cxnLst/>
              <a:rect l="l" t="t" r="r" b="b"/>
              <a:pathLst>
                <a:path w="2125345" h="773429">
                  <a:moveTo>
                    <a:pt x="0" y="773213"/>
                  </a:moveTo>
                  <a:lnTo>
                    <a:pt x="212481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188941" y="4977094"/>
              <a:ext cx="2058670" cy="608330"/>
            </a:xfrm>
            <a:custGeom>
              <a:avLst/>
              <a:gdLst/>
              <a:ahLst/>
              <a:cxnLst/>
              <a:rect l="l" t="t" r="r" b="b"/>
              <a:pathLst>
                <a:path w="2058670" h="608329">
                  <a:moveTo>
                    <a:pt x="0" y="0"/>
                  </a:moveTo>
                  <a:lnTo>
                    <a:pt x="2058177" y="60804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69057" y="1155990"/>
            <a:ext cx="11458575" cy="1854200"/>
          </a:xfrm>
          <a:prstGeom prst="rect">
            <a:avLst/>
          </a:prstGeom>
        </p:spPr>
        <p:txBody>
          <a:bodyPr wrap="square" lIns="0" tIns="248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60"/>
              </a:spcBef>
              <a:tabLst>
                <a:tab pos="3070225" algn="l"/>
                <a:tab pos="6169025" algn="l"/>
              </a:tabLst>
            </a:pPr>
            <a:r>
              <a:rPr dirty="0" sz="3600" b="1">
                <a:latin typeface="Calibri"/>
                <a:cs typeface="Calibri"/>
              </a:rPr>
              <a:t>Input	</a:t>
            </a:r>
            <a:r>
              <a:rPr dirty="0" sz="3600" spc="-10" b="1">
                <a:latin typeface="Calibri"/>
                <a:cs typeface="Calibri"/>
              </a:rPr>
              <a:t>Filter	</a:t>
            </a:r>
            <a:r>
              <a:rPr dirty="0" sz="3600" b="1">
                <a:latin typeface="Calibri"/>
                <a:cs typeface="Calibri"/>
              </a:rPr>
              <a:t>Output</a:t>
            </a:r>
            <a:endParaRPr sz="3600">
              <a:latin typeface="Calibri"/>
              <a:cs typeface="Calibri"/>
            </a:endParaRPr>
          </a:p>
          <a:p>
            <a:pPr marL="8072755" marR="5080">
              <a:lnSpc>
                <a:spcPct val="101400"/>
              </a:lnSpc>
              <a:spcBef>
                <a:spcPts val="1400"/>
              </a:spcBef>
            </a:pPr>
            <a:r>
              <a:rPr dirty="0" sz="2800" spc="-5">
                <a:latin typeface="Calibri"/>
                <a:cs typeface="Calibri"/>
              </a:rPr>
              <a:t>Output has </a:t>
            </a:r>
            <a:r>
              <a:rPr dirty="0" sz="2800" spc="-10">
                <a:latin typeface="Calibri"/>
                <a:cs typeface="Calibri"/>
              </a:rPr>
              <a:t>copies </a:t>
            </a:r>
            <a:r>
              <a:rPr dirty="0" sz="2800" spc="-5">
                <a:latin typeface="Calibri"/>
                <a:cs typeface="Calibri"/>
              </a:rPr>
              <a:t>of  </a:t>
            </a:r>
            <a:r>
              <a:rPr dirty="0" sz="2800" spc="-10">
                <a:latin typeface="Calibri"/>
                <a:cs typeface="Calibri"/>
              </a:rPr>
              <a:t>filter </a:t>
            </a:r>
            <a:r>
              <a:rPr dirty="0" sz="2800" spc="-20">
                <a:latin typeface="Calibri"/>
                <a:cs typeface="Calibri"/>
              </a:rPr>
              <a:t>weighted </a:t>
            </a:r>
            <a:r>
              <a:rPr dirty="0" sz="2800" spc="-10">
                <a:latin typeface="Calibri"/>
                <a:cs typeface="Calibri"/>
              </a:rPr>
              <a:t>by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229472" y="3408171"/>
            <a:ext cx="3369945" cy="13030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800" spc="-5">
                <a:latin typeface="Calibri"/>
                <a:cs typeface="Calibri"/>
              </a:rPr>
              <a:t>Stride </a:t>
            </a:r>
            <a:r>
              <a:rPr dirty="0" sz="2800">
                <a:latin typeface="Calibri"/>
                <a:cs typeface="Calibri"/>
              </a:rPr>
              <a:t>2: </a:t>
            </a:r>
            <a:r>
              <a:rPr dirty="0" sz="2800" spc="-10">
                <a:latin typeface="Calibri"/>
                <a:cs typeface="Calibri"/>
              </a:rPr>
              <a:t>Move </a:t>
            </a:r>
            <a:r>
              <a:rPr dirty="0" sz="2800">
                <a:latin typeface="Calibri"/>
                <a:cs typeface="Calibri"/>
              </a:rPr>
              <a:t>2 </a:t>
            </a:r>
            <a:r>
              <a:rPr dirty="0" sz="2800" spc="-15">
                <a:latin typeface="Calibri"/>
                <a:cs typeface="Calibri"/>
              </a:rPr>
              <a:t>pixels  </a:t>
            </a:r>
            <a:r>
              <a:rPr dirty="0" sz="2800" spc="-5">
                <a:latin typeface="Calibri"/>
                <a:cs typeface="Calibri"/>
              </a:rPr>
              <a:t>output </a:t>
            </a:r>
            <a:r>
              <a:rPr dirty="0" sz="2800" spc="-25">
                <a:latin typeface="Calibri"/>
                <a:cs typeface="Calibri"/>
              </a:rPr>
              <a:t>for </a:t>
            </a:r>
            <a:r>
              <a:rPr dirty="0" sz="2800" spc="-5">
                <a:latin typeface="Calibri"/>
                <a:cs typeface="Calibri"/>
              </a:rPr>
              <a:t>each </a:t>
            </a:r>
            <a:r>
              <a:rPr dirty="0" sz="2800" spc="-20">
                <a:latin typeface="Calibri"/>
                <a:cs typeface="Calibri"/>
              </a:rPr>
              <a:t>pixel </a:t>
            </a:r>
            <a:r>
              <a:rPr dirty="0" sz="2800" spc="-5">
                <a:latin typeface="Calibri"/>
                <a:cs typeface="Calibri"/>
              </a:rPr>
              <a:t>in  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29472" y="5108955"/>
            <a:ext cx="23260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Sum </a:t>
            </a:r>
            <a:r>
              <a:rPr dirty="0" sz="2800" spc="-15">
                <a:latin typeface="Calibri"/>
                <a:cs typeface="Calibri"/>
              </a:rPr>
              <a:t>at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overlaps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590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Transposed </a:t>
            </a:r>
            <a:r>
              <a:rPr dirty="0" spc="-15"/>
              <a:t>Convolution: </a:t>
            </a:r>
            <a:r>
              <a:rPr dirty="0" spc="-5"/>
              <a:t>1D</a:t>
            </a:r>
            <a:r>
              <a:rPr dirty="0" spc="55"/>
              <a:t> </a:t>
            </a:r>
            <a:r>
              <a:rPr dirty="0" spc="-25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94" y="3238854"/>
            <a:ext cx="685800" cy="685800"/>
          </a:xfrm>
          <a:prstGeom prst="rect">
            <a:avLst/>
          </a:prstGeom>
          <a:solidFill>
            <a:srgbClr val="FF0000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dirty="0" sz="3600"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394" y="3924654"/>
            <a:ext cx="685800" cy="685800"/>
          </a:xfrm>
          <a:prstGeom prst="rect">
            <a:avLst/>
          </a:prstGeom>
          <a:solidFill>
            <a:srgbClr val="4472C4">
              <a:alpha val="25099"/>
            </a:srgbClr>
          </a:solidFill>
          <a:ln w="12700">
            <a:solidFill>
              <a:srgbClr val="00000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marL="222885">
              <a:lnSpc>
                <a:spcPct val="100000"/>
              </a:lnSpc>
              <a:spcBef>
                <a:spcPts val="345"/>
              </a:spcBef>
            </a:pPr>
            <a:r>
              <a:rPr dirty="0" sz="3600">
                <a:latin typeface="Calibri"/>
                <a:cs typeface="Calibri"/>
              </a:rPr>
              <a:t>b</a:t>
            </a:r>
            <a:endParaRPr sz="36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86427" y="2889604"/>
          <a:ext cx="704850" cy="207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51700" y="2191104"/>
          <a:ext cx="1466850" cy="346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040"/>
                <a:gridCol w="210185"/>
                <a:gridCol w="624205"/>
              </a:tblGrid>
              <a:tr h="6858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600" spc="-35">
                          <a:latin typeface="Calibri"/>
                          <a:cs typeface="Calibri"/>
                        </a:rPr>
                        <a:t>ax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8510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600" spc="-70">
                          <a:latin typeface="Calibri"/>
                          <a:cs typeface="Calibri"/>
                        </a:rPr>
                        <a:t>ay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2560">
                <a:tc rowSpan="2">
                  <a:txBody>
                    <a:bodyPr/>
                    <a:lstStyle/>
                    <a:p>
                      <a:pPr marL="149225">
                        <a:lnSpc>
                          <a:spcPts val="4255"/>
                        </a:lnSpc>
                        <a:spcBef>
                          <a:spcPts val="335"/>
                        </a:spcBef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az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2375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2545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25"/>
                        </a:lnSpc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+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3975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37465">
                        <a:lnSpc>
                          <a:spcPts val="4085"/>
                        </a:lnSpc>
                      </a:pPr>
                      <a:r>
                        <a:rPr dirty="0" sz="3600" spc="-40">
                          <a:latin typeface="Calibri"/>
                          <a:cs typeface="Calibri"/>
                        </a:rPr>
                        <a:t>bx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53975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53975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0340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53975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108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3600" spc="-15">
                          <a:latin typeface="Calibri"/>
                          <a:cs typeface="Calibri"/>
                        </a:rPr>
                        <a:t>by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53975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563">
                <a:tc grid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34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3600" spc="-30">
                          <a:latin typeface="Calibri"/>
                          <a:cs typeface="Calibri"/>
                        </a:rPr>
                        <a:t>bz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lnL w="53975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1243169" y="2894223"/>
            <a:ext cx="2127885" cy="2070735"/>
            <a:chOff x="1243169" y="2894223"/>
            <a:chExt cx="2127885" cy="2070735"/>
          </a:xfrm>
        </p:grpSpPr>
        <p:sp>
          <p:nvSpPr>
            <p:cNvPr id="8" name="object 8"/>
            <p:cNvSpPr/>
            <p:nvPr/>
          </p:nvSpPr>
          <p:spPr>
            <a:xfrm>
              <a:off x="1257456" y="2908511"/>
              <a:ext cx="2099310" cy="327660"/>
            </a:xfrm>
            <a:custGeom>
              <a:avLst/>
              <a:gdLst/>
              <a:ahLst/>
              <a:cxnLst/>
              <a:rect l="l" t="t" r="r" b="b"/>
              <a:pathLst>
                <a:path w="2099310" h="327660">
                  <a:moveTo>
                    <a:pt x="0" y="327247"/>
                  </a:moveTo>
                  <a:lnTo>
                    <a:pt x="2098718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04112" y="3959434"/>
              <a:ext cx="2004695" cy="821690"/>
            </a:xfrm>
            <a:custGeom>
              <a:avLst/>
              <a:gdLst/>
              <a:ahLst/>
              <a:cxnLst/>
              <a:rect l="l" t="t" r="r" b="b"/>
              <a:pathLst>
                <a:path w="2004695" h="821689">
                  <a:moveTo>
                    <a:pt x="0" y="0"/>
                  </a:moveTo>
                  <a:lnTo>
                    <a:pt x="2004541" y="82108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83016" y="4610454"/>
              <a:ext cx="1985645" cy="340360"/>
            </a:xfrm>
            <a:custGeom>
              <a:avLst/>
              <a:gdLst/>
              <a:ahLst/>
              <a:cxnLst/>
              <a:rect l="l" t="t" r="r" b="b"/>
              <a:pathLst>
                <a:path w="1985645" h="340360">
                  <a:moveTo>
                    <a:pt x="0" y="0"/>
                  </a:moveTo>
                  <a:lnTo>
                    <a:pt x="1985614" y="340135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83017" y="3072134"/>
              <a:ext cx="2025650" cy="815975"/>
            </a:xfrm>
            <a:custGeom>
              <a:avLst/>
              <a:gdLst/>
              <a:ahLst/>
              <a:cxnLst/>
              <a:rect l="l" t="t" r="r" b="b"/>
              <a:pathLst>
                <a:path w="2025650" h="815975">
                  <a:moveTo>
                    <a:pt x="0" y="815921"/>
                  </a:moveTo>
                  <a:lnTo>
                    <a:pt x="2025636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109410" y="2243792"/>
            <a:ext cx="2152015" cy="1386205"/>
            <a:chOff x="4109410" y="2243792"/>
            <a:chExt cx="2152015" cy="1386205"/>
          </a:xfrm>
        </p:grpSpPr>
        <p:sp>
          <p:nvSpPr>
            <p:cNvPr id="13" name="object 13"/>
            <p:cNvSpPr/>
            <p:nvPr/>
          </p:nvSpPr>
          <p:spPr>
            <a:xfrm>
              <a:off x="4188941" y="2258079"/>
              <a:ext cx="2058670" cy="681990"/>
            </a:xfrm>
            <a:custGeom>
              <a:avLst/>
              <a:gdLst/>
              <a:ahLst/>
              <a:cxnLst/>
              <a:rect l="l" t="t" r="r" b="b"/>
              <a:pathLst>
                <a:path w="2058670" h="681989">
                  <a:moveTo>
                    <a:pt x="0" y="681941"/>
                  </a:moveTo>
                  <a:lnTo>
                    <a:pt x="205817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23697" y="3001613"/>
              <a:ext cx="2123440" cy="614045"/>
            </a:xfrm>
            <a:custGeom>
              <a:avLst/>
              <a:gdLst/>
              <a:ahLst/>
              <a:cxnLst/>
              <a:rect l="l" t="t" r="r" b="b"/>
              <a:pathLst>
                <a:path w="2123440" h="614045">
                  <a:moveTo>
                    <a:pt x="0" y="0"/>
                  </a:moveTo>
                  <a:lnTo>
                    <a:pt x="2123420" y="61375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4156651" y="4163088"/>
            <a:ext cx="2153920" cy="1436370"/>
            <a:chOff x="4156651" y="4163088"/>
            <a:chExt cx="2153920" cy="1436370"/>
          </a:xfrm>
        </p:grpSpPr>
        <p:sp>
          <p:nvSpPr>
            <p:cNvPr id="16" name="object 16"/>
            <p:cNvSpPr/>
            <p:nvPr/>
          </p:nvSpPr>
          <p:spPr>
            <a:xfrm>
              <a:off x="4170939" y="4177376"/>
              <a:ext cx="2125345" cy="773430"/>
            </a:xfrm>
            <a:custGeom>
              <a:avLst/>
              <a:gdLst/>
              <a:ahLst/>
              <a:cxnLst/>
              <a:rect l="l" t="t" r="r" b="b"/>
              <a:pathLst>
                <a:path w="2125345" h="773429">
                  <a:moveTo>
                    <a:pt x="0" y="773213"/>
                  </a:moveTo>
                  <a:lnTo>
                    <a:pt x="212481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188941" y="4977094"/>
              <a:ext cx="2058670" cy="608330"/>
            </a:xfrm>
            <a:custGeom>
              <a:avLst/>
              <a:gdLst/>
              <a:ahLst/>
              <a:cxnLst/>
              <a:rect l="l" t="t" r="r" b="b"/>
              <a:pathLst>
                <a:path w="2058670" h="608329">
                  <a:moveTo>
                    <a:pt x="0" y="0"/>
                  </a:moveTo>
                  <a:lnTo>
                    <a:pt x="2058177" y="608047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69057" y="1392428"/>
            <a:ext cx="754760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0225" algn="l"/>
                <a:tab pos="6169025" algn="l"/>
              </a:tabLst>
            </a:pPr>
            <a:r>
              <a:rPr dirty="0" sz="3600" b="1">
                <a:latin typeface="Calibri"/>
                <a:cs typeface="Calibri"/>
              </a:rPr>
              <a:t>I</a:t>
            </a:r>
            <a:r>
              <a:rPr dirty="0" sz="3600" spc="5" b="1">
                <a:latin typeface="Calibri"/>
                <a:cs typeface="Calibri"/>
              </a:rPr>
              <a:t>npu</a:t>
            </a:r>
            <a:r>
              <a:rPr dirty="0" sz="3600" b="1">
                <a:latin typeface="Calibri"/>
                <a:cs typeface="Calibri"/>
              </a:rPr>
              <a:t>t	</a:t>
            </a:r>
            <a:r>
              <a:rPr dirty="0" sz="3600" spc="-5" b="1">
                <a:latin typeface="Calibri"/>
                <a:cs typeface="Calibri"/>
              </a:rPr>
              <a:t>F</a:t>
            </a:r>
            <a:r>
              <a:rPr dirty="0" sz="3600" b="1">
                <a:latin typeface="Calibri"/>
                <a:cs typeface="Calibri"/>
              </a:rPr>
              <a:t>il</a:t>
            </a:r>
            <a:r>
              <a:rPr dirty="0" sz="3600" spc="-45" b="1">
                <a:latin typeface="Calibri"/>
                <a:cs typeface="Calibri"/>
              </a:rPr>
              <a:t>t</a:t>
            </a:r>
            <a:r>
              <a:rPr dirty="0" sz="3600" spc="-5" b="1">
                <a:latin typeface="Calibri"/>
                <a:cs typeface="Calibri"/>
              </a:rPr>
              <a:t>e</a:t>
            </a:r>
            <a:r>
              <a:rPr dirty="0" sz="3600" b="1">
                <a:latin typeface="Calibri"/>
                <a:cs typeface="Calibri"/>
              </a:rPr>
              <a:t>r	Ou</a:t>
            </a:r>
            <a:r>
              <a:rPr dirty="0" sz="3600" spc="-5" b="1">
                <a:latin typeface="Calibri"/>
                <a:cs typeface="Calibri"/>
              </a:rPr>
              <a:t>t</a:t>
            </a:r>
            <a:r>
              <a:rPr dirty="0" sz="3600" spc="5" b="1">
                <a:latin typeface="Calibri"/>
                <a:cs typeface="Calibri"/>
              </a:rPr>
              <a:t>put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172953" y="1716531"/>
            <a:ext cx="31940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This has </a:t>
            </a:r>
            <a:r>
              <a:rPr dirty="0" sz="2800" spc="-15">
                <a:latin typeface="Calibri"/>
                <a:cs typeface="Calibri"/>
              </a:rPr>
              <a:t>many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names: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72953" y="2566923"/>
            <a:ext cx="3683000" cy="3448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100"/>
              </a:spcBef>
              <a:buChar char="-"/>
              <a:tabLst>
                <a:tab pos="203200" algn="l"/>
              </a:tabLst>
            </a:pPr>
            <a:r>
              <a:rPr dirty="0" sz="2800" spc="-10">
                <a:latin typeface="Calibri"/>
                <a:cs typeface="Calibri"/>
              </a:rPr>
              <a:t>Deconvolution</a:t>
            </a:r>
            <a:r>
              <a:rPr dirty="0" sz="2800" spc="-5">
                <a:latin typeface="Calibri"/>
                <a:cs typeface="Calibri"/>
              </a:rPr>
              <a:t> (bad)!</a:t>
            </a:r>
            <a:endParaRPr sz="2800">
              <a:latin typeface="Calibri"/>
              <a:cs typeface="Calibri"/>
            </a:endParaRPr>
          </a:p>
          <a:p>
            <a:pPr marL="203200" indent="-190500">
              <a:lnSpc>
                <a:spcPct val="100000"/>
              </a:lnSpc>
              <a:spcBef>
                <a:spcPts val="45"/>
              </a:spcBef>
              <a:buChar char="-"/>
              <a:tabLst>
                <a:tab pos="203200" algn="l"/>
              </a:tabLst>
            </a:pPr>
            <a:r>
              <a:rPr dirty="0" sz="2800" spc="-10">
                <a:latin typeface="Calibri"/>
                <a:cs typeface="Calibri"/>
              </a:rPr>
              <a:t>Upconvolution</a:t>
            </a:r>
            <a:endParaRPr sz="2800">
              <a:latin typeface="Calibri"/>
              <a:cs typeface="Calibri"/>
            </a:endParaRPr>
          </a:p>
          <a:p>
            <a:pPr marL="12700" marR="713105">
              <a:lnSpc>
                <a:spcPts val="3310"/>
              </a:lnSpc>
              <a:spcBef>
                <a:spcPts val="180"/>
              </a:spcBef>
              <a:buChar char="-"/>
              <a:tabLst>
                <a:tab pos="203200" algn="l"/>
              </a:tabLst>
            </a:pPr>
            <a:r>
              <a:rPr dirty="0" sz="2800" spc="-10">
                <a:latin typeface="Calibri"/>
                <a:cs typeface="Calibri"/>
              </a:rPr>
              <a:t>Fractionally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strided  </a:t>
            </a:r>
            <a:r>
              <a:rPr dirty="0" sz="2800" spc="-15">
                <a:latin typeface="Calibri"/>
                <a:cs typeface="Calibri"/>
              </a:rPr>
              <a:t>convolution</a:t>
            </a:r>
            <a:endParaRPr sz="2800">
              <a:latin typeface="Calibri"/>
              <a:cs typeface="Calibri"/>
            </a:endParaRPr>
          </a:p>
          <a:p>
            <a:pPr marL="12700" marR="978535">
              <a:lnSpc>
                <a:spcPts val="3310"/>
              </a:lnSpc>
              <a:spcBef>
                <a:spcPts val="75"/>
              </a:spcBef>
              <a:buChar char="-"/>
              <a:tabLst>
                <a:tab pos="203200" algn="l"/>
              </a:tabLst>
            </a:pPr>
            <a:r>
              <a:rPr dirty="0" sz="2800" spc="-15">
                <a:latin typeface="Calibri"/>
                <a:cs typeface="Calibri"/>
              </a:rPr>
              <a:t>Backward </a:t>
            </a:r>
            <a:r>
              <a:rPr dirty="0" sz="2800" spc="-10">
                <a:latin typeface="Calibri"/>
                <a:cs typeface="Calibri"/>
              </a:rPr>
              <a:t>strided  </a:t>
            </a:r>
            <a:r>
              <a:rPr dirty="0" sz="2800" spc="-15">
                <a:latin typeface="Calibri"/>
                <a:cs typeface="Calibri"/>
              </a:rPr>
              <a:t>convolution</a:t>
            </a:r>
            <a:endParaRPr sz="2800">
              <a:latin typeface="Calibri"/>
              <a:cs typeface="Calibri"/>
            </a:endParaRPr>
          </a:p>
          <a:p>
            <a:pPr marL="203200" marR="5080" indent="-203200">
              <a:lnSpc>
                <a:spcPts val="3379"/>
              </a:lnSpc>
              <a:spcBef>
                <a:spcPts val="45"/>
              </a:spcBef>
              <a:buChar char="-"/>
              <a:tabLst>
                <a:tab pos="203200" algn="l"/>
              </a:tabLst>
            </a:pPr>
            <a:r>
              <a:rPr dirty="0" u="heavy" sz="28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Transposed </a:t>
            </a:r>
            <a:r>
              <a:rPr dirty="0" u="heavy" sz="28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Convolution 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(best</a:t>
            </a:r>
            <a:r>
              <a:rPr dirty="0" sz="2800" spc="-5">
                <a:latin typeface="Calibri"/>
                <a:cs typeface="Calibri"/>
              </a:rPr>
              <a:t> name)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02425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Convolution </a:t>
            </a:r>
            <a:r>
              <a:rPr dirty="0"/>
              <a:t>as </a:t>
            </a:r>
            <a:r>
              <a:rPr dirty="0" spc="-10"/>
              <a:t>Matrix Multiplication </a:t>
            </a:r>
            <a:r>
              <a:rPr dirty="0"/>
              <a:t>(1D</a:t>
            </a:r>
            <a:r>
              <a:rPr dirty="0" spc="40"/>
              <a:t> </a:t>
            </a:r>
            <a:r>
              <a:rPr dirty="0" spc="-15"/>
              <a:t>Example)</a:t>
            </a:r>
          </a:p>
        </p:txBody>
      </p:sp>
      <p:sp>
        <p:nvSpPr>
          <p:cNvPr id="3" name="object 3"/>
          <p:cNvSpPr/>
          <p:nvPr/>
        </p:nvSpPr>
        <p:spPr>
          <a:xfrm>
            <a:off x="280415" y="2843783"/>
            <a:ext cx="6028944" cy="2258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47367" y="1100835"/>
            <a:ext cx="4572635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5">
                <a:latin typeface="Calibri"/>
                <a:cs typeface="Calibri"/>
              </a:rPr>
              <a:t>We </a:t>
            </a:r>
            <a:r>
              <a:rPr dirty="0" sz="2800" spc="-10">
                <a:latin typeface="Calibri"/>
                <a:cs typeface="Calibri"/>
              </a:rPr>
              <a:t>can </a:t>
            </a:r>
            <a:r>
              <a:rPr dirty="0" sz="2800" spc="-15">
                <a:latin typeface="Calibri"/>
                <a:cs typeface="Calibri"/>
              </a:rPr>
              <a:t>express convolution </a:t>
            </a:r>
            <a:r>
              <a:rPr dirty="0" sz="2800" spc="-5">
                <a:latin typeface="Calibri"/>
                <a:cs typeface="Calibri"/>
              </a:rPr>
              <a:t>in  </a:t>
            </a:r>
            <a:r>
              <a:rPr dirty="0" sz="2800" spc="-10">
                <a:latin typeface="Calibri"/>
                <a:cs typeface="Calibri"/>
              </a:rPr>
              <a:t>terms </a:t>
            </a:r>
            <a:r>
              <a:rPr dirty="0" sz="2800" spc="-5">
                <a:latin typeface="Calibri"/>
                <a:cs typeface="Calibri"/>
              </a:rPr>
              <a:t>of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10">
                <a:latin typeface="Calibri"/>
                <a:cs typeface="Calibri"/>
              </a:rPr>
              <a:t>matrix multiplication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76855" y="2319527"/>
            <a:ext cx="1947671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8761" y="5297932"/>
            <a:ext cx="3959860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10">
                <a:latin typeface="Calibri"/>
                <a:cs typeface="Calibri"/>
              </a:rPr>
              <a:t>Example: </a:t>
            </a:r>
            <a:r>
              <a:rPr dirty="0" sz="2800">
                <a:latin typeface="Calibri"/>
                <a:cs typeface="Calibri"/>
              </a:rPr>
              <a:t>1D </a:t>
            </a:r>
            <a:r>
              <a:rPr dirty="0" sz="2800" spc="-60">
                <a:latin typeface="Calibri"/>
                <a:cs typeface="Calibri"/>
              </a:rPr>
              <a:t>conv, </a:t>
            </a:r>
            <a:r>
              <a:rPr dirty="0" sz="2800" spc="-20">
                <a:latin typeface="Calibri"/>
                <a:cs typeface="Calibri"/>
              </a:rPr>
              <a:t>kernel  </a:t>
            </a:r>
            <a:r>
              <a:rPr dirty="0" sz="2800" spc="-10">
                <a:latin typeface="Calibri"/>
                <a:cs typeface="Calibri"/>
              </a:rPr>
              <a:t>size=3, </a:t>
            </a:r>
            <a:r>
              <a:rPr dirty="0" sz="2800" spc="-5">
                <a:latin typeface="Calibri"/>
                <a:cs typeface="Calibri"/>
              </a:rPr>
              <a:t>stride=1,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padding=1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02425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Convolution </a:t>
            </a:r>
            <a:r>
              <a:rPr dirty="0"/>
              <a:t>as </a:t>
            </a:r>
            <a:r>
              <a:rPr dirty="0" spc="-10"/>
              <a:t>Matrix Multiplication </a:t>
            </a:r>
            <a:r>
              <a:rPr dirty="0"/>
              <a:t>(1D</a:t>
            </a:r>
            <a:r>
              <a:rPr dirty="0" spc="40"/>
              <a:t> </a:t>
            </a:r>
            <a:r>
              <a:rPr dirty="0" spc="-15"/>
              <a:t>Example)</a:t>
            </a:r>
          </a:p>
        </p:txBody>
      </p:sp>
      <p:sp>
        <p:nvSpPr>
          <p:cNvPr id="3" name="object 3"/>
          <p:cNvSpPr/>
          <p:nvPr/>
        </p:nvSpPr>
        <p:spPr>
          <a:xfrm>
            <a:off x="280415" y="2843783"/>
            <a:ext cx="6028944" cy="2258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47367" y="1100835"/>
            <a:ext cx="4572635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5">
                <a:latin typeface="Calibri"/>
                <a:cs typeface="Calibri"/>
              </a:rPr>
              <a:t>We </a:t>
            </a:r>
            <a:r>
              <a:rPr dirty="0" sz="2800" spc="-10">
                <a:latin typeface="Calibri"/>
                <a:cs typeface="Calibri"/>
              </a:rPr>
              <a:t>can </a:t>
            </a:r>
            <a:r>
              <a:rPr dirty="0" sz="2800" spc="-15">
                <a:latin typeface="Calibri"/>
                <a:cs typeface="Calibri"/>
              </a:rPr>
              <a:t>express convolution </a:t>
            </a:r>
            <a:r>
              <a:rPr dirty="0" sz="2800" spc="-5">
                <a:latin typeface="Calibri"/>
                <a:cs typeface="Calibri"/>
              </a:rPr>
              <a:t>in  </a:t>
            </a:r>
            <a:r>
              <a:rPr dirty="0" sz="2800" spc="-10">
                <a:latin typeface="Calibri"/>
                <a:cs typeface="Calibri"/>
              </a:rPr>
              <a:t>terms </a:t>
            </a:r>
            <a:r>
              <a:rPr dirty="0" sz="2800" spc="-5">
                <a:latin typeface="Calibri"/>
                <a:cs typeface="Calibri"/>
              </a:rPr>
              <a:t>of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10">
                <a:latin typeface="Calibri"/>
                <a:cs typeface="Calibri"/>
              </a:rPr>
              <a:t>matrix multiplication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76855" y="2319527"/>
            <a:ext cx="1947671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8761" y="5297932"/>
            <a:ext cx="3959860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10">
                <a:latin typeface="Calibri"/>
                <a:cs typeface="Calibri"/>
              </a:rPr>
              <a:t>Example: </a:t>
            </a:r>
            <a:r>
              <a:rPr dirty="0" sz="2800">
                <a:latin typeface="Calibri"/>
                <a:cs typeface="Calibri"/>
              </a:rPr>
              <a:t>1D </a:t>
            </a:r>
            <a:r>
              <a:rPr dirty="0" sz="2800" spc="-60">
                <a:latin typeface="Calibri"/>
                <a:cs typeface="Calibri"/>
              </a:rPr>
              <a:t>conv, </a:t>
            </a:r>
            <a:r>
              <a:rPr dirty="0" sz="2800" spc="-20">
                <a:latin typeface="Calibri"/>
                <a:cs typeface="Calibri"/>
              </a:rPr>
              <a:t>kernel  </a:t>
            </a:r>
            <a:r>
              <a:rPr dirty="0" sz="2800" spc="-10">
                <a:latin typeface="Calibri"/>
                <a:cs typeface="Calibri"/>
              </a:rPr>
              <a:t>size=3, </a:t>
            </a:r>
            <a:r>
              <a:rPr dirty="0" sz="2800" spc="-5">
                <a:latin typeface="Calibri"/>
                <a:cs typeface="Calibri"/>
              </a:rPr>
              <a:t>stride=1,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padding=1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05167" y="1122171"/>
            <a:ext cx="5457825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25" b="1">
                <a:latin typeface="Calibri"/>
                <a:cs typeface="Calibri"/>
              </a:rPr>
              <a:t>Transposed </a:t>
            </a:r>
            <a:r>
              <a:rPr dirty="0" sz="2800" spc="-15" b="1">
                <a:latin typeface="Calibri"/>
                <a:cs typeface="Calibri"/>
              </a:rPr>
              <a:t>convolution </a:t>
            </a:r>
            <a:r>
              <a:rPr dirty="0" sz="2800" spc="-5">
                <a:latin typeface="Calibri"/>
                <a:cs typeface="Calibri"/>
              </a:rPr>
              <a:t>multiplies </a:t>
            </a:r>
            <a:r>
              <a:rPr dirty="0" sz="2800" spc="-10">
                <a:latin typeface="Calibri"/>
                <a:cs typeface="Calibri"/>
              </a:rPr>
              <a:t>by 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10">
                <a:latin typeface="Calibri"/>
                <a:cs typeface="Calibri"/>
              </a:rPr>
              <a:t>transpose </a:t>
            </a:r>
            <a:r>
              <a:rPr dirty="0" sz="2800" spc="-5">
                <a:latin typeface="Calibri"/>
                <a:cs typeface="Calibri"/>
              </a:rPr>
              <a:t>of the </a:t>
            </a:r>
            <a:r>
              <a:rPr dirty="0" sz="2800">
                <a:latin typeface="Calibri"/>
                <a:cs typeface="Calibri"/>
              </a:rPr>
              <a:t>same</a:t>
            </a:r>
            <a:r>
              <a:rPr dirty="0" sz="2800" spc="-10">
                <a:latin typeface="Calibri"/>
                <a:cs typeface="Calibri"/>
              </a:rPr>
              <a:t> matrix: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52231" y="1996439"/>
            <a:ext cx="2535935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569809" y="5270500"/>
            <a:ext cx="6108700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5">
                <a:latin typeface="Calibri"/>
                <a:cs typeface="Calibri"/>
              </a:rPr>
              <a:t>When stride=1, </a:t>
            </a:r>
            <a:r>
              <a:rPr dirty="0" sz="2800" spc="-10">
                <a:latin typeface="Calibri"/>
                <a:cs typeface="Calibri"/>
              </a:rPr>
              <a:t>transposed </a:t>
            </a:r>
            <a:r>
              <a:rPr dirty="0" sz="2800" spc="-20">
                <a:latin typeface="Calibri"/>
                <a:cs typeface="Calibri"/>
              </a:rPr>
              <a:t>conv </a:t>
            </a:r>
            <a:r>
              <a:rPr dirty="0" sz="2800" spc="-5">
                <a:latin typeface="Calibri"/>
                <a:cs typeface="Calibri"/>
              </a:rPr>
              <a:t>is just </a:t>
            </a:r>
            <a:r>
              <a:rPr dirty="0" sz="2800">
                <a:latin typeface="Calibri"/>
                <a:cs typeface="Calibri"/>
              </a:rPr>
              <a:t>a  </a:t>
            </a:r>
            <a:r>
              <a:rPr dirty="0" sz="2800" spc="-10">
                <a:latin typeface="Calibri"/>
                <a:cs typeface="Calibri"/>
              </a:rPr>
              <a:t>regular </a:t>
            </a:r>
            <a:r>
              <a:rPr dirty="0" sz="2800" spc="-20">
                <a:latin typeface="Calibri"/>
                <a:cs typeface="Calibri"/>
              </a:rPr>
              <a:t>conv </a:t>
            </a:r>
            <a:r>
              <a:rPr dirty="0" sz="2800" spc="-5">
                <a:latin typeface="Calibri"/>
                <a:cs typeface="Calibri"/>
              </a:rPr>
              <a:t>(with </a:t>
            </a:r>
            <a:r>
              <a:rPr dirty="0" sz="2800" spc="-25">
                <a:latin typeface="Calibri"/>
                <a:cs typeface="Calibri"/>
              </a:rPr>
              <a:t>different </a:t>
            </a:r>
            <a:r>
              <a:rPr dirty="0" sz="2800" spc="-5">
                <a:latin typeface="Calibri"/>
                <a:cs typeface="Calibri"/>
              </a:rPr>
              <a:t>padding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rules)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96456" y="2782823"/>
            <a:ext cx="4998720" cy="2246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02425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Convolution </a:t>
            </a:r>
            <a:r>
              <a:rPr dirty="0"/>
              <a:t>as </a:t>
            </a:r>
            <a:r>
              <a:rPr dirty="0" spc="-10"/>
              <a:t>Matrix Multiplication </a:t>
            </a:r>
            <a:r>
              <a:rPr dirty="0"/>
              <a:t>(1D</a:t>
            </a:r>
            <a:r>
              <a:rPr dirty="0" spc="40"/>
              <a:t> </a:t>
            </a:r>
            <a:r>
              <a:rPr dirty="0" spc="-15"/>
              <a:t>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7367" y="1100835"/>
            <a:ext cx="4572635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5">
                <a:latin typeface="Calibri"/>
                <a:cs typeface="Calibri"/>
              </a:rPr>
              <a:t>We </a:t>
            </a:r>
            <a:r>
              <a:rPr dirty="0" sz="2800" spc="-10">
                <a:latin typeface="Calibri"/>
                <a:cs typeface="Calibri"/>
              </a:rPr>
              <a:t>can </a:t>
            </a:r>
            <a:r>
              <a:rPr dirty="0" sz="2800" spc="-15">
                <a:latin typeface="Calibri"/>
                <a:cs typeface="Calibri"/>
              </a:rPr>
              <a:t>express convolution </a:t>
            </a:r>
            <a:r>
              <a:rPr dirty="0" sz="2800" spc="-5">
                <a:latin typeface="Calibri"/>
                <a:cs typeface="Calibri"/>
              </a:rPr>
              <a:t>in  </a:t>
            </a:r>
            <a:r>
              <a:rPr dirty="0" sz="2800" spc="-10">
                <a:latin typeface="Calibri"/>
                <a:cs typeface="Calibri"/>
              </a:rPr>
              <a:t>terms </a:t>
            </a:r>
            <a:r>
              <a:rPr dirty="0" sz="2800" spc="-5">
                <a:latin typeface="Calibri"/>
                <a:cs typeface="Calibri"/>
              </a:rPr>
              <a:t>of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10">
                <a:latin typeface="Calibri"/>
                <a:cs typeface="Calibri"/>
              </a:rPr>
              <a:t>matrix multiplication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6855" y="2319527"/>
            <a:ext cx="1947671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05167" y="1122171"/>
            <a:ext cx="5457825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25" b="1">
                <a:latin typeface="Calibri"/>
                <a:cs typeface="Calibri"/>
              </a:rPr>
              <a:t>Transposed </a:t>
            </a:r>
            <a:r>
              <a:rPr dirty="0" sz="2800" spc="-15" b="1">
                <a:latin typeface="Calibri"/>
                <a:cs typeface="Calibri"/>
              </a:rPr>
              <a:t>convolution </a:t>
            </a:r>
            <a:r>
              <a:rPr dirty="0" sz="2800" spc="-5">
                <a:latin typeface="Calibri"/>
                <a:cs typeface="Calibri"/>
              </a:rPr>
              <a:t>multiplies </a:t>
            </a:r>
            <a:r>
              <a:rPr dirty="0" sz="2800" spc="-10">
                <a:latin typeface="Calibri"/>
                <a:cs typeface="Calibri"/>
              </a:rPr>
              <a:t>by 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10">
                <a:latin typeface="Calibri"/>
                <a:cs typeface="Calibri"/>
              </a:rPr>
              <a:t>transpose </a:t>
            </a:r>
            <a:r>
              <a:rPr dirty="0" sz="2800" spc="-5">
                <a:latin typeface="Calibri"/>
                <a:cs typeface="Calibri"/>
              </a:rPr>
              <a:t>of the </a:t>
            </a:r>
            <a:r>
              <a:rPr dirty="0" sz="2800">
                <a:latin typeface="Calibri"/>
                <a:cs typeface="Calibri"/>
              </a:rPr>
              <a:t>same</a:t>
            </a:r>
            <a:r>
              <a:rPr dirty="0" sz="2800" spc="-10">
                <a:latin typeface="Calibri"/>
                <a:cs typeface="Calibri"/>
              </a:rPr>
              <a:t> matrix: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52231" y="1996439"/>
            <a:ext cx="2535935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47367" y="5267451"/>
            <a:ext cx="3959860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10">
                <a:latin typeface="Calibri"/>
                <a:cs typeface="Calibri"/>
              </a:rPr>
              <a:t>Example: </a:t>
            </a:r>
            <a:r>
              <a:rPr dirty="0" sz="2800">
                <a:latin typeface="Calibri"/>
                <a:cs typeface="Calibri"/>
              </a:rPr>
              <a:t>1D </a:t>
            </a:r>
            <a:r>
              <a:rPr dirty="0" sz="2800" spc="-60">
                <a:latin typeface="Calibri"/>
                <a:cs typeface="Calibri"/>
              </a:rPr>
              <a:t>conv, </a:t>
            </a:r>
            <a:r>
              <a:rPr dirty="0" sz="2800" spc="-20">
                <a:latin typeface="Calibri"/>
                <a:cs typeface="Calibri"/>
              </a:rPr>
              <a:t>kernel  </a:t>
            </a:r>
            <a:r>
              <a:rPr dirty="0" sz="2800" spc="-10">
                <a:latin typeface="Calibri"/>
                <a:cs typeface="Calibri"/>
              </a:rPr>
              <a:t>size=3, </a:t>
            </a:r>
            <a:r>
              <a:rPr dirty="0" u="heavy" sz="28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stride=2</a:t>
            </a:r>
            <a:r>
              <a:rPr dirty="0" sz="2800" spc="-10">
                <a:latin typeface="Calibri"/>
                <a:cs typeface="Calibri"/>
              </a:rPr>
              <a:t>,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padding=1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1647" y="2901695"/>
            <a:ext cx="5699760" cy="2203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02425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Convolution </a:t>
            </a:r>
            <a:r>
              <a:rPr dirty="0"/>
              <a:t>as </a:t>
            </a:r>
            <a:r>
              <a:rPr dirty="0" spc="-10"/>
              <a:t>Matrix Multiplication </a:t>
            </a:r>
            <a:r>
              <a:rPr dirty="0"/>
              <a:t>(1D</a:t>
            </a:r>
            <a:r>
              <a:rPr dirty="0" spc="40"/>
              <a:t> </a:t>
            </a:r>
            <a:r>
              <a:rPr dirty="0" spc="-15"/>
              <a:t>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7367" y="1100835"/>
            <a:ext cx="4572635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5">
                <a:latin typeface="Calibri"/>
                <a:cs typeface="Calibri"/>
              </a:rPr>
              <a:t>We </a:t>
            </a:r>
            <a:r>
              <a:rPr dirty="0" sz="2800" spc="-10">
                <a:latin typeface="Calibri"/>
                <a:cs typeface="Calibri"/>
              </a:rPr>
              <a:t>can </a:t>
            </a:r>
            <a:r>
              <a:rPr dirty="0" sz="2800" spc="-15">
                <a:latin typeface="Calibri"/>
                <a:cs typeface="Calibri"/>
              </a:rPr>
              <a:t>express convolution </a:t>
            </a:r>
            <a:r>
              <a:rPr dirty="0" sz="2800" spc="-5">
                <a:latin typeface="Calibri"/>
                <a:cs typeface="Calibri"/>
              </a:rPr>
              <a:t>in  </a:t>
            </a:r>
            <a:r>
              <a:rPr dirty="0" sz="2800" spc="-10">
                <a:latin typeface="Calibri"/>
                <a:cs typeface="Calibri"/>
              </a:rPr>
              <a:t>terms </a:t>
            </a:r>
            <a:r>
              <a:rPr dirty="0" sz="2800" spc="-5">
                <a:latin typeface="Calibri"/>
                <a:cs typeface="Calibri"/>
              </a:rPr>
              <a:t>of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10">
                <a:latin typeface="Calibri"/>
                <a:cs typeface="Calibri"/>
              </a:rPr>
              <a:t>matrix multiplication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6855" y="2319527"/>
            <a:ext cx="1947671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05167" y="1122171"/>
            <a:ext cx="5457825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25" b="1">
                <a:latin typeface="Calibri"/>
                <a:cs typeface="Calibri"/>
              </a:rPr>
              <a:t>Transposed </a:t>
            </a:r>
            <a:r>
              <a:rPr dirty="0" sz="2800" spc="-15" b="1">
                <a:latin typeface="Calibri"/>
                <a:cs typeface="Calibri"/>
              </a:rPr>
              <a:t>convolution </a:t>
            </a:r>
            <a:r>
              <a:rPr dirty="0" sz="2800" spc="-5">
                <a:latin typeface="Calibri"/>
                <a:cs typeface="Calibri"/>
              </a:rPr>
              <a:t>multiplies </a:t>
            </a:r>
            <a:r>
              <a:rPr dirty="0" sz="2800" spc="-10">
                <a:latin typeface="Calibri"/>
                <a:cs typeface="Calibri"/>
              </a:rPr>
              <a:t>by 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10">
                <a:latin typeface="Calibri"/>
                <a:cs typeface="Calibri"/>
              </a:rPr>
              <a:t>transpose </a:t>
            </a:r>
            <a:r>
              <a:rPr dirty="0" sz="2800" spc="-5">
                <a:latin typeface="Calibri"/>
                <a:cs typeface="Calibri"/>
              </a:rPr>
              <a:t>of the </a:t>
            </a:r>
            <a:r>
              <a:rPr dirty="0" sz="2800">
                <a:latin typeface="Calibri"/>
                <a:cs typeface="Calibri"/>
              </a:rPr>
              <a:t>same</a:t>
            </a:r>
            <a:r>
              <a:rPr dirty="0" sz="2800" spc="-10">
                <a:latin typeface="Calibri"/>
                <a:cs typeface="Calibri"/>
              </a:rPr>
              <a:t> matrix: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52231" y="1996439"/>
            <a:ext cx="2535935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47367" y="5267451"/>
            <a:ext cx="3959860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10">
                <a:latin typeface="Calibri"/>
                <a:cs typeface="Calibri"/>
              </a:rPr>
              <a:t>Example: </a:t>
            </a:r>
            <a:r>
              <a:rPr dirty="0" sz="2800">
                <a:latin typeface="Calibri"/>
                <a:cs typeface="Calibri"/>
              </a:rPr>
              <a:t>1D </a:t>
            </a:r>
            <a:r>
              <a:rPr dirty="0" sz="2800" spc="-60">
                <a:latin typeface="Calibri"/>
                <a:cs typeface="Calibri"/>
              </a:rPr>
              <a:t>conv, </a:t>
            </a:r>
            <a:r>
              <a:rPr dirty="0" sz="2800" spc="-20">
                <a:latin typeface="Calibri"/>
                <a:cs typeface="Calibri"/>
              </a:rPr>
              <a:t>kernel  </a:t>
            </a:r>
            <a:r>
              <a:rPr dirty="0" sz="2800" spc="-10">
                <a:latin typeface="Calibri"/>
                <a:cs typeface="Calibri"/>
              </a:rPr>
              <a:t>size=3, </a:t>
            </a:r>
            <a:r>
              <a:rPr dirty="0" u="heavy" sz="28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stride=2</a:t>
            </a:r>
            <a:r>
              <a:rPr dirty="0" sz="2800" spc="-10">
                <a:latin typeface="Calibri"/>
                <a:cs typeface="Calibri"/>
              </a:rPr>
              <a:t>,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padding=1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1647" y="2901695"/>
            <a:ext cx="5699760" cy="2203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03007" y="2770632"/>
            <a:ext cx="3432048" cy="23530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888102" y="5322315"/>
            <a:ext cx="5720080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">
                <a:latin typeface="Calibri"/>
                <a:cs typeface="Calibri"/>
              </a:rPr>
              <a:t>When stride&gt;1, </a:t>
            </a:r>
            <a:r>
              <a:rPr dirty="0" sz="2800" spc="-10">
                <a:latin typeface="Calibri"/>
                <a:cs typeface="Calibri"/>
              </a:rPr>
              <a:t>transposed </a:t>
            </a:r>
            <a:r>
              <a:rPr dirty="0" sz="2800" spc="-15">
                <a:latin typeface="Calibri"/>
                <a:cs typeface="Calibri"/>
              </a:rPr>
              <a:t>convolution  </a:t>
            </a:r>
            <a:r>
              <a:rPr dirty="0" sz="2800" spc="-5">
                <a:latin typeface="Calibri"/>
                <a:cs typeface="Calibri"/>
              </a:rPr>
              <a:t>cannot </a:t>
            </a:r>
            <a:r>
              <a:rPr dirty="0" sz="2800">
                <a:latin typeface="Calibri"/>
                <a:cs typeface="Calibri"/>
              </a:rPr>
              <a:t>be </a:t>
            </a:r>
            <a:r>
              <a:rPr dirty="0" sz="2800" spc="-15">
                <a:latin typeface="Calibri"/>
                <a:cs typeface="Calibri"/>
              </a:rPr>
              <a:t>expressed </a:t>
            </a:r>
            <a:r>
              <a:rPr dirty="0" sz="2800" spc="-5">
                <a:latin typeface="Calibri"/>
                <a:cs typeface="Calibri"/>
              </a:rPr>
              <a:t>as normal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conv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332739"/>
            <a:ext cx="108362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Semantic </a:t>
            </a:r>
            <a:r>
              <a:rPr dirty="0" spc="-15"/>
              <a:t>Segmentation: </a:t>
            </a:r>
            <a:r>
              <a:rPr dirty="0" spc="-5"/>
              <a:t>Fully </a:t>
            </a:r>
            <a:r>
              <a:rPr dirty="0" spc="-15"/>
              <a:t>Convolutional</a:t>
            </a:r>
            <a:r>
              <a:rPr dirty="0" spc="45"/>
              <a:t> </a:t>
            </a:r>
            <a:r>
              <a:rPr dirty="0" spc="-15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02534" y="2481654"/>
            <a:ext cx="5303520" cy="2043430"/>
            <a:chOff x="3202534" y="2481654"/>
            <a:chExt cx="5303520" cy="2043430"/>
          </a:xfrm>
        </p:grpSpPr>
        <p:sp>
          <p:nvSpPr>
            <p:cNvPr id="4" name="object 4"/>
            <p:cNvSpPr/>
            <p:nvPr/>
          </p:nvSpPr>
          <p:spPr>
            <a:xfrm>
              <a:off x="3207297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317501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0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0" y="1624209"/>
                  </a:lnTo>
                  <a:lnTo>
                    <a:pt x="409260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07297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4" y="0"/>
                  </a:moveTo>
                  <a:lnTo>
                    <a:pt x="409260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07297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1044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89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2064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1044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4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1044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4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4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4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73776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0405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73776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73776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80069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10353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80069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80069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486363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5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16647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60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C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86363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60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486363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60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60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60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74846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29016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74846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74846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91093" y="3458324"/>
              <a:ext cx="654685" cy="489584"/>
            </a:xfrm>
            <a:custGeom>
              <a:avLst/>
              <a:gdLst/>
              <a:ahLst/>
              <a:cxnLst/>
              <a:rect l="l" t="t" r="r" b="b"/>
              <a:pathLst>
                <a:path w="654685" h="489585">
                  <a:moveTo>
                    <a:pt x="654169" y="0"/>
                  </a:moveTo>
                  <a:lnTo>
                    <a:pt x="0" y="0"/>
                  </a:lnTo>
                  <a:lnTo>
                    <a:pt x="0" y="489012"/>
                  </a:lnTo>
                  <a:lnTo>
                    <a:pt x="654169" y="489012"/>
                  </a:lnTo>
                  <a:lnTo>
                    <a:pt x="65416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45263" y="3245519"/>
              <a:ext cx="213360" cy="702310"/>
            </a:xfrm>
            <a:custGeom>
              <a:avLst/>
              <a:gdLst/>
              <a:ahLst/>
              <a:cxnLst/>
              <a:rect l="l" t="t" r="r" b="b"/>
              <a:pathLst>
                <a:path w="213360" h="702310">
                  <a:moveTo>
                    <a:pt x="212805" y="0"/>
                  </a:moveTo>
                  <a:lnTo>
                    <a:pt x="0" y="212805"/>
                  </a:lnTo>
                  <a:lnTo>
                    <a:pt x="0" y="701817"/>
                  </a:lnTo>
                  <a:lnTo>
                    <a:pt x="212805" y="489012"/>
                  </a:lnTo>
                  <a:lnTo>
                    <a:pt x="212805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91093" y="3245519"/>
              <a:ext cx="867410" cy="213360"/>
            </a:xfrm>
            <a:custGeom>
              <a:avLst/>
              <a:gdLst/>
              <a:ahLst/>
              <a:cxnLst/>
              <a:rect l="l" t="t" r="r" b="b"/>
              <a:pathLst>
                <a:path w="867410" h="213360">
                  <a:moveTo>
                    <a:pt x="866974" y="0"/>
                  </a:moveTo>
                  <a:lnTo>
                    <a:pt x="212805" y="0"/>
                  </a:lnTo>
                  <a:lnTo>
                    <a:pt x="0" y="212805"/>
                  </a:lnTo>
                  <a:lnTo>
                    <a:pt x="654169" y="212805"/>
                  </a:lnTo>
                  <a:lnTo>
                    <a:pt x="866974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91093" y="3245519"/>
              <a:ext cx="867410" cy="702310"/>
            </a:xfrm>
            <a:custGeom>
              <a:avLst/>
              <a:gdLst/>
              <a:ahLst/>
              <a:cxnLst/>
              <a:rect l="l" t="t" r="r" b="b"/>
              <a:pathLst>
                <a:path w="867410" h="702310">
                  <a:moveTo>
                    <a:pt x="0" y="212805"/>
                  </a:moveTo>
                  <a:lnTo>
                    <a:pt x="212805" y="0"/>
                  </a:lnTo>
                  <a:lnTo>
                    <a:pt x="866974" y="0"/>
                  </a:lnTo>
                  <a:lnTo>
                    <a:pt x="866974" y="489011"/>
                  </a:lnTo>
                  <a:lnTo>
                    <a:pt x="654169" y="701817"/>
                  </a:lnTo>
                  <a:lnTo>
                    <a:pt x="0" y="701817"/>
                  </a:lnTo>
                  <a:lnTo>
                    <a:pt x="0" y="212805"/>
                  </a:lnTo>
                  <a:close/>
                </a:path>
                <a:path w="867410" h="702310">
                  <a:moveTo>
                    <a:pt x="0" y="212805"/>
                  </a:moveTo>
                  <a:lnTo>
                    <a:pt x="654169" y="212805"/>
                  </a:lnTo>
                  <a:lnTo>
                    <a:pt x="866974" y="0"/>
                  </a:lnTo>
                </a:path>
                <a:path w="867410" h="702310">
                  <a:moveTo>
                    <a:pt x="654169" y="212805"/>
                  </a:moveTo>
                  <a:lnTo>
                    <a:pt x="654169" y="701817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416261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46544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416261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2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2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416261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22555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3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3" y="828554"/>
                  </a:lnTo>
                  <a:lnTo>
                    <a:pt x="3302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52839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7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7" y="828554"/>
                  </a:lnTo>
                  <a:lnTo>
                    <a:pt x="314347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822555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9" y="0"/>
                  </a:lnTo>
                  <a:lnTo>
                    <a:pt x="0" y="314347"/>
                  </a:lnTo>
                  <a:lnTo>
                    <a:pt x="330283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822555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228850" y="3297234"/>
              <a:ext cx="330835" cy="828675"/>
            </a:xfrm>
            <a:custGeom>
              <a:avLst/>
              <a:gdLst/>
              <a:ahLst/>
              <a:cxnLst/>
              <a:rect l="l" t="t" r="r" b="b"/>
              <a:pathLst>
                <a:path w="330834" h="828675">
                  <a:moveTo>
                    <a:pt x="330282" y="0"/>
                  </a:moveTo>
                  <a:lnTo>
                    <a:pt x="0" y="0"/>
                  </a:lnTo>
                  <a:lnTo>
                    <a:pt x="0" y="828554"/>
                  </a:lnTo>
                  <a:lnTo>
                    <a:pt x="330282" y="828554"/>
                  </a:lnTo>
                  <a:lnTo>
                    <a:pt x="33028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559132" y="2982887"/>
              <a:ext cx="314960" cy="1143000"/>
            </a:xfrm>
            <a:custGeom>
              <a:avLst/>
              <a:gdLst/>
              <a:ahLst/>
              <a:cxnLst/>
              <a:rect l="l" t="t" r="r" b="b"/>
              <a:pathLst>
                <a:path w="314959" h="1143000">
                  <a:moveTo>
                    <a:pt x="314349" y="0"/>
                  </a:moveTo>
                  <a:lnTo>
                    <a:pt x="0" y="314347"/>
                  </a:lnTo>
                  <a:lnTo>
                    <a:pt x="0" y="1142902"/>
                  </a:lnTo>
                  <a:lnTo>
                    <a:pt x="314349" y="828554"/>
                  </a:lnTo>
                  <a:lnTo>
                    <a:pt x="314349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228850" y="2982887"/>
              <a:ext cx="645160" cy="314960"/>
            </a:xfrm>
            <a:custGeom>
              <a:avLst/>
              <a:gdLst/>
              <a:ahLst/>
              <a:cxnLst/>
              <a:rect l="l" t="t" r="r" b="b"/>
              <a:pathLst>
                <a:path w="645159" h="314960">
                  <a:moveTo>
                    <a:pt x="644631" y="0"/>
                  </a:moveTo>
                  <a:lnTo>
                    <a:pt x="314347" y="0"/>
                  </a:lnTo>
                  <a:lnTo>
                    <a:pt x="0" y="314347"/>
                  </a:lnTo>
                  <a:lnTo>
                    <a:pt x="330282" y="314347"/>
                  </a:lnTo>
                  <a:lnTo>
                    <a:pt x="644631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228850" y="2982887"/>
              <a:ext cx="645160" cy="1143000"/>
            </a:xfrm>
            <a:custGeom>
              <a:avLst/>
              <a:gdLst/>
              <a:ahLst/>
              <a:cxnLst/>
              <a:rect l="l" t="t" r="r" b="b"/>
              <a:pathLst>
                <a:path w="645159" h="1143000">
                  <a:moveTo>
                    <a:pt x="0" y="314348"/>
                  </a:moveTo>
                  <a:lnTo>
                    <a:pt x="314348" y="0"/>
                  </a:lnTo>
                  <a:lnTo>
                    <a:pt x="644632" y="0"/>
                  </a:lnTo>
                  <a:lnTo>
                    <a:pt x="644632" y="828554"/>
                  </a:lnTo>
                  <a:lnTo>
                    <a:pt x="330283" y="1142902"/>
                  </a:lnTo>
                  <a:lnTo>
                    <a:pt x="0" y="1142902"/>
                  </a:lnTo>
                  <a:lnTo>
                    <a:pt x="0" y="314348"/>
                  </a:lnTo>
                  <a:close/>
                </a:path>
                <a:path w="645159" h="1143000">
                  <a:moveTo>
                    <a:pt x="0" y="314348"/>
                  </a:moveTo>
                  <a:lnTo>
                    <a:pt x="330283" y="314348"/>
                  </a:lnTo>
                  <a:lnTo>
                    <a:pt x="644632" y="0"/>
                  </a:lnTo>
                </a:path>
                <a:path w="645159" h="1143000">
                  <a:moveTo>
                    <a:pt x="330283" y="314348"/>
                  </a:moveTo>
                  <a:lnTo>
                    <a:pt x="330283" y="114290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778106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888310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A2AF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778106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D4E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778106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981254" y="2895677"/>
              <a:ext cx="110489" cy="1624330"/>
            </a:xfrm>
            <a:custGeom>
              <a:avLst/>
              <a:gdLst/>
              <a:ahLst/>
              <a:cxnLst/>
              <a:rect l="l" t="t" r="r" b="b"/>
              <a:pathLst>
                <a:path w="110490" h="1624329">
                  <a:moveTo>
                    <a:pt x="110204" y="0"/>
                  </a:moveTo>
                  <a:lnTo>
                    <a:pt x="0" y="0"/>
                  </a:lnTo>
                  <a:lnTo>
                    <a:pt x="0" y="1624209"/>
                  </a:lnTo>
                  <a:lnTo>
                    <a:pt x="110204" y="1624209"/>
                  </a:lnTo>
                  <a:lnTo>
                    <a:pt x="1102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091458" y="2486417"/>
              <a:ext cx="409575" cy="2033905"/>
            </a:xfrm>
            <a:custGeom>
              <a:avLst/>
              <a:gdLst/>
              <a:ahLst/>
              <a:cxnLst/>
              <a:rect l="l" t="t" r="r" b="b"/>
              <a:pathLst>
                <a:path w="409575" h="2033904">
                  <a:moveTo>
                    <a:pt x="409261" y="0"/>
                  </a:moveTo>
                  <a:lnTo>
                    <a:pt x="0" y="409260"/>
                  </a:lnTo>
                  <a:lnTo>
                    <a:pt x="0" y="2033469"/>
                  </a:lnTo>
                  <a:lnTo>
                    <a:pt x="409261" y="1624209"/>
                  </a:lnTo>
                  <a:lnTo>
                    <a:pt x="409261" y="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981254" y="2486417"/>
              <a:ext cx="520065" cy="409575"/>
            </a:xfrm>
            <a:custGeom>
              <a:avLst/>
              <a:gdLst/>
              <a:ahLst/>
              <a:cxnLst/>
              <a:rect l="l" t="t" r="r" b="b"/>
              <a:pathLst>
                <a:path w="520065" h="409575">
                  <a:moveTo>
                    <a:pt x="519465" y="0"/>
                  </a:moveTo>
                  <a:lnTo>
                    <a:pt x="409261" y="0"/>
                  </a:lnTo>
                  <a:lnTo>
                    <a:pt x="0" y="409260"/>
                  </a:lnTo>
                  <a:lnTo>
                    <a:pt x="110204" y="409260"/>
                  </a:lnTo>
                  <a:lnTo>
                    <a:pt x="519465" y="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981254" y="2486417"/>
              <a:ext cx="520065" cy="2033905"/>
            </a:xfrm>
            <a:custGeom>
              <a:avLst/>
              <a:gdLst/>
              <a:ahLst/>
              <a:cxnLst/>
              <a:rect l="l" t="t" r="r" b="b"/>
              <a:pathLst>
                <a:path w="520065" h="2033904">
                  <a:moveTo>
                    <a:pt x="0" y="409260"/>
                  </a:moveTo>
                  <a:lnTo>
                    <a:pt x="409260" y="0"/>
                  </a:lnTo>
                  <a:lnTo>
                    <a:pt x="519465" y="0"/>
                  </a:lnTo>
                  <a:lnTo>
                    <a:pt x="519465" y="1624210"/>
                  </a:lnTo>
                  <a:lnTo>
                    <a:pt x="110204" y="2033470"/>
                  </a:lnTo>
                  <a:lnTo>
                    <a:pt x="0" y="2033470"/>
                  </a:lnTo>
                  <a:lnTo>
                    <a:pt x="0" y="409260"/>
                  </a:lnTo>
                  <a:close/>
                </a:path>
                <a:path w="520065" h="2033904">
                  <a:moveTo>
                    <a:pt x="0" y="409260"/>
                  </a:moveTo>
                  <a:lnTo>
                    <a:pt x="110204" y="409260"/>
                  </a:lnTo>
                  <a:lnTo>
                    <a:pt x="519465" y="0"/>
                  </a:lnTo>
                </a:path>
                <a:path w="520065" h="2033904">
                  <a:moveTo>
                    <a:pt x="110204" y="409260"/>
                  </a:moveTo>
                  <a:lnTo>
                    <a:pt x="110204" y="203347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2780338" y="1136396"/>
            <a:ext cx="688911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Design </a:t>
            </a:r>
            <a:r>
              <a:rPr dirty="0" sz="2400" spc="-10">
                <a:latin typeface="Calibri"/>
                <a:cs typeface="Calibri"/>
              </a:rPr>
              <a:t>network </a:t>
            </a:r>
            <a:r>
              <a:rPr dirty="0" sz="2400">
                <a:latin typeface="Calibri"/>
                <a:cs typeface="Calibri"/>
              </a:rPr>
              <a:t>as a </a:t>
            </a:r>
            <a:r>
              <a:rPr dirty="0" sz="2400" spc="-5">
                <a:latin typeface="Calibri"/>
                <a:cs typeface="Calibri"/>
              </a:rPr>
              <a:t>bunch of </a:t>
            </a:r>
            <a:r>
              <a:rPr dirty="0" sz="2400" spc="-10">
                <a:latin typeface="Calibri"/>
                <a:cs typeface="Calibri"/>
              </a:rPr>
              <a:t>convolutional </a:t>
            </a:r>
            <a:r>
              <a:rPr dirty="0" sz="2400" spc="-20">
                <a:latin typeface="Calibri"/>
                <a:cs typeface="Calibri"/>
              </a:rPr>
              <a:t>layers, </a:t>
            </a:r>
            <a:r>
              <a:rPr dirty="0" sz="2400" spc="-5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downsampling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5" b="1">
                <a:solidFill>
                  <a:srgbClr val="0000FF"/>
                </a:solidFill>
                <a:latin typeface="Calibri"/>
                <a:cs typeface="Calibri"/>
              </a:rPr>
              <a:t>upsampling </a:t>
            </a:r>
            <a:r>
              <a:rPr dirty="0" sz="2400" spc="-5">
                <a:latin typeface="Calibri"/>
                <a:cs typeface="Calibri"/>
              </a:rPr>
              <a:t>inside the</a:t>
            </a:r>
            <a:r>
              <a:rPr dirty="0" sz="2400" spc="-10">
                <a:latin typeface="Calibri"/>
                <a:cs typeface="Calibri"/>
              </a:rPr>
              <a:t> network!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68652" y="4598923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High-res:  D</a:t>
            </a:r>
            <a:r>
              <a:rPr dirty="0" baseline="-17361" sz="2400" spc="-7">
                <a:latin typeface="Calibri"/>
                <a:cs typeface="Calibri"/>
              </a:rPr>
              <a:t>1 </a:t>
            </a:r>
            <a:r>
              <a:rPr dirty="0" sz="2400">
                <a:latin typeface="Calibri"/>
                <a:cs typeface="Calibri"/>
              </a:rPr>
              <a:t>x H/2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94863" y="4659883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861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High-res:  D</a:t>
            </a:r>
            <a:r>
              <a:rPr dirty="0" baseline="-17361" sz="2400" spc="-7">
                <a:latin typeface="Calibri"/>
                <a:cs typeface="Calibri"/>
              </a:rPr>
              <a:t>1 </a:t>
            </a:r>
            <a:r>
              <a:rPr dirty="0" sz="2400">
                <a:latin typeface="Calibri"/>
                <a:cs typeface="Calibri"/>
              </a:rPr>
              <a:t>x H/2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80473" y="2108708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Med-res:  D</a:t>
            </a:r>
            <a:r>
              <a:rPr dirty="0" baseline="-17361" sz="2400" spc="-7">
                <a:latin typeface="Calibri"/>
                <a:cs typeface="Calibri"/>
              </a:rPr>
              <a:t>2 </a:t>
            </a:r>
            <a:r>
              <a:rPr dirty="0" sz="2400">
                <a:latin typeface="Calibri"/>
                <a:cs typeface="Calibri"/>
              </a:rPr>
              <a:t>x H/4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032752" y="2108708"/>
            <a:ext cx="18865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 indent="34353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Med-res:  D</a:t>
            </a:r>
            <a:r>
              <a:rPr dirty="0" baseline="-17361" sz="2400" spc="-7">
                <a:latin typeface="Calibri"/>
                <a:cs typeface="Calibri"/>
              </a:rPr>
              <a:t>2 </a:t>
            </a:r>
            <a:r>
              <a:rPr dirty="0" sz="2400">
                <a:latin typeface="Calibri"/>
                <a:cs typeface="Calibri"/>
              </a:rPr>
              <a:t>x H/4 x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648902" y="4144771"/>
            <a:ext cx="188658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Low-res: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D</a:t>
            </a:r>
            <a:r>
              <a:rPr dirty="0" baseline="-17361" sz="2400" spc="-7">
                <a:latin typeface="Calibri"/>
                <a:cs typeface="Calibri"/>
              </a:rPr>
              <a:t>3 </a:t>
            </a:r>
            <a:r>
              <a:rPr dirty="0" sz="2400">
                <a:latin typeface="Calibri"/>
                <a:cs typeface="Calibri"/>
              </a:rPr>
              <a:t>x H/4 x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0644" y="5955791"/>
            <a:ext cx="5602605" cy="403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Long, </a:t>
            </a:r>
            <a:r>
              <a:rPr dirty="0" sz="1100" spc="-20">
                <a:latin typeface="Calibri"/>
                <a:cs typeface="Calibri"/>
              </a:rPr>
              <a:t>Shelhamer, </a:t>
            </a:r>
            <a:r>
              <a:rPr dirty="0" sz="1100" spc="-15">
                <a:latin typeface="Calibri"/>
                <a:cs typeface="Calibri"/>
              </a:rPr>
              <a:t>and Darrell, </a:t>
            </a:r>
            <a:r>
              <a:rPr dirty="0" sz="1100" spc="-10">
                <a:latin typeface="Calibri"/>
                <a:cs typeface="Calibri"/>
              </a:rPr>
              <a:t>“Fully </a:t>
            </a:r>
            <a:r>
              <a:rPr dirty="0" sz="1100" spc="-15">
                <a:latin typeface="Calibri"/>
                <a:cs typeface="Calibri"/>
              </a:rPr>
              <a:t>Convolutional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</a:t>
            </a:r>
            <a:r>
              <a:rPr dirty="0" sz="1100" spc="-20">
                <a:latin typeface="Calibri"/>
                <a:cs typeface="Calibri"/>
              </a:rPr>
              <a:t>Semantic Segmentation”, CVPR 2015  </a:t>
            </a:r>
            <a:r>
              <a:rPr dirty="0" sz="1100" spc="-15">
                <a:latin typeface="Calibri"/>
                <a:cs typeface="Calibri"/>
              </a:rPr>
              <a:t>Noh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“Learning </a:t>
            </a:r>
            <a:r>
              <a:rPr dirty="0" sz="1100" spc="-20">
                <a:latin typeface="Calibri"/>
                <a:cs typeface="Calibri"/>
              </a:rPr>
              <a:t>Deconvolution Network </a:t>
            </a:r>
            <a:r>
              <a:rPr dirty="0" sz="1100" spc="-15">
                <a:latin typeface="Calibri"/>
                <a:cs typeface="Calibri"/>
              </a:rPr>
              <a:t>for </a:t>
            </a:r>
            <a:r>
              <a:rPr dirty="0" sz="1100" spc="-20">
                <a:latin typeface="Calibri"/>
                <a:cs typeface="Calibri"/>
              </a:rPr>
              <a:t>Semantic Segmentation”, ICCV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839350" y="4442967"/>
            <a:ext cx="122428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Input:  </a:t>
            </a:r>
            <a:r>
              <a:rPr dirty="0" sz="2500">
                <a:latin typeface="Calibri"/>
                <a:cs typeface="Calibri"/>
              </a:rPr>
              <a:t>3 x H x</a:t>
            </a:r>
            <a:r>
              <a:rPr dirty="0" sz="2500" spc="-15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537852" y="2406939"/>
            <a:ext cx="2580640" cy="1917064"/>
            <a:chOff x="9537852" y="2406939"/>
            <a:chExt cx="2580640" cy="1917064"/>
          </a:xfrm>
        </p:grpSpPr>
        <p:sp>
          <p:nvSpPr>
            <p:cNvPr id="62" name="object 62"/>
            <p:cNvSpPr/>
            <p:nvPr/>
          </p:nvSpPr>
          <p:spPr>
            <a:xfrm>
              <a:off x="9537852" y="2411836"/>
              <a:ext cx="2580640" cy="1902460"/>
            </a:xfrm>
            <a:custGeom>
              <a:avLst/>
              <a:gdLst/>
              <a:ahLst/>
              <a:cxnLst/>
              <a:rect l="l" t="t" r="r" b="b"/>
              <a:pathLst>
                <a:path w="2580640" h="1902460">
                  <a:moveTo>
                    <a:pt x="2580455" y="0"/>
                  </a:moveTo>
                  <a:lnTo>
                    <a:pt x="0" y="0"/>
                  </a:lnTo>
                  <a:lnTo>
                    <a:pt x="0" y="1902181"/>
                  </a:lnTo>
                  <a:lnTo>
                    <a:pt x="2580455" y="1902181"/>
                  </a:lnTo>
                  <a:lnTo>
                    <a:pt x="2580455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540393" y="3130624"/>
              <a:ext cx="2573655" cy="1188720"/>
            </a:xfrm>
            <a:custGeom>
              <a:avLst/>
              <a:gdLst/>
              <a:ahLst/>
              <a:cxnLst/>
              <a:rect l="l" t="t" r="r" b="b"/>
              <a:pathLst>
                <a:path w="2573654" h="1188720">
                  <a:moveTo>
                    <a:pt x="0" y="0"/>
                  </a:moveTo>
                  <a:lnTo>
                    <a:pt x="0" y="1188210"/>
                  </a:lnTo>
                  <a:lnTo>
                    <a:pt x="2573454" y="1183326"/>
                  </a:lnTo>
                  <a:lnTo>
                    <a:pt x="2569066" y="303165"/>
                  </a:lnTo>
                  <a:lnTo>
                    <a:pt x="2015726" y="259162"/>
                  </a:lnTo>
                  <a:lnTo>
                    <a:pt x="439155" y="83121"/>
                  </a:lnTo>
                  <a:lnTo>
                    <a:pt x="206399" y="9782"/>
                  </a:lnTo>
                  <a:lnTo>
                    <a:pt x="241531" y="92904"/>
                  </a:lnTo>
                  <a:lnTo>
                    <a:pt x="48306" y="39118"/>
                  </a:lnTo>
                  <a:lnTo>
                    <a:pt x="74653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544780" y="2406939"/>
              <a:ext cx="2569210" cy="1046480"/>
            </a:xfrm>
            <a:custGeom>
              <a:avLst/>
              <a:gdLst/>
              <a:ahLst/>
              <a:cxnLst/>
              <a:rect l="l" t="t" r="r" b="b"/>
              <a:pathLst>
                <a:path w="2569209" h="1046479">
                  <a:moveTo>
                    <a:pt x="1550224" y="0"/>
                  </a:moveTo>
                  <a:lnTo>
                    <a:pt x="43919" y="0"/>
                  </a:lnTo>
                  <a:lnTo>
                    <a:pt x="52706" y="48901"/>
                  </a:lnTo>
                  <a:lnTo>
                    <a:pt x="0" y="97788"/>
                  </a:lnTo>
                  <a:lnTo>
                    <a:pt x="0" y="987732"/>
                  </a:lnTo>
                  <a:lnTo>
                    <a:pt x="2569067" y="1046403"/>
                  </a:lnTo>
                  <a:lnTo>
                    <a:pt x="2569067" y="596546"/>
                  </a:lnTo>
                  <a:lnTo>
                    <a:pt x="2472455" y="596546"/>
                  </a:lnTo>
                  <a:lnTo>
                    <a:pt x="2406587" y="674784"/>
                  </a:lnTo>
                  <a:lnTo>
                    <a:pt x="2340709" y="625882"/>
                  </a:lnTo>
                  <a:lnTo>
                    <a:pt x="2279229" y="655231"/>
                  </a:lnTo>
                  <a:lnTo>
                    <a:pt x="2239709" y="518309"/>
                  </a:lnTo>
                  <a:lnTo>
                    <a:pt x="2213350" y="586778"/>
                  </a:lnTo>
                  <a:lnTo>
                    <a:pt x="2064044" y="503642"/>
                  </a:lnTo>
                  <a:lnTo>
                    <a:pt x="1862033" y="733468"/>
                  </a:lnTo>
                  <a:lnTo>
                    <a:pt x="1897166" y="606329"/>
                  </a:lnTo>
                  <a:lnTo>
                    <a:pt x="1857634" y="503642"/>
                  </a:lnTo>
                  <a:lnTo>
                    <a:pt x="1813714" y="635665"/>
                  </a:lnTo>
                  <a:lnTo>
                    <a:pt x="1774195" y="513425"/>
                  </a:lnTo>
                  <a:lnTo>
                    <a:pt x="1734675" y="645448"/>
                  </a:lnTo>
                  <a:lnTo>
                    <a:pt x="1739061" y="723685"/>
                  </a:lnTo>
                  <a:lnTo>
                    <a:pt x="1308693" y="567211"/>
                  </a:lnTo>
                  <a:lnTo>
                    <a:pt x="1269160" y="464524"/>
                  </a:lnTo>
                  <a:lnTo>
                    <a:pt x="1440439" y="440072"/>
                  </a:lnTo>
                  <a:lnTo>
                    <a:pt x="1466785" y="332499"/>
                  </a:lnTo>
                  <a:lnTo>
                    <a:pt x="1515090" y="254262"/>
                  </a:lnTo>
                  <a:lnTo>
                    <a:pt x="1602929" y="244494"/>
                  </a:lnTo>
                  <a:lnTo>
                    <a:pt x="1550224" y="132022"/>
                  </a:lnTo>
                  <a:lnTo>
                    <a:pt x="1528264" y="48901"/>
                  </a:lnTo>
                  <a:lnTo>
                    <a:pt x="155022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843405" y="2421606"/>
              <a:ext cx="1840230" cy="1902460"/>
            </a:xfrm>
            <a:custGeom>
              <a:avLst/>
              <a:gdLst/>
              <a:ahLst/>
              <a:cxnLst/>
              <a:rect l="l" t="t" r="r" b="b"/>
              <a:pathLst>
                <a:path w="1840229" h="1902460">
                  <a:moveTo>
                    <a:pt x="566513" y="0"/>
                  </a:moveTo>
                  <a:lnTo>
                    <a:pt x="425982" y="29335"/>
                  </a:lnTo>
                  <a:lnTo>
                    <a:pt x="346941" y="151589"/>
                  </a:lnTo>
                  <a:lnTo>
                    <a:pt x="307409" y="239595"/>
                  </a:lnTo>
                  <a:lnTo>
                    <a:pt x="171277" y="185809"/>
                  </a:lnTo>
                  <a:lnTo>
                    <a:pt x="57091" y="190708"/>
                  </a:lnTo>
                  <a:lnTo>
                    <a:pt x="0" y="254264"/>
                  </a:lnTo>
                  <a:lnTo>
                    <a:pt x="48318" y="347168"/>
                  </a:lnTo>
                  <a:lnTo>
                    <a:pt x="140530" y="440074"/>
                  </a:lnTo>
                  <a:lnTo>
                    <a:pt x="188837" y="449856"/>
                  </a:lnTo>
                  <a:lnTo>
                    <a:pt x="149317" y="508541"/>
                  </a:lnTo>
                  <a:lnTo>
                    <a:pt x="166889" y="635666"/>
                  </a:lnTo>
                  <a:lnTo>
                    <a:pt x="153704" y="718802"/>
                  </a:lnTo>
                  <a:lnTo>
                    <a:pt x="144929" y="880160"/>
                  </a:lnTo>
                  <a:lnTo>
                    <a:pt x="180063" y="1070855"/>
                  </a:lnTo>
                  <a:lnTo>
                    <a:pt x="237143" y="1134424"/>
                  </a:lnTo>
                  <a:lnTo>
                    <a:pt x="276675" y="1325131"/>
                  </a:lnTo>
                  <a:lnTo>
                    <a:pt x="281062" y="1496274"/>
                  </a:lnTo>
                  <a:lnTo>
                    <a:pt x="285461" y="1628297"/>
                  </a:lnTo>
                  <a:lnTo>
                    <a:pt x="250329" y="1779873"/>
                  </a:lnTo>
                  <a:lnTo>
                    <a:pt x="219583" y="1887446"/>
                  </a:lnTo>
                  <a:lnTo>
                    <a:pt x="364502" y="1897228"/>
                  </a:lnTo>
                  <a:lnTo>
                    <a:pt x="360114" y="1765206"/>
                  </a:lnTo>
                  <a:lnTo>
                    <a:pt x="360114" y="1594063"/>
                  </a:lnTo>
                  <a:lnTo>
                    <a:pt x="412808" y="1608731"/>
                  </a:lnTo>
                  <a:lnTo>
                    <a:pt x="395248" y="1535393"/>
                  </a:lnTo>
                  <a:lnTo>
                    <a:pt x="408421" y="1418037"/>
                  </a:lnTo>
                  <a:lnTo>
                    <a:pt x="390848" y="1286013"/>
                  </a:lnTo>
                  <a:lnTo>
                    <a:pt x="399634" y="1222444"/>
                  </a:lnTo>
                  <a:lnTo>
                    <a:pt x="434767" y="1310464"/>
                  </a:lnTo>
                  <a:lnTo>
                    <a:pt x="443553" y="1432704"/>
                  </a:lnTo>
                  <a:lnTo>
                    <a:pt x="439167" y="1530494"/>
                  </a:lnTo>
                  <a:lnTo>
                    <a:pt x="478687" y="1540277"/>
                  </a:lnTo>
                  <a:lnTo>
                    <a:pt x="531380" y="1520724"/>
                  </a:lnTo>
                  <a:lnTo>
                    <a:pt x="500646" y="1388701"/>
                  </a:lnTo>
                  <a:lnTo>
                    <a:pt x="540166" y="1418037"/>
                  </a:lnTo>
                  <a:lnTo>
                    <a:pt x="623605" y="1276230"/>
                  </a:lnTo>
                  <a:lnTo>
                    <a:pt x="645565" y="1481606"/>
                  </a:lnTo>
                  <a:lnTo>
                    <a:pt x="693872" y="1662517"/>
                  </a:lnTo>
                  <a:lnTo>
                    <a:pt x="724617" y="1902114"/>
                  </a:lnTo>
                  <a:lnTo>
                    <a:pt x="847576" y="1892344"/>
                  </a:lnTo>
                  <a:lnTo>
                    <a:pt x="803657" y="1755423"/>
                  </a:lnTo>
                  <a:lnTo>
                    <a:pt x="777311" y="1642965"/>
                  </a:lnTo>
                  <a:lnTo>
                    <a:pt x="790484" y="1554946"/>
                  </a:lnTo>
                  <a:lnTo>
                    <a:pt x="772924" y="1447373"/>
                  </a:lnTo>
                  <a:lnTo>
                    <a:pt x="777311" y="1202877"/>
                  </a:lnTo>
                  <a:lnTo>
                    <a:pt x="803657" y="1418037"/>
                  </a:lnTo>
                  <a:lnTo>
                    <a:pt x="808056" y="1564728"/>
                  </a:lnTo>
                  <a:lnTo>
                    <a:pt x="869535" y="1550060"/>
                  </a:lnTo>
                  <a:lnTo>
                    <a:pt x="843189" y="1339800"/>
                  </a:lnTo>
                  <a:lnTo>
                    <a:pt x="860750" y="1251780"/>
                  </a:lnTo>
                  <a:lnTo>
                    <a:pt x="847576" y="1193109"/>
                  </a:lnTo>
                  <a:lnTo>
                    <a:pt x="939802" y="1197993"/>
                  </a:lnTo>
                  <a:lnTo>
                    <a:pt x="988108" y="1457156"/>
                  </a:lnTo>
                  <a:lnTo>
                    <a:pt x="992496" y="1520724"/>
                  </a:lnTo>
                  <a:lnTo>
                    <a:pt x="1014455" y="1545162"/>
                  </a:lnTo>
                  <a:lnTo>
                    <a:pt x="1001281" y="1726087"/>
                  </a:lnTo>
                  <a:lnTo>
                    <a:pt x="1018854" y="1789657"/>
                  </a:lnTo>
                  <a:lnTo>
                    <a:pt x="1023241" y="1863008"/>
                  </a:lnTo>
                  <a:lnTo>
                    <a:pt x="1128640" y="1872778"/>
                  </a:lnTo>
                  <a:lnTo>
                    <a:pt x="1106680" y="1755423"/>
                  </a:lnTo>
                  <a:lnTo>
                    <a:pt x="1067160" y="1584280"/>
                  </a:lnTo>
                  <a:lnTo>
                    <a:pt x="1106680" y="1462040"/>
                  </a:lnTo>
                  <a:lnTo>
                    <a:pt x="1067160" y="1276230"/>
                  </a:lnTo>
                  <a:lnTo>
                    <a:pt x="1141813" y="1388701"/>
                  </a:lnTo>
                  <a:lnTo>
                    <a:pt x="1207692" y="1408254"/>
                  </a:lnTo>
                  <a:lnTo>
                    <a:pt x="1255998" y="1334902"/>
                  </a:lnTo>
                  <a:lnTo>
                    <a:pt x="1260386" y="1501159"/>
                  </a:lnTo>
                  <a:lnTo>
                    <a:pt x="1295519" y="1613630"/>
                  </a:lnTo>
                  <a:lnTo>
                    <a:pt x="1313079" y="1784771"/>
                  </a:lnTo>
                  <a:lnTo>
                    <a:pt x="1343825" y="1853225"/>
                  </a:lnTo>
                  <a:lnTo>
                    <a:pt x="1409703" y="1863008"/>
                  </a:lnTo>
                  <a:lnTo>
                    <a:pt x="1427264" y="1799440"/>
                  </a:lnTo>
                  <a:lnTo>
                    <a:pt x="1356998" y="1613630"/>
                  </a:lnTo>
                  <a:lnTo>
                    <a:pt x="1361398" y="1476707"/>
                  </a:lnTo>
                  <a:lnTo>
                    <a:pt x="1365784" y="1271346"/>
                  </a:lnTo>
                  <a:lnTo>
                    <a:pt x="1414090" y="1305566"/>
                  </a:lnTo>
                  <a:lnTo>
                    <a:pt x="1431651" y="1241996"/>
                  </a:lnTo>
                  <a:lnTo>
                    <a:pt x="1629275" y="1325131"/>
                  </a:lnTo>
                  <a:lnTo>
                    <a:pt x="1712714" y="1378919"/>
                  </a:lnTo>
                  <a:lnTo>
                    <a:pt x="1813726" y="1325131"/>
                  </a:lnTo>
                  <a:lnTo>
                    <a:pt x="1831286" y="1271346"/>
                  </a:lnTo>
                  <a:lnTo>
                    <a:pt x="1717113" y="963282"/>
                  </a:lnTo>
                  <a:lnTo>
                    <a:pt x="1739061" y="880160"/>
                  </a:lnTo>
                  <a:lnTo>
                    <a:pt x="1818114" y="860595"/>
                  </a:lnTo>
                  <a:lnTo>
                    <a:pt x="1840073" y="782358"/>
                  </a:lnTo>
                  <a:lnTo>
                    <a:pt x="1752246" y="733469"/>
                  </a:lnTo>
                  <a:lnTo>
                    <a:pt x="1673194" y="743252"/>
                  </a:lnTo>
                  <a:lnTo>
                    <a:pt x="1602929" y="591662"/>
                  </a:lnTo>
                  <a:lnTo>
                    <a:pt x="1453611" y="674785"/>
                  </a:lnTo>
                  <a:lnTo>
                    <a:pt x="1286732" y="576995"/>
                  </a:lnTo>
                  <a:lnTo>
                    <a:pt x="1225252" y="513425"/>
                  </a:lnTo>
                  <a:lnTo>
                    <a:pt x="1119854" y="474306"/>
                  </a:lnTo>
                  <a:lnTo>
                    <a:pt x="992496" y="547659"/>
                  </a:lnTo>
                  <a:lnTo>
                    <a:pt x="882709" y="547659"/>
                  </a:lnTo>
                  <a:lnTo>
                    <a:pt x="755351" y="596548"/>
                  </a:lnTo>
                  <a:lnTo>
                    <a:pt x="759750" y="513425"/>
                  </a:lnTo>
                  <a:lnTo>
                    <a:pt x="860750" y="498758"/>
                  </a:lnTo>
                  <a:lnTo>
                    <a:pt x="1005668" y="361849"/>
                  </a:lnTo>
                  <a:lnTo>
                    <a:pt x="1023241" y="303165"/>
                  </a:lnTo>
                  <a:lnTo>
                    <a:pt x="952976" y="244494"/>
                  </a:lnTo>
                  <a:lnTo>
                    <a:pt x="860750" y="229826"/>
                  </a:lnTo>
                  <a:lnTo>
                    <a:pt x="794884" y="278714"/>
                  </a:lnTo>
                  <a:lnTo>
                    <a:pt x="786096" y="215145"/>
                  </a:lnTo>
                  <a:lnTo>
                    <a:pt x="742177" y="151589"/>
                  </a:lnTo>
                  <a:lnTo>
                    <a:pt x="724617" y="88019"/>
                  </a:lnTo>
                  <a:lnTo>
                    <a:pt x="667524" y="9782"/>
                  </a:lnTo>
                  <a:lnTo>
                    <a:pt x="566513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10066135" y="4674615"/>
            <a:ext cx="15462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P</a:t>
            </a:r>
            <a:r>
              <a:rPr dirty="0" sz="2500" spc="-45">
                <a:latin typeface="Calibri"/>
                <a:cs typeface="Calibri"/>
              </a:rPr>
              <a:t>r</a:t>
            </a:r>
            <a:r>
              <a:rPr dirty="0" sz="2500" spc="-10">
                <a:latin typeface="Calibri"/>
                <a:cs typeface="Calibri"/>
              </a:rPr>
              <a:t>e</a:t>
            </a:r>
            <a:r>
              <a:rPr dirty="0" sz="2500" spc="-5">
                <a:latin typeface="Calibri"/>
                <a:cs typeface="Calibri"/>
              </a:rPr>
              <a:t>d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>
                <a:latin typeface="Calibri"/>
                <a:cs typeface="Calibri"/>
              </a:rPr>
              <a:t>ti</a:t>
            </a:r>
            <a:r>
              <a:rPr dirty="0" sz="2500" spc="-10">
                <a:latin typeface="Calibri"/>
                <a:cs typeface="Calibri"/>
              </a:rPr>
              <a:t>o</a:t>
            </a:r>
            <a:r>
              <a:rPr dirty="0" sz="2500" spc="-5">
                <a:latin typeface="Calibri"/>
                <a:cs typeface="Calibri"/>
              </a:rPr>
              <a:t>ns</a:t>
            </a:r>
            <a:r>
              <a:rPr dirty="0" sz="2500">
                <a:latin typeface="Calibri"/>
                <a:cs typeface="Calibri"/>
              </a:rPr>
              <a:t>:  H x</a:t>
            </a:r>
            <a:r>
              <a:rPr dirty="0" sz="2500" spc="-6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72" name="object 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63468" y="1273047"/>
            <a:ext cx="206565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solidFill>
                  <a:srgbClr val="FF0000"/>
                </a:solidFill>
                <a:latin typeface="Calibri"/>
                <a:cs typeface="Calibri"/>
              </a:rPr>
              <a:t>Dow</a:t>
            </a: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nsam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plin</a:t>
            </a: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dirty="0" sz="2500">
                <a:solidFill>
                  <a:srgbClr val="FF0000"/>
                </a:solidFill>
                <a:latin typeface="Calibri"/>
                <a:cs typeface="Calibri"/>
              </a:rPr>
              <a:t>:  </a:t>
            </a:r>
            <a:r>
              <a:rPr dirty="0" sz="2500" spc="-10">
                <a:solidFill>
                  <a:srgbClr val="FF0000"/>
                </a:solidFill>
                <a:latin typeface="Calibri"/>
                <a:cs typeface="Calibri"/>
              </a:rPr>
              <a:t>Pooling, strided  </a:t>
            </a:r>
            <a:r>
              <a:rPr dirty="0" sz="2500" spc="-15">
                <a:solidFill>
                  <a:srgbClr val="FF0000"/>
                </a:solidFill>
                <a:latin typeface="Calibri"/>
                <a:cs typeface="Calibri"/>
              </a:rPr>
              <a:t>convolution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885433" y="1117599"/>
            <a:ext cx="213106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solidFill>
                  <a:srgbClr val="0000FF"/>
                </a:solidFill>
                <a:latin typeface="Calibri"/>
                <a:cs typeface="Calibri"/>
              </a:rPr>
              <a:t>Upsampling</a:t>
            </a:r>
            <a:r>
              <a:rPr dirty="0" sz="2500" spc="-10">
                <a:solidFill>
                  <a:srgbClr val="0000FF"/>
                </a:solidFill>
                <a:latin typeface="Calibri"/>
                <a:cs typeface="Calibri"/>
              </a:rPr>
              <a:t>:  Iinterpolation,  </a:t>
            </a:r>
            <a:r>
              <a:rPr dirty="0" sz="2500" spc="-15">
                <a:solidFill>
                  <a:srgbClr val="0000FF"/>
                </a:solidFill>
                <a:latin typeface="Calibri"/>
                <a:cs typeface="Calibri"/>
              </a:rPr>
              <a:t>transposed</a:t>
            </a:r>
            <a:r>
              <a:rPr dirty="0" sz="2500" spc="-5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2500" spc="-25">
                <a:solidFill>
                  <a:srgbClr val="0000FF"/>
                </a:solidFill>
                <a:latin typeface="Calibri"/>
                <a:cs typeface="Calibri"/>
              </a:rPr>
              <a:t>conv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421747" y="5718555"/>
            <a:ext cx="54076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Loss function: </a:t>
            </a:r>
            <a:r>
              <a:rPr dirty="0" sz="2800" spc="-25">
                <a:latin typeface="Calibri"/>
                <a:cs typeface="Calibri"/>
              </a:rPr>
              <a:t>Per-Pixel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cross-entropy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391" y="2502407"/>
            <a:ext cx="5541645" cy="3719829"/>
            <a:chOff x="469391" y="2502407"/>
            <a:chExt cx="5541645" cy="3719829"/>
          </a:xfrm>
        </p:grpSpPr>
        <p:sp>
          <p:nvSpPr>
            <p:cNvPr id="3" name="object 3"/>
            <p:cNvSpPr/>
            <p:nvPr/>
          </p:nvSpPr>
          <p:spPr>
            <a:xfrm>
              <a:off x="469391" y="2502407"/>
              <a:ext cx="5541264" cy="3694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94704" y="2613681"/>
              <a:ext cx="2241550" cy="3576954"/>
            </a:xfrm>
            <a:custGeom>
              <a:avLst/>
              <a:gdLst/>
              <a:ahLst/>
              <a:cxnLst/>
              <a:rect l="l" t="t" r="r" b="b"/>
              <a:pathLst>
                <a:path w="2241550" h="3576954">
                  <a:moveTo>
                    <a:pt x="0" y="0"/>
                  </a:moveTo>
                  <a:lnTo>
                    <a:pt x="2240924" y="0"/>
                  </a:lnTo>
                  <a:lnTo>
                    <a:pt x="2240924" y="3576706"/>
                  </a:lnTo>
                  <a:lnTo>
                    <a:pt x="0" y="357670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68958" y="3409645"/>
              <a:ext cx="2334260" cy="2776855"/>
            </a:xfrm>
            <a:custGeom>
              <a:avLst/>
              <a:gdLst/>
              <a:ahLst/>
              <a:cxnLst/>
              <a:rect l="l" t="t" r="r" b="b"/>
              <a:pathLst>
                <a:path w="2334260" h="2776854">
                  <a:moveTo>
                    <a:pt x="0" y="0"/>
                  </a:moveTo>
                  <a:lnTo>
                    <a:pt x="2333923" y="0"/>
                  </a:lnTo>
                  <a:lnTo>
                    <a:pt x="2333923" y="2776621"/>
                  </a:lnTo>
                  <a:lnTo>
                    <a:pt x="0" y="277662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851089" y="2497851"/>
            <a:ext cx="4996815" cy="3711575"/>
            <a:chOff x="6851089" y="2497851"/>
            <a:chExt cx="4996815" cy="3711575"/>
          </a:xfrm>
        </p:grpSpPr>
        <p:sp>
          <p:nvSpPr>
            <p:cNvPr id="7" name="object 7"/>
            <p:cNvSpPr/>
            <p:nvPr/>
          </p:nvSpPr>
          <p:spPr>
            <a:xfrm>
              <a:off x="6851089" y="2507334"/>
              <a:ext cx="4996815" cy="3683635"/>
            </a:xfrm>
            <a:custGeom>
              <a:avLst/>
              <a:gdLst/>
              <a:ahLst/>
              <a:cxnLst/>
              <a:rect l="l" t="t" r="r" b="b"/>
              <a:pathLst>
                <a:path w="4996815" h="3683635">
                  <a:moveTo>
                    <a:pt x="4996261" y="0"/>
                  </a:moveTo>
                  <a:lnTo>
                    <a:pt x="0" y="0"/>
                  </a:lnTo>
                  <a:lnTo>
                    <a:pt x="0" y="3683051"/>
                  </a:lnTo>
                  <a:lnTo>
                    <a:pt x="4996261" y="3683051"/>
                  </a:lnTo>
                  <a:lnTo>
                    <a:pt x="499626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56010" y="3899070"/>
              <a:ext cx="4982845" cy="2301240"/>
            </a:xfrm>
            <a:custGeom>
              <a:avLst/>
              <a:gdLst/>
              <a:ahLst/>
              <a:cxnLst/>
              <a:rect l="l" t="t" r="r" b="b"/>
              <a:pathLst>
                <a:path w="4982845" h="2301240">
                  <a:moveTo>
                    <a:pt x="0" y="0"/>
                  </a:moveTo>
                  <a:lnTo>
                    <a:pt x="0" y="2300641"/>
                  </a:lnTo>
                  <a:lnTo>
                    <a:pt x="4982704" y="2291183"/>
                  </a:lnTo>
                  <a:lnTo>
                    <a:pt x="4974209" y="586995"/>
                  </a:lnTo>
                  <a:lnTo>
                    <a:pt x="3902834" y="501796"/>
                  </a:lnTo>
                  <a:lnTo>
                    <a:pt x="850289" y="160942"/>
                  </a:lnTo>
                  <a:lnTo>
                    <a:pt x="399627" y="18942"/>
                  </a:lnTo>
                  <a:lnTo>
                    <a:pt x="467650" y="179884"/>
                  </a:lnTo>
                  <a:lnTo>
                    <a:pt x="93530" y="75741"/>
                  </a:lnTo>
                  <a:lnTo>
                    <a:pt x="144542" y="18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64505" y="2497851"/>
              <a:ext cx="4974590" cy="2026285"/>
            </a:xfrm>
            <a:custGeom>
              <a:avLst/>
              <a:gdLst/>
              <a:ahLst/>
              <a:cxnLst/>
              <a:rect l="l" t="t" r="r" b="b"/>
              <a:pathLst>
                <a:path w="4974590" h="2026285">
                  <a:moveTo>
                    <a:pt x="3001533" y="0"/>
                  </a:moveTo>
                  <a:lnTo>
                    <a:pt x="85035" y="0"/>
                  </a:lnTo>
                  <a:lnTo>
                    <a:pt x="102048" y="94683"/>
                  </a:lnTo>
                  <a:lnTo>
                    <a:pt x="0" y="189341"/>
                  </a:lnTo>
                  <a:lnTo>
                    <a:pt x="0" y="1912472"/>
                  </a:lnTo>
                  <a:lnTo>
                    <a:pt x="4974209" y="2026072"/>
                  </a:lnTo>
                  <a:lnTo>
                    <a:pt x="4974209" y="1155049"/>
                  </a:lnTo>
                  <a:lnTo>
                    <a:pt x="4787149" y="1155049"/>
                  </a:lnTo>
                  <a:lnTo>
                    <a:pt x="4659618" y="1306534"/>
                  </a:lnTo>
                  <a:lnTo>
                    <a:pt x="4532064" y="1211849"/>
                  </a:lnTo>
                  <a:lnTo>
                    <a:pt x="4413027" y="1268676"/>
                  </a:lnTo>
                  <a:lnTo>
                    <a:pt x="4336508" y="1003565"/>
                  </a:lnTo>
                  <a:lnTo>
                    <a:pt x="4285474" y="1136134"/>
                  </a:lnTo>
                  <a:lnTo>
                    <a:pt x="3996389" y="975165"/>
                  </a:lnTo>
                  <a:lnTo>
                    <a:pt x="3605255" y="1420160"/>
                  </a:lnTo>
                  <a:lnTo>
                    <a:pt x="3673280" y="1173991"/>
                  </a:lnTo>
                  <a:lnTo>
                    <a:pt x="3596737" y="975165"/>
                  </a:lnTo>
                  <a:lnTo>
                    <a:pt x="3511702" y="1230792"/>
                  </a:lnTo>
                  <a:lnTo>
                    <a:pt x="3435183" y="994107"/>
                  </a:lnTo>
                  <a:lnTo>
                    <a:pt x="3358666" y="1249734"/>
                  </a:lnTo>
                  <a:lnTo>
                    <a:pt x="3367159" y="1401218"/>
                  </a:lnTo>
                  <a:lnTo>
                    <a:pt x="2533881" y="1098249"/>
                  </a:lnTo>
                  <a:lnTo>
                    <a:pt x="2457339" y="899422"/>
                  </a:lnTo>
                  <a:lnTo>
                    <a:pt x="2788965" y="852081"/>
                  </a:lnTo>
                  <a:lnTo>
                    <a:pt x="2839977" y="643796"/>
                  </a:lnTo>
                  <a:lnTo>
                    <a:pt x="2933508" y="492311"/>
                  </a:lnTo>
                  <a:lnTo>
                    <a:pt x="3103580" y="473395"/>
                  </a:lnTo>
                  <a:lnTo>
                    <a:pt x="3001533" y="255626"/>
                  </a:lnTo>
                  <a:lnTo>
                    <a:pt x="2959014" y="94683"/>
                  </a:lnTo>
                  <a:lnTo>
                    <a:pt x="3001533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42698" y="2526250"/>
              <a:ext cx="3562985" cy="3683000"/>
            </a:xfrm>
            <a:custGeom>
              <a:avLst/>
              <a:gdLst/>
              <a:ahLst/>
              <a:cxnLst/>
              <a:rect l="l" t="t" r="r" b="b"/>
              <a:pathLst>
                <a:path w="3562984" h="3683000">
                  <a:moveTo>
                    <a:pt x="1096879" y="0"/>
                  </a:moveTo>
                  <a:lnTo>
                    <a:pt x="824783" y="56799"/>
                  </a:lnTo>
                  <a:lnTo>
                    <a:pt x="671747" y="293510"/>
                  </a:lnTo>
                  <a:lnTo>
                    <a:pt x="595204" y="463911"/>
                  </a:lnTo>
                  <a:lnTo>
                    <a:pt x="331626" y="359769"/>
                  </a:lnTo>
                  <a:lnTo>
                    <a:pt x="110542" y="369253"/>
                  </a:lnTo>
                  <a:lnTo>
                    <a:pt x="0" y="492311"/>
                  </a:lnTo>
                  <a:lnTo>
                    <a:pt x="93553" y="672195"/>
                  </a:lnTo>
                  <a:lnTo>
                    <a:pt x="272096" y="852081"/>
                  </a:lnTo>
                  <a:lnTo>
                    <a:pt x="365626" y="871023"/>
                  </a:lnTo>
                  <a:lnTo>
                    <a:pt x="289107" y="984650"/>
                  </a:lnTo>
                  <a:lnTo>
                    <a:pt x="323132" y="1230792"/>
                  </a:lnTo>
                  <a:lnTo>
                    <a:pt x="297602" y="1391761"/>
                  </a:lnTo>
                  <a:lnTo>
                    <a:pt x="280614" y="1704187"/>
                  </a:lnTo>
                  <a:lnTo>
                    <a:pt x="348637" y="2073414"/>
                  </a:lnTo>
                  <a:lnTo>
                    <a:pt x="459157" y="2196499"/>
                  </a:lnTo>
                  <a:lnTo>
                    <a:pt x="535698" y="2565753"/>
                  </a:lnTo>
                  <a:lnTo>
                    <a:pt x="544192" y="2897122"/>
                  </a:lnTo>
                  <a:lnTo>
                    <a:pt x="552710" y="3152749"/>
                  </a:lnTo>
                  <a:lnTo>
                    <a:pt x="484686" y="3446234"/>
                  </a:lnTo>
                  <a:lnTo>
                    <a:pt x="425156" y="3654518"/>
                  </a:lnTo>
                  <a:lnTo>
                    <a:pt x="705747" y="3673460"/>
                  </a:lnTo>
                  <a:lnTo>
                    <a:pt x="697252" y="3417834"/>
                  </a:lnTo>
                  <a:lnTo>
                    <a:pt x="697252" y="3086464"/>
                  </a:lnTo>
                  <a:lnTo>
                    <a:pt x="799277" y="3114864"/>
                  </a:lnTo>
                  <a:lnTo>
                    <a:pt x="765277" y="2972864"/>
                  </a:lnTo>
                  <a:lnTo>
                    <a:pt x="790783" y="2745638"/>
                  </a:lnTo>
                  <a:lnTo>
                    <a:pt x="756759" y="2490011"/>
                  </a:lnTo>
                  <a:lnTo>
                    <a:pt x="773771" y="2366926"/>
                  </a:lnTo>
                  <a:lnTo>
                    <a:pt x="841795" y="2537353"/>
                  </a:lnTo>
                  <a:lnTo>
                    <a:pt x="858807" y="2774038"/>
                  </a:lnTo>
                  <a:lnTo>
                    <a:pt x="850313" y="2963379"/>
                  </a:lnTo>
                  <a:lnTo>
                    <a:pt x="926832" y="2982323"/>
                  </a:lnTo>
                  <a:lnTo>
                    <a:pt x="1028856" y="2944464"/>
                  </a:lnTo>
                  <a:lnTo>
                    <a:pt x="969350" y="2688837"/>
                  </a:lnTo>
                  <a:lnTo>
                    <a:pt x="1045867" y="2745638"/>
                  </a:lnTo>
                  <a:lnTo>
                    <a:pt x="1207422" y="2471068"/>
                  </a:lnTo>
                  <a:lnTo>
                    <a:pt x="1249940" y="2868722"/>
                  </a:lnTo>
                  <a:lnTo>
                    <a:pt x="1343470" y="3219007"/>
                  </a:lnTo>
                  <a:lnTo>
                    <a:pt x="1403000" y="3682918"/>
                  </a:lnTo>
                  <a:lnTo>
                    <a:pt x="1641073" y="3664003"/>
                  </a:lnTo>
                  <a:lnTo>
                    <a:pt x="1556037" y="3398891"/>
                  </a:lnTo>
                  <a:lnTo>
                    <a:pt x="1505024" y="3181149"/>
                  </a:lnTo>
                  <a:lnTo>
                    <a:pt x="1530531" y="3010722"/>
                  </a:lnTo>
                  <a:lnTo>
                    <a:pt x="1496531" y="2802437"/>
                  </a:lnTo>
                  <a:lnTo>
                    <a:pt x="1505024" y="2329041"/>
                  </a:lnTo>
                  <a:lnTo>
                    <a:pt x="1556037" y="2745638"/>
                  </a:lnTo>
                  <a:lnTo>
                    <a:pt x="1564554" y="3029665"/>
                  </a:lnTo>
                  <a:lnTo>
                    <a:pt x="1683592" y="3001265"/>
                  </a:lnTo>
                  <a:lnTo>
                    <a:pt x="1632579" y="2594152"/>
                  </a:lnTo>
                  <a:lnTo>
                    <a:pt x="1666580" y="2423726"/>
                  </a:lnTo>
                  <a:lnTo>
                    <a:pt x="1641073" y="2310126"/>
                  </a:lnTo>
                  <a:lnTo>
                    <a:pt x="1819639" y="2319583"/>
                  </a:lnTo>
                  <a:lnTo>
                    <a:pt x="1913169" y="2821379"/>
                  </a:lnTo>
                  <a:lnTo>
                    <a:pt x="1921664" y="2944464"/>
                  </a:lnTo>
                  <a:lnTo>
                    <a:pt x="1964181" y="2991780"/>
                  </a:lnTo>
                  <a:lnTo>
                    <a:pt x="1938676" y="3342091"/>
                  </a:lnTo>
                  <a:lnTo>
                    <a:pt x="1972699" y="3465176"/>
                  </a:lnTo>
                  <a:lnTo>
                    <a:pt x="1981194" y="3607202"/>
                  </a:lnTo>
                  <a:lnTo>
                    <a:pt x="2185267" y="3626118"/>
                  </a:lnTo>
                  <a:lnTo>
                    <a:pt x="2142749" y="3398891"/>
                  </a:lnTo>
                  <a:lnTo>
                    <a:pt x="2066230" y="3067522"/>
                  </a:lnTo>
                  <a:lnTo>
                    <a:pt x="2142749" y="2830837"/>
                  </a:lnTo>
                  <a:lnTo>
                    <a:pt x="2066230" y="2471068"/>
                  </a:lnTo>
                  <a:lnTo>
                    <a:pt x="2210772" y="2688837"/>
                  </a:lnTo>
                  <a:lnTo>
                    <a:pt x="2338327" y="2726695"/>
                  </a:lnTo>
                  <a:lnTo>
                    <a:pt x="2431856" y="2584668"/>
                  </a:lnTo>
                  <a:lnTo>
                    <a:pt x="2440351" y="2906580"/>
                  </a:lnTo>
                  <a:lnTo>
                    <a:pt x="2508375" y="3124349"/>
                  </a:lnTo>
                  <a:lnTo>
                    <a:pt x="2542376" y="3455718"/>
                  </a:lnTo>
                  <a:lnTo>
                    <a:pt x="2601906" y="3588260"/>
                  </a:lnTo>
                  <a:lnTo>
                    <a:pt x="2729459" y="3607202"/>
                  </a:lnTo>
                  <a:lnTo>
                    <a:pt x="2763460" y="3484118"/>
                  </a:lnTo>
                  <a:lnTo>
                    <a:pt x="2627412" y="3124349"/>
                  </a:lnTo>
                  <a:lnTo>
                    <a:pt x="2635929" y="2859238"/>
                  </a:lnTo>
                  <a:lnTo>
                    <a:pt x="2644424" y="2461610"/>
                  </a:lnTo>
                  <a:lnTo>
                    <a:pt x="2737954" y="2527868"/>
                  </a:lnTo>
                  <a:lnTo>
                    <a:pt x="2771955" y="2404784"/>
                  </a:lnTo>
                  <a:lnTo>
                    <a:pt x="3154593" y="2565753"/>
                  </a:lnTo>
                  <a:lnTo>
                    <a:pt x="3316147" y="2669895"/>
                  </a:lnTo>
                  <a:lnTo>
                    <a:pt x="3511726" y="2565753"/>
                  </a:lnTo>
                  <a:lnTo>
                    <a:pt x="3545726" y="2461610"/>
                  </a:lnTo>
                  <a:lnTo>
                    <a:pt x="3324665" y="1865130"/>
                  </a:lnTo>
                  <a:lnTo>
                    <a:pt x="3367159" y="1704187"/>
                  </a:lnTo>
                  <a:lnTo>
                    <a:pt x="3520220" y="1666303"/>
                  </a:lnTo>
                  <a:lnTo>
                    <a:pt x="3562738" y="1514819"/>
                  </a:lnTo>
                  <a:lnTo>
                    <a:pt x="3392689" y="1420160"/>
                  </a:lnTo>
                  <a:lnTo>
                    <a:pt x="3239630" y="1439103"/>
                  </a:lnTo>
                  <a:lnTo>
                    <a:pt x="3103581" y="1145592"/>
                  </a:lnTo>
                  <a:lnTo>
                    <a:pt x="2814472" y="1306534"/>
                  </a:lnTo>
                  <a:lnTo>
                    <a:pt x="2491364" y="1117192"/>
                  </a:lnTo>
                  <a:lnTo>
                    <a:pt x="2372326" y="994107"/>
                  </a:lnTo>
                  <a:lnTo>
                    <a:pt x="2168254" y="918364"/>
                  </a:lnTo>
                  <a:lnTo>
                    <a:pt x="1921664" y="1060391"/>
                  </a:lnTo>
                  <a:lnTo>
                    <a:pt x="1709097" y="1060391"/>
                  </a:lnTo>
                  <a:lnTo>
                    <a:pt x="1462507" y="1155049"/>
                  </a:lnTo>
                  <a:lnTo>
                    <a:pt x="1471024" y="994107"/>
                  </a:lnTo>
                  <a:lnTo>
                    <a:pt x="1666580" y="965708"/>
                  </a:lnTo>
                  <a:lnTo>
                    <a:pt x="1947170" y="700622"/>
                  </a:lnTo>
                  <a:lnTo>
                    <a:pt x="1981194" y="586996"/>
                  </a:lnTo>
                  <a:lnTo>
                    <a:pt x="1845146" y="473396"/>
                  </a:lnTo>
                  <a:lnTo>
                    <a:pt x="1666580" y="444995"/>
                  </a:lnTo>
                  <a:lnTo>
                    <a:pt x="1539049" y="539653"/>
                  </a:lnTo>
                  <a:lnTo>
                    <a:pt x="1522037" y="416568"/>
                  </a:lnTo>
                  <a:lnTo>
                    <a:pt x="1437001" y="293510"/>
                  </a:lnTo>
                  <a:lnTo>
                    <a:pt x="1403000" y="170426"/>
                  </a:lnTo>
                  <a:lnTo>
                    <a:pt x="1292458" y="18942"/>
                  </a:lnTo>
                  <a:lnTo>
                    <a:pt x="1096879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01930" rIns="0" bIns="0" rtlCol="0" vert="horz">
            <a:spAutoFit/>
          </a:bodyPr>
          <a:lstStyle/>
          <a:p>
            <a:pPr marL="3391535">
              <a:lnSpc>
                <a:spcPct val="100000"/>
              </a:lnSpc>
              <a:spcBef>
                <a:spcPts val="1590"/>
              </a:spcBef>
            </a:pPr>
            <a:r>
              <a:rPr dirty="0" spc="-10"/>
              <a:t>Sky</a:t>
            </a:r>
          </a:p>
          <a:p>
            <a:pPr>
              <a:lnSpc>
                <a:spcPct val="100000"/>
              </a:lnSpc>
            </a:pPr>
            <a:endParaRPr sz="300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/>
          </a:p>
          <a:p>
            <a:pPr algn="ctr" marR="9144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Cow</a:t>
            </a:r>
          </a:p>
          <a:p>
            <a:pPr>
              <a:lnSpc>
                <a:spcPct val="100000"/>
              </a:lnSpc>
            </a:pPr>
            <a:endParaRPr sz="3000"/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/>
          </a:p>
          <a:p>
            <a:pPr marL="3561715">
              <a:lnSpc>
                <a:spcPct val="100000"/>
              </a:lnSpc>
            </a:pPr>
            <a:r>
              <a:rPr dirty="0" spc="-20"/>
              <a:t>Grass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12" name="object 12"/>
          <p:cNvSpPr txBox="1"/>
          <p:nvPr/>
        </p:nvSpPr>
        <p:spPr>
          <a:xfrm rot="18900000">
            <a:off x="6849256" y="2722433"/>
            <a:ext cx="763806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00"/>
              </a:lnSpc>
            </a:pPr>
            <a:r>
              <a:rPr dirty="0" sz="2500" spc="-130" b="1">
                <a:latin typeface="Calibri"/>
                <a:cs typeface="Calibri"/>
              </a:rPr>
              <a:t>T</a:t>
            </a:r>
            <a:r>
              <a:rPr dirty="0" sz="2500" spc="-30" b="1">
                <a:latin typeface="Calibri"/>
                <a:cs typeface="Calibri"/>
              </a:rPr>
              <a:t>r</a:t>
            </a:r>
            <a:r>
              <a:rPr dirty="0" sz="2500" spc="-10" b="1">
                <a:latin typeface="Calibri"/>
                <a:cs typeface="Calibri"/>
              </a:rPr>
              <a:t>ee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6938" y="297687"/>
            <a:ext cx="494157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0"/>
              <a:t>Computer </a:t>
            </a:r>
            <a:r>
              <a:rPr dirty="0" sz="4300" spc="-5"/>
              <a:t>Vision</a:t>
            </a:r>
            <a:r>
              <a:rPr dirty="0" sz="4300" spc="-40"/>
              <a:t> </a:t>
            </a:r>
            <a:r>
              <a:rPr dirty="0" sz="4300" spc="-80"/>
              <a:t>Tasks</a:t>
            </a:r>
            <a:endParaRPr sz="4300"/>
          </a:p>
        </p:txBody>
      </p:sp>
      <p:sp>
        <p:nvSpPr>
          <p:cNvPr id="14" name="object 14"/>
          <p:cNvSpPr txBox="1"/>
          <p:nvPr/>
        </p:nvSpPr>
        <p:spPr>
          <a:xfrm>
            <a:off x="644832" y="1091691"/>
            <a:ext cx="5280660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" b="1">
                <a:latin typeface="Calibri"/>
                <a:cs typeface="Calibri"/>
              </a:rPr>
              <a:t>Object </a:t>
            </a:r>
            <a:r>
              <a:rPr dirty="0" sz="2800" spc="-10" b="1">
                <a:latin typeface="Calibri"/>
                <a:cs typeface="Calibri"/>
              </a:rPr>
              <a:t>Detection: </a:t>
            </a:r>
            <a:r>
              <a:rPr dirty="0" sz="2800" spc="-10">
                <a:latin typeface="Calibri"/>
                <a:cs typeface="Calibri"/>
              </a:rPr>
              <a:t>Detects </a:t>
            </a:r>
            <a:r>
              <a:rPr dirty="0" sz="2800" spc="-5">
                <a:latin typeface="Calibri"/>
                <a:cs typeface="Calibri"/>
              </a:rPr>
              <a:t>individual  object </a:t>
            </a:r>
            <a:r>
              <a:rPr dirty="0" sz="2800" spc="-10">
                <a:latin typeface="Calibri"/>
                <a:cs typeface="Calibri"/>
              </a:rPr>
              <a:t>instances, </a:t>
            </a:r>
            <a:r>
              <a:rPr dirty="0" sz="2800">
                <a:latin typeface="Calibri"/>
                <a:cs typeface="Calibri"/>
              </a:rPr>
              <a:t>but </a:t>
            </a:r>
            <a:r>
              <a:rPr dirty="0" sz="2800" spc="-5">
                <a:latin typeface="Calibri"/>
                <a:cs typeface="Calibri"/>
              </a:rPr>
              <a:t>only </a:t>
            </a:r>
            <a:r>
              <a:rPr dirty="0" sz="2800" spc="-15">
                <a:latin typeface="Calibri"/>
                <a:cs typeface="Calibri"/>
              </a:rPr>
              <a:t>gives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box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74567" y="1088643"/>
            <a:ext cx="5144135" cy="8820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dirty="0" sz="2800" spc="-5" b="1">
                <a:latin typeface="Calibri"/>
                <a:cs typeface="Calibri"/>
              </a:rPr>
              <a:t>Semantic </a:t>
            </a:r>
            <a:r>
              <a:rPr dirty="0" sz="2800" spc="-10" b="1">
                <a:latin typeface="Calibri"/>
                <a:cs typeface="Calibri"/>
              </a:rPr>
              <a:t>Segmentation</a:t>
            </a:r>
            <a:r>
              <a:rPr dirty="0" sz="2800" spc="-10">
                <a:latin typeface="Calibri"/>
                <a:cs typeface="Calibri"/>
              </a:rPr>
              <a:t>: Gives </a:t>
            </a:r>
            <a:r>
              <a:rPr dirty="0" sz="2800" spc="-25">
                <a:latin typeface="Calibri"/>
                <a:cs typeface="Calibri"/>
              </a:rPr>
              <a:t>per-  </a:t>
            </a:r>
            <a:r>
              <a:rPr dirty="0" sz="2800" spc="-20">
                <a:latin typeface="Calibri"/>
                <a:cs typeface="Calibri"/>
              </a:rPr>
              <a:t>pixel </a:t>
            </a:r>
            <a:r>
              <a:rPr dirty="0" sz="2800" spc="-5">
                <a:latin typeface="Calibri"/>
                <a:cs typeface="Calibri"/>
              </a:rPr>
              <a:t>labels, </a:t>
            </a:r>
            <a:r>
              <a:rPr dirty="0" sz="2800">
                <a:latin typeface="Calibri"/>
                <a:cs typeface="Calibri"/>
              </a:rPr>
              <a:t>but </a:t>
            </a:r>
            <a:r>
              <a:rPr dirty="0" sz="2800" spc="-15">
                <a:latin typeface="Calibri"/>
                <a:cs typeface="Calibri"/>
              </a:rPr>
              <a:t>merges</a:t>
            </a:r>
            <a:r>
              <a:rPr dirty="0" sz="2800" spc="-10">
                <a:latin typeface="Calibri"/>
                <a:cs typeface="Calibri"/>
              </a:rPr>
              <a:t> instances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2988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Things and</a:t>
            </a:r>
            <a:r>
              <a:rPr dirty="0" spc="-70"/>
              <a:t> </a:t>
            </a:r>
            <a:r>
              <a:rPr dirty="0" spc="-15"/>
              <a:t>Stuff</a:t>
            </a:r>
          </a:p>
        </p:txBody>
      </p:sp>
      <p:sp>
        <p:nvSpPr>
          <p:cNvPr id="3" name="object 3"/>
          <p:cNvSpPr/>
          <p:nvPr/>
        </p:nvSpPr>
        <p:spPr>
          <a:xfrm>
            <a:off x="8473440" y="1292352"/>
            <a:ext cx="3294888" cy="2197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8473659" y="3592741"/>
            <a:ext cx="3293745" cy="2446655"/>
            <a:chOff x="8473659" y="3592741"/>
            <a:chExt cx="3293745" cy="2446655"/>
          </a:xfrm>
        </p:grpSpPr>
        <p:sp>
          <p:nvSpPr>
            <p:cNvPr id="5" name="object 5"/>
            <p:cNvSpPr/>
            <p:nvPr/>
          </p:nvSpPr>
          <p:spPr>
            <a:xfrm>
              <a:off x="8473659" y="3598993"/>
              <a:ext cx="3293745" cy="2428240"/>
            </a:xfrm>
            <a:custGeom>
              <a:avLst/>
              <a:gdLst/>
              <a:ahLst/>
              <a:cxnLst/>
              <a:rect l="l" t="t" r="r" b="b"/>
              <a:pathLst>
                <a:path w="3293745" h="2428240">
                  <a:moveTo>
                    <a:pt x="3293301" y="0"/>
                  </a:moveTo>
                  <a:lnTo>
                    <a:pt x="0" y="0"/>
                  </a:lnTo>
                  <a:lnTo>
                    <a:pt x="0" y="2427693"/>
                  </a:lnTo>
                  <a:lnTo>
                    <a:pt x="3293301" y="2427693"/>
                  </a:lnTo>
                  <a:lnTo>
                    <a:pt x="329330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476903" y="4516358"/>
              <a:ext cx="3284854" cy="1517015"/>
            </a:xfrm>
            <a:custGeom>
              <a:avLst/>
              <a:gdLst/>
              <a:ahLst/>
              <a:cxnLst/>
              <a:rect l="l" t="t" r="r" b="b"/>
              <a:pathLst>
                <a:path w="3284854" h="1517014">
                  <a:moveTo>
                    <a:pt x="0" y="0"/>
                  </a:moveTo>
                  <a:lnTo>
                    <a:pt x="0" y="1516475"/>
                  </a:lnTo>
                  <a:lnTo>
                    <a:pt x="3284364" y="1510240"/>
                  </a:lnTo>
                  <a:lnTo>
                    <a:pt x="3278766" y="386920"/>
                  </a:lnTo>
                  <a:lnTo>
                    <a:pt x="2572566" y="330760"/>
                  </a:lnTo>
                  <a:lnTo>
                    <a:pt x="560471" y="106085"/>
                  </a:lnTo>
                  <a:lnTo>
                    <a:pt x="263415" y="12486"/>
                  </a:lnTo>
                  <a:lnTo>
                    <a:pt x="308254" y="118572"/>
                  </a:lnTo>
                  <a:lnTo>
                    <a:pt x="61650" y="49926"/>
                  </a:lnTo>
                  <a:lnTo>
                    <a:pt x="95276" y="1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82502" y="3592741"/>
              <a:ext cx="3279140" cy="1336040"/>
            </a:xfrm>
            <a:custGeom>
              <a:avLst/>
              <a:gdLst/>
              <a:ahLst/>
              <a:cxnLst/>
              <a:rect l="l" t="t" r="r" b="b"/>
              <a:pathLst>
                <a:path w="3279140" h="1336039">
                  <a:moveTo>
                    <a:pt x="1978469" y="0"/>
                  </a:moveTo>
                  <a:lnTo>
                    <a:pt x="56051" y="0"/>
                  </a:lnTo>
                  <a:lnTo>
                    <a:pt x="67265" y="62411"/>
                  </a:lnTo>
                  <a:lnTo>
                    <a:pt x="0" y="124805"/>
                  </a:lnTo>
                  <a:lnTo>
                    <a:pt x="0" y="1260612"/>
                  </a:lnTo>
                  <a:lnTo>
                    <a:pt x="3278765" y="1335491"/>
                  </a:lnTo>
                  <a:lnTo>
                    <a:pt x="3278765" y="761354"/>
                  </a:lnTo>
                  <a:lnTo>
                    <a:pt x="3155464" y="761354"/>
                  </a:lnTo>
                  <a:lnTo>
                    <a:pt x="3071402" y="861206"/>
                  </a:lnTo>
                  <a:lnTo>
                    <a:pt x="2987324" y="798794"/>
                  </a:lnTo>
                  <a:lnTo>
                    <a:pt x="2908861" y="836251"/>
                  </a:lnTo>
                  <a:lnTo>
                    <a:pt x="2858424" y="661503"/>
                  </a:lnTo>
                  <a:lnTo>
                    <a:pt x="2824783" y="748885"/>
                  </a:lnTo>
                  <a:lnTo>
                    <a:pt x="2634232" y="642782"/>
                  </a:lnTo>
                  <a:lnTo>
                    <a:pt x="2376416" y="936103"/>
                  </a:lnTo>
                  <a:lnTo>
                    <a:pt x="2421253" y="773840"/>
                  </a:lnTo>
                  <a:lnTo>
                    <a:pt x="2370801" y="642782"/>
                  </a:lnTo>
                  <a:lnTo>
                    <a:pt x="2314750" y="811279"/>
                  </a:lnTo>
                  <a:lnTo>
                    <a:pt x="2264312" y="655269"/>
                  </a:lnTo>
                  <a:lnTo>
                    <a:pt x="2213875" y="823766"/>
                  </a:lnTo>
                  <a:lnTo>
                    <a:pt x="2219473" y="923617"/>
                  </a:lnTo>
                  <a:lnTo>
                    <a:pt x="1670216" y="723913"/>
                  </a:lnTo>
                  <a:lnTo>
                    <a:pt x="1619763" y="592857"/>
                  </a:lnTo>
                  <a:lnTo>
                    <a:pt x="1838355" y="561651"/>
                  </a:lnTo>
                  <a:lnTo>
                    <a:pt x="1871981" y="424360"/>
                  </a:lnTo>
                  <a:lnTo>
                    <a:pt x="1933632" y="324509"/>
                  </a:lnTo>
                  <a:lnTo>
                    <a:pt x="2045735" y="312040"/>
                  </a:lnTo>
                  <a:lnTo>
                    <a:pt x="1978469" y="168497"/>
                  </a:lnTo>
                  <a:lnTo>
                    <a:pt x="1950444" y="62411"/>
                  </a:lnTo>
                  <a:lnTo>
                    <a:pt x="1978469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863620" y="3611460"/>
              <a:ext cx="2348865" cy="2427605"/>
            </a:xfrm>
            <a:custGeom>
              <a:avLst/>
              <a:gdLst/>
              <a:ahLst/>
              <a:cxnLst/>
              <a:rect l="l" t="t" r="r" b="b"/>
              <a:pathLst>
                <a:path w="2348865" h="2427604">
                  <a:moveTo>
                    <a:pt x="723012" y="0"/>
                  </a:moveTo>
                  <a:lnTo>
                    <a:pt x="543659" y="37439"/>
                  </a:lnTo>
                  <a:lnTo>
                    <a:pt x="442784" y="193469"/>
                  </a:lnTo>
                  <a:lnTo>
                    <a:pt x="392332" y="305789"/>
                  </a:lnTo>
                  <a:lnTo>
                    <a:pt x="218592" y="237143"/>
                  </a:lnTo>
                  <a:lnTo>
                    <a:pt x="72864" y="243394"/>
                  </a:lnTo>
                  <a:lnTo>
                    <a:pt x="0" y="324509"/>
                  </a:lnTo>
                  <a:lnTo>
                    <a:pt x="61666" y="443080"/>
                  </a:lnTo>
                  <a:lnTo>
                    <a:pt x="179353" y="561651"/>
                  </a:lnTo>
                  <a:lnTo>
                    <a:pt x="241004" y="574137"/>
                  </a:lnTo>
                  <a:lnTo>
                    <a:pt x="190567" y="649034"/>
                  </a:lnTo>
                  <a:lnTo>
                    <a:pt x="212994" y="811279"/>
                  </a:lnTo>
                  <a:lnTo>
                    <a:pt x="196165" y="917383"/>
                  </a:lnTo>
                  <a:lnTo>
                    <a:pt x="184967" y="1123320"/>
                  </a:lnTo>
                  <a:lnTo>
                    <a:pt x="229806" y="1366697"/>
                  </a:lnTo>
                  <a:lnTo>
                    <a:pt x="302654" y="1447829"/>
                  </a:lnTo>
                  <a:lnTo>
                    <a:pt x="353108" y="1691223"/>
                  </a:lnTo>
                  <a:lnTo>
                    <a:pt x="358706" y="1909646"/>
                  </a:lnTo>
                  <a:lnTo>
                    <a:pt x="364321" y="2078144"/>
                  </a:lnTo>
                  <a:lnTo>
                    <a:pt x="319482" y="2271595"/>
                  </a:lnTo>
                  <a:lnTo>
                    <a:pt x="280243" y="2408886"/>
                  </a:lnTo>
                  <a:lnTo>
                    <a:pt x="465195" y="2421372"/>
                  </a:lnTo>
                  <a:lnTo>
                    <a:pt x="459596" y="2252875"/>
                  </a:lnTo>
                  <a:lnTo>
                    <a:pt x="459596" y="2034452"/>
                  </a:lnTo>
                  <a:lnTo>
                    <a:pt x="526846" y="2053172"/>
                  </a:lnTo>
                  <a:lnTo>
                    <a:pt x="504435" y="1959573"/>
                  </a:lnTo>
                  <a:lnTo>
                    <a:pt x="521247" y="1809795"/>
                  </a:lnTo>
                  <a:lnTo>
                    <a:pt x="498820" y="1641298"/>
                  </a:lnTo>
                  <a:lnTo>
                    <a:pt x="510034" y="1560167"/>
                  </a:lnTo>
                  <a:lnTo>
                    <a:pt x="554873" y="1672503"/>
                  </a:lnTo>
                  <a:lnTo>
                    <a:pt x="566085" y="1828515"/>
                  </a:lnTo>
                  <a:lnTo>
                    <a:pt x="560486" y="1953320"/>
                  </a:lnTo>
                  <a:lnTo>
                    <a:pt x="610924" y="1965806"/>
                  </a:lnTo>
                  <a:lnTo>
                    <a:pt x="678173" y="1940852"/>
                  </a:lnTo>
                  <a:lnTo>
                    <a:pt x="638949" y="1772354"/>
                  </a:lnTo>
                  <a:lnTo>
                    <a:pt x="689387" y="1809795"/>
                  </a:lnTo>
                  <a:lnTo>
                    <a:pt x="795875" y="1628811"/>
                  </a:lnTo>
                  <a:lnTo>
                    <a:pt x="823902" y="1890927"/>
                  </a:lnTo>
                  <a:lnTo>
                    <a:pt x="885553" y="2121818"/>
                  </a:lnTo>
                  <a:lnTo>
                    <a:pt x="924792" y="2427607"/>
                  </a:lnTo>
                  <a:lnTo>
                    <a:pt x="1081718" y="2415138"/>
                  </a:lnTo>
                  <a:lnTo>
                    <a:pt x="1025667" y="2240389"/>
                  </a:lnTo>
                  <a:lnTo>
                    <a:pt x="992042" y="2096864"/>
                  </a:lnTo>
                  <a:lnTo>
                    <a:pt x="1008854" y="1984526"/>
                  </a:lnTo>
                  <a:lnTo>
                    <a:pt x="986443" y="1847235"/>
                  </a:lnTo>
                  <a:lnTo>
                    <a:pt x="992042" y="1535195"/>
                  </a:lnTo>
                  <a:lnTo>
                    <a:pt x="1025667" y="1809795"/>
                  </a:lnTo>
                  <a:lnTo>
                    <a:pt x="1031281" y="1997012"/>
                  </a:lnTo>
                  <a:lnTo>
                    <a:pt x="1109745" y="1978292"/>
                  </a:lnTo>
                  <a:lnTo>
                    <a:pt x="1076120" y="1709944"/>
                  </a:lnTo>
                  <a:lnTo>
                    <a:pt x="1098530" y="1597606"/>
                  </a:lnTo>
                  <a:lnTo>
                    <a:pt x="1081718" y="1522726"/>
                  </a:lnTo>
                  <a:lnTo>
                    <a:pt x="1199421" y="1528960"/>
                  </a:lnTo>
                  <a:lnTo>
                    <a:pt x="1261071" y="1859720"/>
                  </a:lnTo>
                  <a:lnTo>
                    <a:pt x="1266671" y="1940852"/>
                  </a:lnTo>
                  <a:lnTo>
                    <a:pt x="1294697" y="1972040"/>
                  </a:lnTo>
                  <a:lnTo>
                    <a:pt x="1277884" y="2202949"/>
                  </a:lnTo>
                  <a:lnTo>
                    <a:pt x="1300312" y="2284081"/>
                  </a:lnTo>
                  <a:lnTo>
                    <a:pt x="1305910" y="2377698"/>
                  </a:lnTo>
                  <a:lnTo>
                    <a:pt x="1440425" y="2390167"/>
                  </a:lnTo>
                  <a:lnTo>
                    <a:pt x="1412400" y="2240389"/>
                  </a:lnTo>
                  <a:lnTo>
                    <a:pt x="1361961" y="2021966"/>
                  </a:lnTo>
                  <a:lnTo>
                    <a:pt x="1412400" y="1865955"/>
                  </a:lnTo>
                  <a:lnTo>
                    <a:pt x="1361961" y="1628811"/>
                  </a:lnTo>
                  <a:lnTo>
                    <a:pt x="1457238" y="1772354"/>
                  </a:lnTo>
                  <a:lnTo>
                    <a:pt x="1541315" y="1797309"/>
                  </a:lnTo>
                  <a:lnTo>
                    <a:pt x="1602966" y="1703692"/>
                  </a:lnTo>
                  <a:lnTo>
                    <a:pt x="1608565" y="1915881"/>
                  </a:lnTo>
                  <a:lnTo>
                    <a:pt x="1653404" y="2059424"/>
                  </a:lnTo>
                  <a:lnTo>
                    <a:pt x="1675814" y="2277846"/>
                  </a:lnTo>
                  <a:lnTo>
                    <a:pt x="1715054" y="2365212"/>
                  </a:lnTo>
                  <a:lnTo>
                    <a:pt x="1799132" y="2377698"/>
                  </a:lnTo>
                  <a:lnTo>
                    <a:pt x="1821543" y="2296567"/>
                  </a:lnTo>
                  <a:lnTo>
                    <a:pt x="1731867" y="2059424"/>
                  </a:lnTo>
                  <a:lnTo>
                    <a:pt x="1737481" y="1884674"/>
                  </a:lnTo>
                  <a:lnTo>
                    <a:pt x="1743080" y="1622578"/>
                  </a:lnTo>
                  <a:lnTo>
                    <a:pt x="1804730" y="1666252"/>
                  </a:lnTo>
                  <a:lnTo>
                    <a:pt x="1827142" y="1585121"/>
                  </a:lnTo>
                  <a:lnTo>
                    <a:pt x="2079359" y="1691223"/>
                  </a:lnTo>
                  <a:lnTo>
                    <a:pt x="2185849" y="1759869"/>
                  </a:lnTo>
                  <a:lnTo>
                    <a:pt x="2314765" y="1691223"/>
                  </a:lnTo>
                  <a:lnTo>
                    <a:pt x="2337177" y="1622578"/>
                  </a:lnTo>
                  <a:lnTo>
                    <a:pt x="2191463" y="1229406"/>
                  </a:lnTo>
                  <a:lnTo>
                    <a:pt x="2219473" y="1123320"/>
                  </a:lnTo>
                  <a:lnTo>
                    <a:pt x="2320363" y="1098349"/>
                  </a:lnTo>
                  <a:lnTo>
                    <a:pt x="2348390" y="998498"/>
                  </a:lnTo>
                  <a:lnTo>
                    <a:pt x="2236302" y="936103"/>
                  </a:lnTo>
                  <a:lnTo>
                    <a:pt x="2135412" y="948589"/>
                  </a:lnTo>
                  <a:lnTo>
                    <a:pt x="2045735" y="755120"/>
                  </a:lnTo>
                  <a:lnTo>
                    <a:pt x="1855169" y="861206"/>
                  </a:lnTo>
                  <a:lnTo>
                    <a:pt x="1642190" y="736400"/>
                  </a:lnTo>
                  <a:lnTo>
                    <a:pt x="1563726" y="655269"/>
                  </a:lnTo>
                  <a:lnTo>
                    <a:pt x="1429212" y="605342"/>
                  </a:lnTo>
                  <a:lnTo>
                    <a:pt x="1266671" y="698961"/>
                  </a:lnTo>
                  <a:lnTo>
                    <a:pt x="1126557" y="698961"/>
                  </a:lnTo>
                  <a:lnTo>
                    <a:pt x="964016" y="761354"/>
                  </a:lnTo>
                  <a:lnTo>
                    <a:pt x="969631" y="655269"/>
                  </a:lnTo>
                  <a:lnTo>
                    <a:pt x="1098530" y="636549"/>
                  </a:lnTo>
                  <a:lnTo>
                    <a:pt x="1283483" y="461817"/>
                  </a:lnTo>
                  <a:lnTo>
                    <a:pt x="1305910" y="386920"/>
                  </a:lnTo>
                  <a:lnTo>
                    <a:pt x="1216234" y="312040"/>
                  </a:lnTo>
                  <a:lnTo>
                    <a:pt x="1098530" y="293320"/>
                  </a:lnTo>
                  <a:lnTo>
                    <a:pt x="1014469" y="355714"/>
                  </a:lnTo>
                  <a:lnTo>
                    <a:pt x="1003255" y="274582"/>
                  </a:lnTo>
                  <a:lnTo>
                    <a:pt x="947204" y="193469"/>
                  </a:lnTo>
                  <a:lnTo>
                    <a:pt x="924792" y="112337"/>
                  </a:lnTo>
                  <a:lnTo>
                    <a:pt x="851928" y="12485"/>
                  </a:lnTo>
                  <a:lnTo>
                    <a:pt x="723012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473659" y="3598993"/>
            <a:ext cx="3293745" cy="242824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2276475">
              <a:lnSpc>
                <a:spcPct val="100000"/>
              </a:lnSpc>
              <a:spcBef>
                <a:spcPts val="1320"/>
              </a:spcBef>
            </a:pPr>
            <a:r>
              <a:rPr dirty="0" sz="2500" spc="-10" b="1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algn="ctr" marR="321945">
              <a:lnSpc>
                <a:spcPct val="100000"/>
              </a:lnSpc>
            </a:pPr>
            <a:r>
              <a:rPr dirty="0" sz="2500" spc="-10" b="1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Calibri"/>
              <a:cs typeface="Calibri"/>
            </a:endParaRPr>
          </a:p>
          <a:p>
            <a:pPr marL="2388870">
              <a:lnSpc>
                <a:spcPct val="100000"/>
              </a:lnSpc>
              <a:spcBef>
                <a:spcPts val="5"/>
              </a:spcBef>
            </a:pPr>
            <a:r>
              <a:rPr dirty="0" sz="2500" spc="-20" b="1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8429576" y="3700841"/>
            <a:ext cx="763806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00"/>
              </a:lnSpc>
            </a:pPr>
            <a:r>
              <a:rPr dirty="0" sz="2500" spc="-130" b="1">
                <a:latin typeface="Calibri"/>
                <a:cs typeface="Calibri"/>
              </a:rPr>
              <a:t>T</a:t>
            </a:r>
            <a:r>
              <a:rPr dirty="0" sz="2500" spc="-30" b="1">
                <a:latin typeface="Calibri"/>
                <a:cs typeface="Calibri"/>
              </a:rPr>
              <a:t>r</a:t>
            </a:r>
            <a:r>
              <a:rPr dirty="0" sz="2500" spc="-10" b="1">
                <a:latin typeface="Calibri"/>
                <a:cs typeface="Calibri"/>
              </a:rPr>
              <a:t>ee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1182" y="1263396"/>
            <a:ext cx="4349750" cy="19761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dirty="0" sz="3200" spc="-5" b="1">
                <a:latin typeface="Calibri"/>
                <a:cs typeface="Calibri"/>
              </a:rPr>
              <a:t>Things</a:t>
            </a:r>
            <a:r>
              <a:rPr dirty="0" sz="3200" spc="-5">
                <a:latin typeface="Calibri"/>
                <a:cs typeface="Calibri"/>
              </a:rPr>
              <a:t>: Object </a:t>
            </a:r>
            <a:r>
              <a:rPr dirty="0" sz="3200" spc="-15">
                <a:latin typeface="Calibri"/>
                <a:cs typeface="Calibri"/>
              </a:rPr>
              <a:t>categories  </a:t>
            </a:r>
            <a:r>
              <a:rPr dirty="0" sz="3200" spc="-10">
                <a:latin typeface="Calibri"/>
                <a:cs typeface="Calibri"/>
              </a:rPr>
              <a:t>that can </a:t>
            </a:r>
            <a:r>
              <a:rPr dirty="0" sz="3200" spc="-5">
                <a:latin typeface="Calibri"/>
                <a:cs typeface="Calibri"/>
              </a:rPr>
              <a:t>be </a:t>
            </a:r>
            <a:r>
              <a:rPr dirty="0" sz="3200" spc="-20">
                <a:latin typeface="Calibri"/>
                <a:cs typeface="Calibri"/>
              </a:rPr>
              <a:t>separated into  </a:t>
            </a:r>
            <a:r>
              <a:rPr dirty="0" sz="3200" spc="-5">
                <a:latin typeface="Calibri"/>
                <a:cs typeface="Calibri"/>
              </a:rPr>
              <a:t>object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instances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15"/>
              </a:lnSpc>
            </a:pPr>
            <a:r>
              <a:rPr dirty="0" sz="3200">
                <a:latin typeface="Calibri"/>
                <a:cs typeface="Calibri"/>
              </a:rPr>
              <a:t>(e.g. </a:t>
            </a:r>
            <a:r>
              <a:rPr dirty="0" sz="3200" spc="-15">
                <a:latin typeface="Calibri"/>
                <a:cs typeface="Calibri"/>
              </a:rPr>
              <a:t>cats, </a:t>
            </a:r>
            <a:r>
              <a:rPr dirty="0" sz="3200" spc="-20">
                <a:latin typeface="Calibri"/>
                <a:cs typeface="Calibri"/>
              </a:rPr>
              <a:t>cars,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person)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1182" y="3701796"/>
            <a:ext cx="4635500" cy="19761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467995">
              <a:lnSpc>
                <a:spcPct val="100299"/>
              </a:lnSpc>
              <a:spcBef>
                <a:spcPts val="85"/>
              </a:spcBef>
            </a:pPr>
            <a:r>
              <a:rPr dirty="0" sz="3200" spc="-5" b="1">
                <a:latin typeface="Calibri"/>
                <a:cs typeface="Calibri"/>
              </a:rPr>
              <a:t>Stuff</a:t>
            </a:r>
            <a:r>
              <a:rPr dirty="0" sz="3200" spc="-5">
                <a:latin typeface="Calibri"/>
                <a:cs typeface="Calibri"/>
              </a:rPr>
              <a:t>: </a:t>
            </a:r>
            <a:r>
              <a:rPr dirty="0" sz="3200" spc="-10">
                <a:latin typeface="Calibri"/>
                <a:cs typeface="Calibri"/>
              </a:rPr>
              <a:t>Object </a:t>
            </a:r>
            <a:r>
              <a:rPr dirty="0" sz="3200" spc="-15">
                <a:latin typeface="Calibri"/>
                <a:cs typeface="Calibri"/>
              </a:rPr>
              <a:t>categories  </a:t>
            </a:r>
            <a:r>
              <a:rPr dirty="0" sz="3200" spc="-10">
                <a:latin typeface="Calibri"/>
                <a:cs typeface="Calibri"/>
              </a:rPr>
              <a:t>that cannot </a:t>
            </a:r>
            <a:r>
              <a:rPr dirty="0" sz="3200" spc="-5">
                <a:latin typeface="Calibri"/>
                <a:cs typeface="Calibri"/>
              </a:rPr>
              <a:t>be </a:t>
            </a:r>
            <a:r>
              <a:rPr dirty="0" sz="3200" spc="-20">
                <a:latin typeface="Calibri"/>
                <a:cs typeface="Calibri"/>
              </a:rPr>
              <a:t>separated  into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instances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15"/>
              </a:lnSpc>
            </a:pPr>
            <a:r>
              <a:rPr dirty="0" sz="3200">
                <a:latin typeface="Calibri"/>
                <a:cs typeface="Calibri"/>
              </a:rPr>
              <a:t>(e.g. </a:t>
            </a:r>
            <a:r>
              <a:rPr dirty="0" sz="3200" spc="-60">
                <a:latin typeface="Calibri"/>
                <a:cs typeface="Calibri"/>
              </a:rPr>
              <a:t>sky, </a:t>
            </a:r>
            <a:r>
              <a:rPr dirty="0" sz="3200" spc="-15">
                <a:latin typeface="Calibri"/>
                <a:cs typeface="Calibri"/>
              </a:rPr>
              <a:t>grass, </a:t>
            </a:r>
            <a:r>
              <a:rPr dirty="0" sz="3200" spc="-65">
                <a:latin typeface="Calibri"/>
                <a:cs typeface="Calibri"/>
              </a:rPr>
              <a:t>water,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trees)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59504" y="1046988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79505" y="3603238"/>
            <a:ext cx="2886075" cy="2438400"/>
            <a:chOff x="5379505" y="3603238"/>
            <a:chExt cx="2886075" cy="2438400"/>
          </a:xfrm>
        </p:grpSpPr>
        <p:sp>
          <p:nvSpPr>
            <p:cNvPr id="15" name="object 15"/>
            <p:cNvSpPr/>
            <p:nvPr/>
          </p:nvSpPr>
          <p:spPr>
            <a:xfrm>
              <a:off x="5388863" y="3611879"/>
              <a:ext cx="2852928" cy="2429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2" y="180279"/>
                  </a:lnTo>
                  <a:lnTo>
                    <a:pt x="1577541" y="204322"/>
                  </a:lnTo>
                  <a:lnTo>
                    <a:pt x="1369693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8"/>
                  </a:lnTo>
                  <a:lnTo>
                    <a:pt x="1235143" y="444661"/>
                  </a:lnTo>
                  <a:lnTo>
                    <a:pt x="929429" y="348518"/>
                  </a:lnTo>
                  <a:lnTo>
                    <a:pt x="489163" y="216293"/>
                  </a:lnTo>
                  <a:lnTo>
                    <a:pt x="80545" y="254182"/>
                  </a:lnTo>
                  <a:lnTo>
                    <a:pt x="0" y="348518"/>
                  </a:lnTo>
                  <a:lnTo>
                    <a:pt x="146766" y="384568"/>
                  </a:lnTo>
                  <a:lnTo>
                    <a:pt x="330180" y="360490"/>
                  </a:lnTo>
                  <a:lnTo>
                    <a:pt x="525847" y="408578"/>
                  </a:lnTo>
                  <a:lnTo>
                    <a:pt x="856028" y="516759"/>
                  </a:lnTo>
                  <a:lnTo>
                    <a:pt x="1076161" y="648917"/>
                  </a:lnTo>
                  <a:lnTo>
                    <a:pt x="1100662" y="853273"/>
                  </a:lnTo>
                  <a:lnTo>
                    <a:pt x="1161811" y="1117657"/>
                  </a:lnTo>
                  <a:lnTo>
                    <a:pt x="1198460" y="1249847"/>
                  </a:lnTo>
                  <a:lnTo>
                    <a:pt x="1369693" y="1225770"/>
                  </a:lnTo>
                  <a:lnTo>
                    <a:pt x="1443026" y="1418088"/>
                  </a:lnTo>
                  <a:lnTo>
                    <a:pt x="1614258" y="1538274"/>
                  </a:lnTo>
                  <a:lnTo>
                    <a:pt x="1712057" y="1454137"/>
                  </a:lnTo>
                  <a:lnTo>
                    <a:pt x="1717638" y="1315726"/>
                  </a:lnTo>
                  <a:lnTo>
                    <a:pt x="1675408" y="1201760"/>
                  </a:lnTo>
                  <a:lnTo>
                    <a:pt x="1650907" y="1093612"/>
                  </a:lnTo>
                  <a:lnTo>
                    <a:pt x="1809890" y="1045557"/>
                  </a:lnTo>
                  <a:lnTo>
                    <a:pt x="1944439" y="961421"/>
                  </a:lnTo>
                  <a:lnTo>
                    <a:pt x="1895506" y="1177716"/>
                  </a:lnTo>
                  <a:lnTo>
                    <a:pt x="2066739" y="1261852"/>
                  </a:lnTo>
                  <a:lnTo>
                    <a:pt x="2189005" y="1141666"/>
                  </a:lnTo>
                  <a:lnTo>
                    <a:pt x="2189005" y="997470"/>
                  </a:lnTo>
                  <a:lnTo>
                    <a:pt x="2164538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4" y="336514"/>
                  </a:lnTo>
                  <a:lnTo>
                    <a:pt x="2189005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79802" y="4107294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90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0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2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8" y="985572"/>
                  </a:lnTo>
                  <a:lnTo>
                    <a:pt x="1819089" y="1133203"/>
                  </a:lnTo>
                  <a:lnTo>
                    <a:pt x="1647664" y="1177535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1"/>
                  </a:lnTo>
                  <a:lnTo>
                    <a:pt x="0" y="266988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70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403321" y="4502157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9" y="98399"/>
                  </a:lnTo>
                  <a:lnTo>
                    <a:pt x="2557240" y="137792"/>
                  </a:lnTo>
                  <a:lnTo>
                    <a:pt x="2295305" y="162429"/>
                  </a:lnTo>
                  <a:lnTo>
                    <a:pt x="1433386" y="408501"/>
                  </a:lnTo>
                  <a:lnTo>
                    <a:pt x="1219085" y="477367"/>
                  </a:lnTo>
                  <a:lnTo>
                    <a:pt x="916395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6" y="654554"/>
                  </a:lnTo>
                  <a:lnTo>
                    <a:pt x="600003" y="629959"/>
                  </a:lnTo>
                  <a:lnTo>
                    <a:pt x="1314317" y="836639"/>
                  </a:lnTo>
                  <a:lnTo>
                    <a:pt x="1385731" y="821881"/>
                  </a:lnTo>
                  <a:lnTo>
                    <a:pt x="1338455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6" y="595505"/>
                  </a:lnTo>
                  <a:lnTo>
                    <a:pt x="2142900" y="408501"/>
                  </a:lnTo>
                  <a:lnTo>
                    <a:pt x="2300065" y="472469"/>
                  </a:lnTo>
                  <a:lnTo>
                    <a:pt x="2297705" y="792098"/>
                  </a:lnTo>
                  <a:lnTo>
                    <a:pt x="2495326" y="816963"/>
                  </a:lnTo>
                  <a:lnTo>
                    <a:pt x="2514385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398555" y="3671674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0"/>
                  </a:moveTo>
                  <a:lnTo>
                    <a:pt x="0" y="639796"/>
                  </a:lnTo>
                  <a:lnTo>
                    <a:pt x="619062" y="561052"/>
                  </a:lnTo>
                  <a:lnTo>
                    <a:pt x="904794" y="442935"/>
                  </a:lnTo>
                  <a:lnTo>
                    <a:pt x="1161950" y="497085"/>
                  </a:lnTo>
                  <a:lnTo>
                    <a:pt x="2238170" y="182105"/>
                  </a:lnTo>
                  <a:lnTo>
                    <a:pt x="2614375" y="137814"/>
                  </a:lnTo>
                  <a:lnTo>
                    <a:pt x="2814375" y="9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08076" y="3617526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79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5422391" y="1033272"/>
            <a:ext cx="2791967" cy="2417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297757" y="5598159"/>
            <a:ext cx="74104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G</a:t>
            </a:r>
            <a:r>
              <a:rPr dirty="0" sz="2500" spc="-60" b="1">
                <a:latin typeface="Calibri"/>
                <a:cs typeface="Calibri"/>
              </a:rPr>
              <a:t>r</a:t>
            </a:r>
            <a:r>
              <a:rPr dirty="0" sz="2500" spc="-10" b="1">
                <a:latin typeface="Calibri"/>
                <a:cs typeface="Calibri"/>
              </a:rPr>
              <a:t>as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759065" y="4674615"/>
            <a:ext cx="45529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35" b="1">
                <a:latin typeface="Calibri"/>
                <a:cs typeface="Calibri"/>
              </a:rPr>
              <a:t>a</a:t>
            </a:r>
            <a:r>
              <a:rPr dirty="0" sz="2500" b="1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95001" y="3677920"/>
            <a:ext cx="4762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S</a:t>
            </a:r>
            <a:r>
              <a:rPr dirty="0" sz="2500" spc="-15" b="1">
                <a:latin typeface="Calibri"/>
                <a:cs typeface="Calibri"/>
              </a:rPr>
              <a:t>k</a:t>
            </a:r>
            <a:r>
              <a:rPr dirty="0" sz="2500" b="1">
                <a:latin typeface="Calibri"/>
                <a:cs typeface="Calibri"/>
              </a:rPr>
              <a:t>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 rot="2700000">
            <a:off x="7453186" y="4003037"/>
            <a:ext cx="763806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00"/>
              </a:lnSpc>
            </a:pPr>
            <a:r>
              <a:rPr dirty="0" sz="2500" spc="-130" b="1">
                <a:latin typeface="Calibri"/>
                <a:cs typeface="Calibri"/>
              </a:rPr>
              <a:t>T</a:t>
            </a:r>
            <a:r>
              <a:rPr dirty="0" sz="2500" spc="-30" b="1">
                <a:latin typeface="Calibri"/>
                <a:cs typeface="Calibri"/>
              </a:rPr>
              <a:t>r</a:t>
            </a:r>
            <a:r>
              <a:rPr dirty="0" sz="2500" spc="-10" b="1">
                <a:latin typeface="Calibri"/>
                <a:cs typeface="Calibri"/>
              </a:rPr>
              <a:t>ee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391" y="2502407"/>
            <a:ext cx="5541645" cy="3719829"/>
            <a:chOff x="469391" y="2502407"/>
            <a:chExt cx="5541645" cy="3719829"/>
          </a:xfrm>
        </p:grpSpPr>
        <p:sp>
          <p:nvSpPr>
            <p:cNvPr id="3" name="object 3"/>
            <p:cNvSpPr/>
            <p:nvPr/>
          </p:nvSpPr>
          <p:spPr>
            <a:xfrm>
              <a:off x="469391" y="2502407"/>
              <a:ext cx="5541264" cy="3694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94704" y="2613681"/>
              <a:ext cx="2241550" cy="3576954"/>
            </a:xfrm>
            <a:custGeom>
              <a:avLst/>
              <a:gdLst/>
              <a:ahLst/>
              <a:cxnLst/>
              <a:rect l="l" t="t" r="r" b="b"/>
              <a:pathLst>
                <a:path w="2241550" h="3576954">
                  <a:moveTo>
                    <a:pt x="0" y="0"/>
                  </a:moveTo>
                  <a:lnTo>
                    <a:pt x="2240924" y="0"/>
                  </a:lnTo>
                  <a:lnTo>
                    <a:pt x="2240924" y="3576706"/>
                  </a:lnTo>
                  <a:lnTo>
                    <a:pt x="0" y="357670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68958" y="3409645"/>
              <a:ext cx="2334260" cy="2776855"/>
            </a:xfrm>
            <a:custGeom>
              <a:avLst/>
              <a:gdLst/>
              <a:ahLst/>
              <a:cxnLst/>
              <a:rect l="l" t="t" r="r" b="b"/>
              <a:pathLst>
                <a:path w="2334260" h="2776854">
                  <a:moveTo>
                    <a:pt x="0" y="0"/>
                  </a:moveTo>
                  <a:lnTo>
                    <a:pt x="2333923" y="0"/>
                  </a:lnTo>
                  <a:lnTo>
                    <a:pt x="2333923" y="2776621"/>
                  </a:lnTo>
                  <a:lnTo>
                    <a:pt x="0" y="277662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851089" y="2497852"/>
            <a:ext cx="4996815" cy="3711575"/>
            <a:chOff x="6851089" y="2497852"/>
            <a:chExt cx="4996815" cy="3711575"/>
          </a:xfrm>
        </p:grpSpPr>
        <p:sp>
          <p:nvSpPr>
            <p:cNvPr id="7" name="object 7"/>
            <p:cNvSpPr/>
            <p:nvPr/>
          </p:nvSpPr>
          <p:spPr>
            <a:xfrm>
              <a:off x="6851089" y="2507335"/>
              <a:ext cx="4996815" cy="3683635"/>
            </a:xfrm>
            <a:custGeom>
              <a:avLst/>
              <a:gdLst/>
              <a:ahLst/>
              <a:cxnLst/>
              <a:rect l="l" t="t" r="r" b="b"/>
              <a:pathLst>
                <a:path w="4996815" h="3683635">
                  <a:moveTo>
                    <a:pt x="4996261" y="0"/>
                  </a:moveTo>
                  <a:lnTo>
                    <a:pt x="0" y="0"/>
                  </a:lnTo>
                  <a:lnTo>
                    <a:pt x="0" y="3683051"/>
                  </a:lnTo>
                  <a:lnTo>
                    <a:pt x="4996261" y="3683051"/>
                  </a:lnTo>
                  <a:lnTo>
                    <a:pt x="4996261" y="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56010" y="3899071"/>
              <a:ext cx="4982845" cy="2301240"/>
            </a:xfrm>
            <a:custGeom>
              <a:avLst/>
              <a:gdLst/>
              <a:ahLst/>
              <a:cxnLst/>
              <a:rect l="l" t="t" r="r" b="b"/>
              <a:pathLst>
                <a:path w="4982845" h="2301240">
                  <a:moveTo>
                    <a:pt x="0" y="0"/>
                  </a:moveTo>
                  <a:lnTo>
                    <a:pt x="0" y="2300641"/>
                  </a:lnTo>
                  <a:lnTo>
                    <a:pt x="4982704" y="2291183"/>
                  </a:lnTo>
                  <a:lnTo>
                    <a:pt x="4974209" y="586995"/>
                  </a:lnTo>
                  <a:lnTo>
                    <a:pt x="3902834" y="501794"/>
                  </a:lnTo>
                  <a:lnTo>
                    <a:pt x="850289" y="160942"/>
                  </a:lnTo>
                  <a:lnTo>
                    <a:pt x="399627" y="18942"/>
                  </a:lnTo>
                  <a:lnTo>
                    <a:pt x="467650" y="179884"/>
                  </a:lnTo>
                  <a:lnTo>
                    <a:pt x="93530" y="75741"/>
                  </a:lnTo>
                  <a:lnTo>
                    <a:pt x="144542" y="18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64505" y="2497852"/>
              <a:ext cx="4974590" cy="2026285"/>
            </a:xfrm>
            <a:custGeom>
              <a:avLst/>
              <a:gdLst/>
              <a:ahLst/>
              <a:cxnLst/>
              <a:rect l="l" t="t" r="r" b="b"/>
              <a:pathLst>
                <a:path w="4974590" h="2026285">
                  <a:moveTo>
                    <a:pt x="3001533" y="0"/>
                  </a:moveTo>
                  <a:lnTo>
                    <a:pt x="85035" y="0"/>
                  </a:lnTo>
                  <a:lnTo>
                    <a:pt x="102048" y="94683"/>
                  </a:lnTo>
                  <a:lnTo>
                    <a:pt x="0" y="189341"/>
                  </a:lnTo>
                  <a:lnTo>
                    <a:pt x="0" y="1912472"/>
                  </a:lnTo>
                  <a:lnTo>
                    <a:pt x="4974209" y="2026072"/>
                  </a:lnTo>
                  <a:lnTo>
                    <a:pt x="4974209" y="1155049"/>
                  </a:lnTo>
                  <a:lnTo>
                    <a:pt x="4787149" y="1155049"/>
                  </a:lnTo>
                  <a:lnTo>
                    <a:pt x="4659618" y="1306534"/>
                  </a:lnTo>
                  <a:lnTo>
                    <a:pt x="4532064" y="1211849"/>
                  </a:lnTo>
                  <a:lnTo>
                    <a:pt x="4413027" y="1268676"/>
                  </a:lnTo>
                  <a:lnTo>
                    <a:pt x="4336508" y="1003565"/>
                  </a:lnTo>
                  <a:lnTo>
                    <a:pt x="4285474" y="1136133"/>
                  </a:lnTo>
                  <a:lnTo>
                    <a:pt x="3996389" y="975164"/>
                  </a:lnTo>
                  <a:lnTo>
                    <a:pt x="3605255" y="1420160"/>
                  </a:lnTo>
                  <a:lnTo>
                    <a:pt x="3673280" y="1173991"/>
                  </a:lnTo>
                  <a:lnTo>
                    <a:pt x="3596737" y="975164"/>
                  </a:lnTo>
                  <a:lnTo>
                    <a:pt x="3511702" y="1230791"/>
                  </a:lnTo>
                  <a:lnTo>
                    <a:pt x="3435183" y="994106"/>
                  </a:lnTo>
                  <a:lnTo>
                    <a:pt x="3358666" y="1249733"/>
                  </a:lnTo>
                  <a:lnTo>
                    <a:pt x="3367159" y="1401218"/>
                  </a:lnTo>
                  <a:lnTo>
                    <a:pt x="2533881" y="1098249"/>
                  </a:lnTo>
                  <a:lnTo>
                    <a:pt x="2457339" y="899422"/>
                  </a:lnTo>
                  <a:lnTo>
                    <a:pt x="2788965" y="852079"/>
                  </a:lnTo>
                  <a:lnTo>
                    <a:pt x="2839977" y="643796"/>
                  </a:lnTo>
                  <a:lnTo>
                    <a:pt x="2933508" y="492310"/>
                  </a:lnTo>
                  <a:lnTo>
                    <a:pt x="3103580" y="473395"/>
                  </a:lnTo>
                  <a:lnTo>
                    <a:pt x="3001533" y="255626"/>
                  </a:lnTo>
                  <a:lnTo>
                    <a:pt x="2959014" y="94683"/>
                  </a:lnTo>
                  <a:lnTo>
                    <a:pt x="3001533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42698" y="2526252"/>
              <a:ext cx="3562985" cy="3683000"/>
            </a:xfrm>
            <a:custGeom>
              <a:avLst/>
              <a:gdLst/>
              <a:ahLst/>
              <a:cxnLst/>
              <a:rect l="l" t="t" r="r" b="b"/>
              <a:pathLst>
                <a:path w="3562984" h="3683000">
                  <a:moveTo>
                    <a:pt x="1096879" y="0"/>
                  </a:moveTo>
                  <a:lnTo>
                    <a:pt x="824783" y="56799"/>
                  </a:lnTo>
                  <a:lnTo>
                    <a:pt x="671747" y="293510"/>
                  </a:lnTo>
                  <a:lnTo>
                    <a:pt x="595204" y="463910"/>
                  </a:lnTo>
                  <a:lnTo>
                    <a:pt x="331626" y="359769"/>
                  </a:lnTo>
                  <a:lnTo>
                    <a:pt x="110542" y="369252"/>
                  </a:lnTo>
                  <a:lnTo>
                    <a:pt x="0" y="492311"/>
                  </a:lnTo>
                  <a:lnTo>
                    <a:pt x="93553" y="672195"/>
                  </a:lnTo>
                  <a:lnTo>
                    <a:pt x="272096" y="852081"/>
                  </a:lnTo>
                  <a:lnTo>
                    <a:pt x="365626" y="871023"/>
                  </a:lnTo>
                  <a:lnTo>
                    <a:pt x="289107" y="984648"/>
                  </a:lnTo>
                  <a:lnTo>
                    <a:pt x="323132" y="1230791"/>
                  </a:lnTo>
                  <a:lnTo>
                    <a:pt x="297602" y="1391761"/>
                  </a:lnTo>
                  <a:lnTo>
                    <a:pt x="280614" y="1704187"/>
                  </a:lnTo>
                  <a:lnTo>
                    <a:pt x="348637" y="2073414"/>
                  </a:lnTo>
                  <a:lnTo>
                    <a:pt x="459157" y="2196499"/>
                  </a:lnTo>
                  <a:lnTo>
                    <a:pt x="535698" y="2565753"/>
                  </a:lnTo>
                  <a:lnTo>
                    <a:pt x="544192" y="2897121"/>
                  </a:lnTo>
                  <a:lnTo>
                    <a:pt x="552710" y="3152749"/>
                  </a:lnTo>
                  <a:lnTo>
                    <a:pt x="484686" y="3446233"/>
                  </a:lnTo>
                  <a:lnTo>
                    <a:pt x="425156" y="3654518"/>
                  </a:lnTo>
                  <a:lnTo>
                    <a:pt x="705747" y="3673460"/>
                  </a:lnTo>
                  <a:lnTo>
                    <a:pt x="697252" y="3417833"/>
                  </a:lnTo>
                  <a:lnTo>
                    <a:pt x="697252" y="3086464"/>
                  </a:lnTo>
                  <a:lnTo>
                    <a:pt x="799277" y="3114864"/>
                  </a:lnTo>
                  <a:lnTo>
                    <a:pt x="765277" y="2972864"/>
                  </a:lnTo>
                  <a:lnTo>
                    <a:pt x="790783" y="2745637"/>
                  </a:lnTo>
                  <a:lnTo>
                    <a:pt x="756759" y="2490010"/>
                  </a:lnTo>
                  <a:lnTo>
                    <a:pt x="773771" y="2366925"/>
                  </a:lnTo>
                  <a:lnTo>
                    <a:pt x="841795" y="2537353"/>
                  </a:lnTo>
                  <a:lnTo>
                    <a:pt x="858807" y="2774038"/>
                  </a:lnTo>
                  <a:lnTo>
                    <a:pt x="850313" y="2963379"/>
                  </a:lnTo>
                  <a:lnTo>
                    <a:pt x="926832" y="2982321"/>
                  </a:lnTo>
                  <a:lnTo>
                    <a:pt x="1028856" y="2944464"/>
                  </a:lnTo>
                  <a:lnTo>
                    <a:pt x="969350" y="2688837"/>
                  </a:lnTo>
                  <a:lnTo>
                    <a:pt x="1045867" y="2745637"/>
                  </a:lnTo>
                  <a:lnTo>
                    <a:pt x="1207422" y="2471068"/>
                  </a:lnTo>
                  <a:lnTo>
                    <a:pt x="1249940" y="2868721"/>
                  </a:lnTo>
                  <a:lnTo>
                    <a:pt x="1343470" y="3219007"/>
                  </a:lnTo>
                  <a:lnTo>
                    <a:pt x="1403000" y="3682918"/>
                  </a:lnTo>
                  <a:lnTo>
                    <a:pt x="1641073" y="3664002"/>
                  </a:lnTo>
                  <a:lnTo>
                    <a:pt x="1556037" y="3398891"/>
                  </a:lnTo>
                  <a:lnTo>
                    <a:pt x="1505024" y="3181149"/>
                  </a:lnTo>
                  <a:lnTo>
                    <a:pt x="1530531" y="3010721"/>
                  </a:lnTo>
                  <a:lnTo>
                    <a:pt x="1496531" y="2802437"/>
                  </a:lnTo>
                  <a:lnTo>
                    <a:pt x="1505024" y="2329041"/>
                  </a:lnTo>
                  <a:lnTo>
                    <a:pt x="1556037" y="2745637"/>
                  </a:lnTo>
                  <a:lnTo>
                    <a:pt x="1564554" y="3029665"/>
                  </a:lnTo>
                  <a:lnTo>
                    <a:pt x="1683592" y="3001264"/>
                  </a:lnTo>
                  <a:lnTo>
                    <a:pt x="1632579" y="2594152"/>
                  </a:lnTo>
                  <a:lnTo>
                    <a:pt x="1666580" y="2423726"/>
                  </a:lnTo>
                  <a:lnTo>
                    <a:pt x="1641073" y="2310126"/>
                  </a:lnTo>
                  <a:lnTo>
                    <a:pt x="1819639" y="2319583"/>
                  </a:lnTo>
                  <a:lnTo>
                    <a:pt x="1913169" y="2821379"/>
                  </a:lnTo>
                  <a:lnTo>
                    <a:pt x="1921664" y="2944464"/>
                  </a:lnTo>
                  <a:lnTo>
                    <a:pt x="1964181" y="2991779"/>
                  </a:lnTo>
                  <a:lnTo>
                    <a:pt x="1938676" y="3342091"/>
                  </a:lnTo>
                  <a:lnTo>
                    <a:pt x="1972699" y="3465176"/>
                  </a:lnTo>
                  <a:lnTo>
                    <a:pt x="1981194" y="3607202"/>
                  </a:lnTo>
                  <a:lnTo>
                    <a:pt x="2185267" y="3626118"/>
                  </a:lnTo>
                  <a:lnTo>
                    <a:pt x="2142749" y="3398891"/>
                  </a:lnTo>
                  <a:lnTo>
                    <a:pt x="2066230" y="3067522"/>
                  </a:lnTo>
                  <a:lnTo>
                    <a:pt x="2142749" y="2830837"/>
                  </a:lnTo>
                  <a:lnTo>
                    <a:pt x="2066230" y="2471068"/>
                  </a:lnTo>
                  <a:lnTo>
                    <a:pt x="2210772" y="2688837"/>
                  </a:lnTo>
                  <a:lnTo>
                    <a:pt x="2338327" y="2726695"/>
                  </a:lnTo>
                  <a:lnTo>
                    <a:pt x="2431856" y="2584668"/>
                  </a:lnTo>
                  <a:lnTo>
                    <a:pt x="2440351" y="2906580"/>
                  </a:lnTo>
                  <a:lnTo>
                    <a:pt x="2508375" y="3124348"/>
                  </a:lnTo>
                  <a:lnTo>
                    <a:pt x="2542376" y="3455718"/>
                  </a:lnTo>
                  <a:lnTo>
                    <a:pt x="2601906" y="3588260"/>
                  </a:lnTo>
                  <a:lnTo>
                    <a:pt x="2729459" y="3607202"/>
                  </a:lnTo>
                  <a:lnTo>
                    <a:pt x="2763460" y="3484117"/>
                  </a:lnTo>
                  <a:lnTo>
                    <a:pt x="2627412" y="3124348"/>
                  </a:lnTo>
                  <a:lnTo>
                    <a:pt x="2635929" y="2859237"/>
                  </a:lnTo>
                  <a:lnTo>
                    <a:pt x="2644424" y="2461610"/>
                  </a:lnTo>
                  <a:lnTo>
                    <a:pt x="2737954" y="2527868"/>
                  </a:lnTo>
                  <a:lnTo>
                    <a:pt x="2771955" y="2404784"/>
                  </a:lnTo>
                  <a:lnTo>
                    <a:pt x="3154593" y="2565753"/>
                  </a:lnTo>
                  <a:lnTo>
                    <a:pt x="3316147" y="2669895"/>
                  </a:lnTo>
                  <a:lnTo>
                    <a:pt x="3511726" y="2565753"/>
                  </a:lnTo>
                  <a:lnTo>
                    <a:pt x="3545726" y="2461610"/>
                  </a:lnTo>
                  <a:lnTo>
                    <a:pt x="3324665" y="1865129"/>
                  </a:lnTo>
                  <a:lnTo>
                    <a:pt x="3367159" y="1704187"/>
                  </a:lnTo>
                  <a:lnTo>
                    <a:pt x="3520220" y="1666303"/>
                  </a:lnTo>
                  <a:lnTo>
                    <a:pt x="3562738" y="1514819"/>
                  </a:lnTo>
                  <a:lnTo>
                    <a:pt x="3392689" y="1420160"/>
                  </a:lnTo>
                  <a:lnTo>
                    <a:pt x="3239630" y="1439103"/>
                  </a:lnTo>
                  <a:lnTo>
                    <a:pt x="3103581" y="1145592"/>
                  </a:lnTo>
                  <a:lnTo>
                    <a:pt x="2814472" y="1306534"/>
                  </a:lnTo>
                  <a:lnTo>
                    <a:pt x="2491364" y="1117191"/>
                  </a:lnTo>
                  <a:lnTo>
                    <a:pt x="2372326" y="994107"/>
                  </a:lnTo>
                  <a:lnTo>
                    <a:pt x="2168254" y="918364"/>
                  </a:lnTo>
                  <a:lnTo>
                    <a:pt x="1921664" y="1060391"/>
                  </a:lnTo>
                  <a:lnTo>
                    <a:pt x="1709097" y="1060391"/>
                  </a:lnTo>
                  <a:lnTo>
                    <a:pt x="1462507" y="1155049"/>
                  </a:lnTo>
                  <a:lnTo>
                    <a:pt x="1471024" y="994107"/>
                  </a:lnTo>
                  <a:lnTo>
                    <a:pt x="1666580" y="965706"/>
                  </a:lnTo>
                  <a:lnTo>
                    <a:pt x="1947170" y="700622"/>
                  </a:lnTo>
                  <a:lnTo>
                    <a:pt x="1981194" y="586995"/>
                  </a:lnTo>
                  <a:lnTo>
                    <a:pt x="1845146" y="473395"/>
                  </a:lnTo>
                  <a:lnTo>
                    <a:pt x="1666580" y="444995"/>
                  </a:lnTo>
                  <a:lnTo>
                    <a:pt x="1539049" y="539653"/>
                  </a:lnTo>
                  <a:lnTo>
                    <a:pt x="1522037" y="416568"/>
                  </a:lnTo>
                  <a:lnTo>
                    <a:pt x="1437001" y="293510"/>
                  </a:lnTo>
                  <a:lnTo>
                    <a:pt x="1403000" y="170426"/>
                  </a:lnTo>
                  <a:lnTo>
                    <a:pt x="1292458" y="18942"/>
                  </a:lnTo>
                  <a:lnTo>
                    <a:pt x="1096879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01930" rIns="0" bIns="0" rtlCol="0" vert="horz">
            <a:spAutoFit/>
          </a:bodyPr>
          <a:lstStyle/>
          <a:p>
            <a:pPr marL="3391535">
              <a:lnSpc>
                <a:spcPct val="100000"/>
              </a:lnSpc>
              <a:spcBef>
                <a:spcPts val="1590"/>
              </a:spcBef>
            </a:pPr>
            <a:r>
              <a:rPr dirty="0" spc="-10"/>
              <a:t>Sky</a:t>
            </a:r>
          </a:p>
          <a:p>
            <a:pPr>
              <a:lnSpc>
                <a:spcPct val="100000"/>
              </a:lnSpc>
            </a:pPr>
            <a:endParaRPr sz="300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/>
          </a:p>
          <a:p>
            <a:pPr algn="ctr" marR="9144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Cow</a:t>
            </a:r>
          </a:p>
          <a:p>
            <a:pPr>
              <a:lnSpc>
                <a:spcPct val="100000"/>
              </a:lnSpc>
            </a:pPr>
            <a:endParaRPr sz="3000"/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/>
          </a:p>
          <a:p>
            <a:pPr marL="3561715">
              <a:lnSpc>
                <a:spcPct val="100000"/>
              </a:lnSpc>
            </a:pPr>
            <a:r>
              <a:rPr dirty="0" spc="-20"/>
              <a:t>Grass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12" name="object 12"/>
          <p:cNvSpPr txBox="1"/>
          <p:nvPr/>
        </p:nvSpPr>
        <p:spPr>
          <a:xfrm rot="18900000">
            <a:off x="6698426" y="2804729"/>
            <a:ext cx="763806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00"/>
              </a:lnSpc>
            </a:pPr>
            <a:r>
              <a:rPr dirty="0" sz="2500" spc="-130" b="1">
                <a:latin typeface="Calibri"/>
                <a:cs typeface="Calibri"/>
              </a:rPr>
              <a:t>T</a:t>
            </a:r>
            <a:r>
              <a:rPr dirty="0" sz="2500" spc="-30" b="1">
                <a:latin typeface="Calibri"/>
                <a:cs typeface="Calibri"/>
              </a:rPr>
              <a:t>r</a:t>
            </a:r>
            <a:r>
              <a:rPr dirty="0" sz="2500" spc="-10" b="1">
                <a:latin typeface="Calibri"/>
                <a:cs typeface="Calibri"/>
              </a:rPr>
              <a:t>ee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6938" y="297687"/>
            <a:ext cx="494157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0"/>
              <a:t>Computer </a:t>
            </a:r>
            <a:r>
              <a:rPr dirty="0" sz="4300" spc="-5"/>
              <a:t>Vision</a:t>
            </a:r>
            <a:r>
              <a:rPr dirty="0" sz="4300" spc="-40"/>
              <a:t> </a:t>
            </a:r>
            <a:r>
              <a:rPr dirty="0" sz="4300" spc="-80"/>
              <a:t>Tasks</a:t>
            </a:r>
            <a:endParaRPr sz="4300"/>
          </a:p>
        </p:txBody>
      </p:sp>
      <p:sp>
        <p:nvSpPr>
          <p:cNvPr id="14" name="object 14"/>
          <p:cNvSpPr txBox="1"/>
          <p:nvPr/>
        </p:nvSpPr>
        <p:spPr>
          <a:xfrm>
            <a:off x="644832" y="1091691"/>
            <a:ext cx="5280660" cy="13030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800" spc="-5" b="1">
                <a:latin typeface="Calibri"/>
                <a:cs typeface="Calibri"/>
              </a:rPr>
              <a:t>Object </a:t>
            </a:r>
            <a:r>
              <a:rPr dirty="0" sz="2800" spc="-10" b="1">
                <a:latin typeface="Calibri"/>
                <a:cs typeface="Calibri"/>
              </a:rPr>
              <a:t>Detection: </a:t>
            </a:r>
            <a:r>
              <a:rPr dirty="0" sz="2800" spc="-10">
                <a:latin typeface="Calibri"/>
                <a:cs typeface="Calibri"/>
              </a:rPr>
              <a:t>Detects </a:t>
            </a:r>
            <a:r>
              <a:rPr dirty="0" sz="2800" spc="-5">
                <a:latin typeface="Calibri"/>
                <a:cs typeface="Calibri"/>
              </a:rPr>
              <a:t>individual  object </a:t>
            </a:r>
            <a:r>
              <a:rPr dirty="0" sz="2800" spc="-10">
                <a:latin typeface="Calibri"/>
                <a:cs typeface="Calibri"/>
              </a:rPr>
              <a:t>instances, </a:t>
            </a:r>
            <a:r>
              <a:rPr dirty="0" sz="2800">
                <a:latin typeface="Calibri"/>
                <a:cs typeface="Calibri"/>
              </a:rPr>
              <a:t>but </a:t>
            </a:r>
            <a:r>
              <a:rPr dirty="0" sz="2800" spc="-5">
                <a:latin typeface="Calibri"/>
                <a:cs typeface="Calibri"/>
              </a:rPr>
              <a:t>only </a:t>
            </a:r>
            <a:r>
              <a:rPr dirty="0" sz="2800" spc="-15">
                <a:latin typeface="Calibri"/>
                <a:cs typeface="Calibri"/>
              </a:rPr>
              <a:t>gives </a:t>
            </a:r>
            <a:r>
              <a:rPr dirty="0" sz="2800" spc="-20">
                <a:latin typeface="Calibri"/>
                <a:cs typeface="Calibri"/>
              </a:rPr>
              <a:t>box  </a:t>
            </a:r>
            <a:r>
              <a:rPr dirty="0" sz="2800" spc="-5">
                <a:latin typeface="Calibri"/>
                <a:cs typeface="Calibri"/>
              </a:rPr>
              <a:t>(Only things!)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74567" y="1088643"/>
            <a:ext cx="5144135" cy="13030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800" spc="-5" b="1">
                <a:latin typeface="Calibri"/>
                <a:cs typeface="Calibri"/>
              </a:rPr>
              <a:t>Semantic </a:t>
            </a:r>
            <a:r>
              <a:rPr dirty="0" sz="2800" spc="-10" b="1">
                <a:latin typeface="Calibri"/>
                <a:cs typeface="Calibri"/>
              </a:rPr>
              <a:t>Segmentation</a:t>
            </a:r>
            <a:r>
              <a:rPr dirty="0" sz="2800" spc="-10">
                <a:latin typeface="Calibri"/>
                <a:cs typeface="Calibri"/>
              </a:rPr>
              <a:t>: Gives </a:t>
            </a:r>
            <a:r>
              <a:rPr dirty="0" sz="2800" spc="-25">
                <a:latin typeface="Calibri"/>
                <a:cs typeface="Calibri"/>
              </a:rPr>
              <a:t>per-  </a:t>
            </a:r>
            <a:r>
              <a:rPr dirty="0" sz="2800" spc="-20">
                <a:latin typeface="Calibri"/>
                <a:cs typeface="Calibri"/>
              </a:rPr>
              <a:t>pixel </a:t>
            </a:r>
            <a:r>
              <a:rPr dirty="0" sz="2800" spc="-5">
                <a:latin typeface="Calibri"/>
                <a:cs typeface="Calibri"/>
              </a:rPr>
              <a:t>labels, </a:t>
            </a:r>
            <a:r>
              <a:rPr dirty="0" sz="2800">
                <a:latin typeface="Calibri"/>
                <a:cs typeface="Calibri"/>
              </a:rPr>
              <a:t>but </a:t>
            </a:r>
            <a:r>
              <a:rPr dirty="0" sz="2800" spc="-15">
                <a:latin typeface="Calibri"/>
                <a:cs typeface="Calibri"/>
              </a:rPr>
              <a:t>merges </a:t>
            </a:r>
            <a:r>
              <a:rPr dirty="0" sz="2800" spc="-10">
                <a:latin typeface="Calibri"/>
                <a:cs typeface="Calibri"/>
              </a:rPr>
              <a:t>instances  </a:t>
            </a:r>
            <a:r>
              <a:rPr dirty="0" sz="2800" spc="-5">
                <a:latin typeface="Calibri"/>
                <a:cs typeface="Calibri"/>
              </a:rPr>
              <a:t>(Both things and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stuff)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6388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Recap: </a:t>
            </a:r>
            <a:r>
              <a:rPr dirty="0" spc="-5"/>
              <a:t>Slow R-CNN</a:t>
            </a:r>
            <a:r>
              <a:rPr dirty="0" spc="-60"/>
              <a:t> </a:t>
            </a:r>
            <a:r>
              <a:rPr dirty="0" spc="-45"/>
              <a:t>Training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1675" y="4450290"/>
            <a:ext cx="3082290" cy="1456055"/>
            <a:chOff x="821675" y="4450290"/>
            <a:chExt cx="3082290" cy="1456055"/>
          </a:xfrm>
        </p:grpSpPr>
        <p:sp>
          <p:nvSpPr>
            <p:cNvPr id="4" name="object 4"/>
            <p:cNvSpPr/>
            <p:nvPr/>
          </p:nvSpPr>
          <p:spPr>
            <a:xfrm>
              <a:off x="1956118" y="4454418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504169" y="0"/>
                  </a:moveTo>
                  <a:lnTo>
                    <a:pt x="150322" y="0"/>
                  </a:lnTo>
                  <a:lnTo>
                    <a:pt x="0" y="162636"/>
                  </a:lnTo>
                  <a:lnTo>
                    <a:pt x="353848" y="162636"/>
                  </a:lnTo>
                  <a:lnTo>
                    <a:pt x="5041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56118" y="4454418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0" y="162635"/>
                  </a:moveTo>
                  <a:lnTo>
                    <a:pt x="150321" y="0"/>
                  </a:lnTo>
                  <a:lnTo>
                    <a:pt x="504169" y="0"/>
                  </a:lnTo>
                  <a:lnTo>
                    <a:pt x="353847" y="162635"/>
                  </a:lnTo>
                  <a:lnTo>
                    <a:pt x="0" y="16263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5802" y="4861007"/>
              <a:ext cx="3073809" cy="10408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5802" y="4861007"/>
              <a:ext cx="3074035" cy="1041400"/>
            </a:xfrm>
            <a:custGeom>
              <a:avLst/>
              <a:gdLst/>
              <a:ahLst/>
              <a:cxnLst/>
              <a:rect l="l" t="t" r="r" b="b"/>
              <a:pathLst>
                <a:path w="3074035" h="1041400">
                  <a:moveTo>
                    <a:pt x="0" y="1040866"/>
                  </a:moveTo>
                  <a:lnTo>
                    <a:pt x="962061" y="0"/>
                  </a:lnTo>
                  <a:lnTo>
                    <a:pt x="3073809" y="0"/>
                  </a:lnTo>
                  <a:lnTo>
                    <a:pt x="2111748" y="1040866"/>
                  </a:lnTo>
                  <a:lnTo>
                    <a:pt x="0" y="1040866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55797" y="5138237"/>
            <a:ext cx="53340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Input  </a:t>
            </a:r>
            <a:r>
              <a:rPr dirty="0" sz="1600" spc="15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ma</a:t>
            </a:r>
            <a:r>
              <a:rPr dirty="0" sz="1600" spc="10">
                <a:latin typeface="Calibri"/>
                <a:cs typeface="Calibri"/>
              </a:rPr>
              <a:t>g</a:t>
            </a:r>
            <a:r>
              <a:rPr dirty="0" sz="160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0465" y="3238657"/>
            <a:ext cx="2838450" cy="2651125"/>
            <a:chOff x="870465" y="3238657"/>
            <a:chExt cx="2838450" cy="2651125"/>
          </a:xfrm>
        </p:grpSpPr>
        <p:sp>
          <p:nvSpPr>
            <p:cNvPr id="10" name="object 10"/>
            <p:cNvSpPr/>
            <p:nvPr/>
          </p:nvSpPr>
          <p:spPr>
            <a:xfrm>
              <a:off x="1411290" y="4917929"/>
              <a:ext cx="1553210" cy="667385"/>
            </a:xfrm>
            <a:custGeom>
              <a:avLst/>
              <a:gdLst/>
              <a:ahLst/>
              <a:cxnLst/>
              <a:rect l="l" t="t" r="r" b="b"/>
              <a:pathLst>
                <a:path w="1553210" h="667385">
                  <a:moveTo>
                    <a:pt x="1553168" y="0"/>
                  </a:moveTo>
                  <a:lnTo>
                    <a:pt x="616320" y="0"/>
                  </a:lnTo>
                  <a:lnTo>
                    <a:pt x="0" y="666805"/>
                  </a:lnTo>
                  <a:lnTo>
                    <a:pt x="936847" y="666805"/>
                  </a:lnTo>
                  <a:lnTo>
                    <a:pt x="155316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11290" y="4917929"/>
              <a:ext cx="1553210" cy="667385"/>
            </a:xfrm>
            <a:custGeom>
              <a:avLst/>
              <a:gdLst/>
              <a:ahLst/>
              <a:cxnLst/>
              <a:rect l="l" t="t" r="r" b="b"/>
              <a:pathLst>
                <a:path w="1553210" h="667385">
                  <a:moveTo>
                    <a:pt x="0" y="666805"/>
                  </a:moveTo>
                  <a:lnTo>
                    <a:pt x="616321" y="0"/>
                  </a:lnTo>
                  <a:lnTo>
                    <a:pt x="1553168" y="0"/>
                  </a:lnTo>
                  <a:lnTo>
                    <a:pt x="936847" y="666805"/>
                  </a:lnTo>
                  <a:lnTo>
                    <a:pt x="0" y="66680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64458" y="4934192"/>
              <a:ext cx="740410" cy="276860"/>
            </a:xfrm>
            <a:custGeom>
              <a:avLst/>
              <a:gdLst/>
              <a:ahLst/>
              <a:cxnLst/>
              <a:rect l="l" t="t" r="r" b="b"/>
              <a:pathLst>
                <a:path w="740410" h="276860">
                  <a:moveTo>
                    <a:pt x="739992" y="0"/>
                  </a:moveTo>
                  <a:lnTo>
                    <a:pt x="255548" y="0"/>
                  </a:lnTo>
                  <a:lnTo>
                    <a:pt x="0" y="276480"/>
                  </a:lnTo>
                  <a:lnTo>
                    <a:pt x="484444" y="276480"/>
                  </a:lnTo>
                  <a:lnTo>
                    <a:pt x="739992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964458" y="4934192"/>
              <a:ext cx="740410" cy="276860"/>
            </a:xfrm>
            <a:custGeom>
              <a:avLst/>
              <a:gdLst/>
              <a:ahLst/>
              <a:cxnLst/>
              <a:rect l="l" t="t" r="r" b="b"/>
              <a:pathLst>
                <a:path w="740410" h="276860">
                  <a:moveTo>
                    <a:pt x="0" y="276480"/>
                  </a:moveTo>
                  <a:lnTo>
                    <a:pt x="255547" y="0"/>
                  </a:lnTo>
                  <a:lnTo>
                    <a:pt x="739991" y="0"/>
                  </a:lnTo>
                  <a:lnTo>
                    <a:pt x="484444" y="276480"/>
                  </a:lnTo>
                  <a:lnTo>
                    <a:pt x="0" y="276480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4593" y="5462757"/>
              <a:ext cx="723900" cy="422909"/>
            </a:xfrm>
            <a:custGeom>
              <a:avLst/>
              <a:gdLst/>
              <a:ahLst/>
              <a:cxnLst/>
              <a:rect l="l" t="t" r="r" b="b"/>
              <a:pathLst>
                <a:path w="723900" h="422910">
                  <a:moveTo>
                    <a:pt x="723727" y="0"/>
                  </a:moveTo>
                  <a:lnTo>
                    <a:pt x="390837" y="0"/>
                  </a:lnTo>
                  <a:lnTo>
                    <a:pt x="0" y="422852"/>
                  </a:lnTo>
                  <a:lnTo>
                    <a:pt x="332890" y="422852"/>
                  </a:lnTo>
                  <a:lnTo>
                    <a:pt x="7237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4593" y="5462757"/>
              <a:ext cx="723900" cy="422909"/>
            </a:xfrm>
            <a:custGeom>
              <a:avLst/>
              <a:gdLst/>
              <a:ahLst/>
              <a:cxnLst/>
              <a:rect l="l" t="t" r="r" b="b"/>
              <a:pathLst>
                <a:path w="723900" h="422910">
                  <a:moveTo>
                    <a:pt x="0" y="422852"/>
                  </a:moveTo>
                  <a:lnTo>
                    <a:pt x="390837" y="0"/>
                  </a:lnTo>
                  <a:lnTo>
                    <a:pt x="723727" y="0"/>
                  </a:lnTo>
                  <a:lnTo>
                    <a:pt x="332890" y="422852"/>
                  </a:lnTo>
                  <a:lnTo>
                    <a:pt x="0" y="422852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86332" y="3242785"/>
              <a:ext cx="224154" cy="1097915"/>
            </a:xfrm>
            <a:custGeom>
              <a:avLst/>
              <a:gdLst/>
              <a:ahLst/>
              <a:cxnLst/>
              <a:rect l="l" t="t" r="r" b="b"/>
              <a:pathLst>
                <a:path w="224155" h="1097914">
                  <a:moveTo>
                    <a:pt x="223622" y="0"/>
                  </a:moveTo>
                  <a:lnTo>
                    <a:pt x="0" y="223622"/>
                  </a:lnTo>
                  <a:lnTo>
                    <a:pt x="0" y="1097789"/>
                  </a:lnTo>
                  <a:lnTo>
                    <a:pt x="223622" y="874165"/>
                  </a:lnTo>
                  <a:lnTo>
                    <a:pt x="22362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15459" y="3242785"/>
              <a:ext cx="894715" cy="224154"/>
            </a:xfrm>
            <a:custGeom>
              <a:avLst/>
              <a:gdLst/>
              <a:ahLst/>
              <a:cxnLst/>
              <a:rect l="l" t="t" r="r" b="b"/>
              <a:pathLst>
                <a:path w="894714" h="224154">
                  <a:moveTo>
                    <a:pt x="894495" y="0"/>
                  </a:moveTo>
                  <a:lnTo>
                    <a:pt x="223625" y="0"/>
                  </a:lnTo>
                  <a:lnTo>
                    <a:pt x="0" y="223622"/>
                  </a:lnTo>
                  <a:lnTo>
                    <a:pt x="670872" y="223622"/>
                  </a:lnTo>
                  <a:lnTo>
                    <a:pt x="89449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15459" y="3242785"/>
              <a:ext cx="894715" cy="1097915"/>
            </a:xfrm>
            <a:custGeom>
              <a:avLst/>
              <a:gdLst/>
              <a:ahLst/>
              <a:cxnLst/>
              <a:rect l="l" t="t" r="r" b="b"/>
              <a:pathLst>
                <a:path w="894714" h="1097914">
                  <a:moveTo>
                    <a:pt x="0" y="223624"/>
                  </a:moveTo>
                  <a:lnTo>
                    <a:pt x="223624" y="0"/>
                  </a:lnTo>
                  <a:lnTo>
                    <a:pt x="894494" y="0"/>
                  </a:lnTo>
                  <a:lnTo>
                    <a:pt x="894494" y="874166"/>
                  </a:lnTo>
                  <a:lnTo>
                    <a:pt x="670871" y="1097789"/>
                  </a:lnTo>
                  <a:lnTo>
                    <a:pt x="0" y="1097789"/>
                  </a:lnTo>
                  <a:lnTo>
                    <a:pt x="0" y="223624"/>
                  </a:lnTo>
                  <a:close/>
                </a:path>
                <a:path w="894714" h="1097914">
                  <a:moveTo>
                    <a:pt x="0" y="223624"/>
                  </a:moveTo>
                  <a:lnTo>
                    <a:pt x="670871" y="223624"/>
                  </a:lnTo>
                  <a:lnTo>
                    <a:pt x="894494" y="0"/>
                  </a:lnTo>
                </a:path>
                <a:path w="894714" h="1097914">
                  <a:moveTo>
                    <a:pt x="670871" y="223624"/>
                  </a:moveTo>
                  <a:lnTo>
                    <a:pt x="670871" y="1097789"/>
                  </a:lnTo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024574" y="3637695"/>
            <a:ext cx="431165" cy="49593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77470" marR="5080" indent="-65405">
              <a:lnSpc>
                <a:spcPct val="103200"/>
              </a:lnSpc>
              <a:spcBef>
                <a:spcPts val="80"/>
              </a:spcBef>
            </a:pPr>
            <a:r>
              <a:rPr dirty="0" sz="1500" spc="25">
                <a:latin typeface="Calibri"/>
                <a:cs typeface="Calibri"/>
              </a:rPr>
              <a:t>C</a:t>
            </a:r>
            <a:r>
              <a:rPr dirty="0" sz="1500" spc="35">
                <a:latin typeface="Calibri"/>
                <a:cs typeface="Calibri"/>
              </a:rPr>
              <a:t>o</a:t>
            </a:r>
            <a:r>
              <a:rPr dirty="0" sz="1500" spc="40">
                <a:latin typeface="Calibri"/>
                <a:cs typeface="Calibri"/>
              </a:rPr>
              <a:t>n</a:t>
            </a:r>
            <a:r>
              <a:rPr dirty="0" sz="1500" spc="10">
                <a:latin typeface="Calibri"/>
                <a:cs typeface="Calibri"/>
              </a:rPr>
              <a:t>v  </a:t>
            </a:r>
            <a:r>
              <a:rPr dirty="0" sz="1500" spc="5">
                <a:latin typeface="Calibri"/>
                <a:cs typeface="Calibri"/>
              </a:rPr>
              <a:t>Net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68462" y="2994703"/>
            <a:ext cx="902969" cy="1106170"/>
            <a:chOff x="2968462" y="2994703"/>
            <a:chExt cx="902969" cy="1106170"/>
          </a:xfrm>
        </p:grpSpPr>
        <p:sp>
          <p:nvSpPr>
            <p:cNvPr id="21" name="object 21"/>
            <p:cNvSpPr/>
            <p:nvPr/>
          </p:nvSpPr>
          <p:spPr>
            <a:xfrm>
              <a:off x="3643462" y="2998830"/>
              <a:ext cx="224154" cy="1097915"/>
            </a:xfrm>
            <a:custGeom>
              <a:avLst/>
              <a:gdLst/>
              <a:ahLst/>
              <a:cxnLst/>
              <a:rect l="l" t="t" r="r" b="b"/>
              <a:pathLst>
                <a:path w="224154" h="1097914">
                  <a:moveTo>
                    <a:pt x="223622" y="0"/>
                  </a:moveTo>
                  <a:lnTo>
                    <a:pt x="0" y="223624"/>
                  </a:lnTo>
                  <a:lnTo>
                    <a:pt x="0" y="1097789"/>
                  </a:lnTo>
                  <a:lnTo>
                    <a:pt x="223622" y="874166"/>
                  </a:lnTo>
                  <a:lnTo>
                    <a:pt x="22362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72589" y="2998830"/>
              <a:ext cx="894715" cy="224154"/>
            </a:xfrm>
            <a:custGeom>
              <a:avLst/>
              <a:gdLst/>
              <a:ahLst/>
              <a:cxnLst/>
              <a:rect l="l" t="t" r="r" b="b"/>
              <a:pathLst>
                <a:path w="894714" h="224155">
                  <a:moveTo>
                    <a:pt x="894495" y="0"/>
                  </a:moveTo>
                  <a:lnTo>
                    <a:pt x="223625" y="0"/>
                  </a:lnTo>
                  <a:lnTo>
                    <a:pt x="0" y="223624"/>
                  </a:lnTo>
                  <a:lnTo>
                    <a:pt x="670872" y="223624"/>
                  </a:lnTo>
                  <a:lnTo>
                    <a:pt x="89449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72589" y="2998830"/>
              <a:ext cx="894715" cy="1097915"/>
            </a:xfrm>
            <a:custGeom>
              <a:avLst/>
              <a:gdLst/>
              <a:ahLst/>
              <a:cxnLst/>
              <a:rect l="l" t="t" r="r" b="b"/>
              <a:pathLst>
                <a:path w="894714" h="1097914">
                  <a:moveTo>
                    <a:pt x="0" y="223624"/>
                  </a:moveTo>
                  <a:lnTo>
                    <a:pt x="223624" y="0"/>
                  </a:lnTo>
                  <a:lnTo>
                    <a:pt x="894494" y="0"/>
                  </a:lnTo>
                  <a:lnTo>
                    <a:pt x="894494" y="874166"/>
                  </a:lnTo>
                  <a:lnTo>
                    <a:pt x="670871" y="1097789"/>
                  </a:lnTo>
                  <a:lnTo>
                    <a:pt x="0" y="1097789"/>
                  </a:lnTo>
                  <a:lnTo>
                    <a:pt x="0" y="223624"/>
                  </a:lnTo>
                  <a:close/>
                </a:path>
                <a:path w="894714" h="1097914">
                  <a:moveTo>
                    <a:pt x="0" y="223624"/>
                  </a:moveTo>
                  <a:lnTo>
                    <a:pt x="670871" y="223624"/>
                  </a:lnTo>
                  <a:lnTo>
                    <a:pt x="894494" y="0"/>
                  </a:lnTo>
                </a:path>
                <a:path w="894714" h="1097914">
                  <a:moveTo>
                    <a:pt x="670871" y="223624"/>
                  </a:moveTo>
                  <a:lnTo>
                    <a:pt x="670871" y="1097789"/>
                  </a:lnTo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084978" y="3393218"/>
            <a:ext cx="431165" cy="49593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77470" marR="5080" indent="-65405">
              <a:lnSpc>
                <a:spcPct val="103200"/>
              </a:lnSpc>
              <a:spcBef>
                <a:spcPts val="80"/>
              </a:spcBef>
            </a:pPr>
            <a:r>
              <a:rPr dirty="0" sz="1500" spc="25">
                <a:latin typeface="Calibri"/>
                <a:cs typeface="Calibri"/>
              </a:rPr>
              <a:t>C</a:t>
            </a:r>
            <a:r>
              <a:rPr dirty="0" sz="1500" spc="35">
                <a:latin typeface="Calibri"/>
                <a:cs typeface="Calibri"/>
              </a:rPr>
              <a:t>o</a:t>
            </a:r>
            <a:r>
              <a:rPr dirty="0" sz="1500" spc="40">
                <a:latin typeface="Calibri"/>
                <a:cs typeface="Calibri"/>
              </a:rPr>
              <a:t>n</a:t>
            </a:r>
            <a:r>
              <a:rPr dirty="0" sz="1500" spc="10">
                <a:latin typeface="Calibri"/>
                <a:cs typeface="Calibri"/>
              </a:rPr>
              <a:t>v  </a:t>
            </a:r>
            <a:r>
              <a:rPr dirty="0" sz="1500" spc="5">
                <a:latin typeface="Calibri"/>
                <a:cs typeface="Calibri"/>
              </a:rPr>
              <a:t>Net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7388" y="3580190"/>
            <a:ext cx="911225" cy="1106170"/>
            <a:chOff x="927388" y="3580190"/>
            <a:chExt cx="911225" cy="1106170"/>
          </a:xfrm>
        </p:grpSpPr>
        <p:sp>
          <p:nvSpPr>
            <p:cNvPr id="26" name="object 26"/>
            <p:cNvSpPr/>
            <p:nvPr/>
          </p:nvSpPr>
          <p:spPr>
            <a:xfrm>
              <a:off x="1608485" y="3584318"/>
              <a:ext cx="226060" cy="1097915"/>
            </a:xfrm>
            <a:custGeom>
              <a:avLst/>
              <a:gdLst/>
              <a:ahLst/>
              <a:cxnLst/>
              <a:rect l="l" t="t" r="r" b="b"/>
              <a:pathLst>
                <a:path w="226060" h="1097914">
                  <a:moveTo>
                    <a:pt x="225656" y="0"/>
                  </a:moveTo>
                  <a:lnTo>
                    <a:pt x="0" y="225657"/>
                  </a:lnTo>
                  <a:lnTo>
                    <a:pt x="0" y="1097789"/>
                  </a:lnTo>
                  <a:lnTo>
                    <a:pt x="225656" y="872133"/>
                  </a:lnTo>
                  <a:lnTo>
                    <a:pt x="22565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31515" y="3584318"/>
              <a:ext cx="902969" cy="226060"/>
            </a:xfrm>
            <a:custGeom>
              <a:avLst/>
              <a:gdLst/>
              <a:ahLst/>
              <a:cxnLst/>
              <a:rect l="l" t="t" r="r" b="b"/>
              <a:pathLst>
                <a:path w="902969" h="226060">
                  <a:moveTo>
                    <a:pt x="902626" y="0"/>
                  </a:moveTo>
                  <a:lnTo>
                    <a:pt x="225656" y="0"/>
                  </a:lnTo>
                  <a:lnTo>
                    <a:pt x="0" y="225657"/>
                  </a:lnTo>
                  <a:lnTo>
                    <a:pt x="676969" y="225657"/>
                  </a:lnTo>
                  <a:lnTo>
                    <a:pt x="90262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1515" y="3584318"/>
              <a:ext cx="902969" cy="1097915"/>
            </a:xfrm>
            <a:custGeom>
              <a:avLst/>
              <a:gdLst/>
              <a:ahLst/>
              <a:cxnLst/>
              <a:rect l="l" t="t" r="r" b="b"/>
              <a:pathLst>
                <a:path w="902969" h="1097914">
                  <a:moveTo>
                    <a:pt x="0" y="225656"/>
                  </a:moveTo>
                  <a:lnTo>
                    <a:pt x="225656" y="0"/>
                  </a:lnTo>
                  <a:lnTo>
                    <a:pt x="902626" y="0"/>
                  </a:lnTo>
                  <a:lnTo>
                    <a:pt x="902626" y="872132"/>
                  </a:lnTo>
                  <a:lnTo>
                    <a:pt x="676970" y="1097789"/>
                  </a:lnTo>
                  <a:lnTo>
                    <a:pt x="0" y="1097789"/>
                  </a:lnTo>
                  <a:lnTo>
                    <a:pt x="0" y="225656"/>
                  </a:lnTo>
                  <a:close/>
                </a:path>
                <a:path w="902969" h="1097914">
                  <a:moveTo>
                    <a:pt x="0" y="225656"/>
                  </a:moveTo>
                  <a:lnTo>
                    <a:pt x="676970" y="225656"/>
                  </a:lnTo>
                  <a:lnTo>
                    <a:pt x="902626" y="0"/>
                  </a:lnTo>
                </a:path>
                <a:path w="902969" h="1097914">
                  <a:moveTo>
                    <a:pt x="676970" y="225656"/>
                  </a:moveTo>
                  <a:lnTo>
                    <a:pt x="676970" y="1097789"/>
                  </a:lnTo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45483" y="3977238"/>
            <a:ext cx="431165" cy="49593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77470" marR="5080" indent="-65405">
              <a:lnSpc>
                <a:spcPct val="103200"/>
              </a:lnSpc>
              <a:spcBef>
                <a:spcPts val="80"/>
              </a:spcBef>
            </a:pPr>
            <a:r>
              <a:rPr dirty="0" sz="1500" spc="25">
                <a:latin typeface="Calibri"/>
                <a:cs typeface="Calibri"/>
              </a:rPr>
              <a:t>C</a:t>
            </a:r>
            <a:r>
              <a:rPr dirty="0" sz="1500" spc="35">
                <a:latin typeface="Calibri"/>
                <a:cs typeface="Calibri"/>
              </a:rPr>
              <a:t>o</a:t>
            </a:r>
            <a:r>
              <a:rPr dirty="0" sz="1500" spc="40">
                <a:latin typeface="Calibri"/>
                <a:cs typeface="Calibri"/>
              </a:rPr>
              <a:t>n</a:t>
            </a:r>
            <a:r>
              <a:rPr dirty="0" sz="1500" spc="10">
                <a:latin typeface="Calibri"/>
                <a:cs typeface="Calibri"/>
              </a:rPr>
              <a:t>v  </a:t>
            </a:r>
            <a:r>
              <a:rPr dirty="0" sz="1500" spc="5">
                <a:latin typeface="Calibri"/>
                <a:cs typeface="Calibri"/>
              </a:rPr>
              <a:t>Net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81891" y="4246996"/>
            <a:ext cx="2537460" cy="764540"/>
            <a:chOff x="1081891" y="4246996"/>
            <a:chExt cx="2537460" cy="764540"/>
          </a:xfrm>
        </p:grpSpPr>
        <p:sp>
          <p:nvSpPr>
            <p:cNvPr id="31" name="object 31"/>
            <p:cNvSpPr/>
            <p:nvPr/>
          </p:nvSpPr>
          <p:spPr>
            <a:xfrm>
              <a:off x="1086019" y="4844744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90" h="163195">
                  <a:moveTo>
                    <a:pt x="504169" y="0"/>
                  </a:moveTo>
                  <a:lnTo>
                    <a:pt x="150322" y="0"/>
                  </a:lnTo>
                  <a:lnTo>
                    <a:pt x="0" y="162634"/>
                  </a:lnTo>
                  <a:lnTo>
                    <a:pt x="353848" y="162634"/>
                  </a:lnTo>
                  <a:lnTo>
                    <a:pt x="5041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86019" y="4844744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90" h="163195">
                  <a:moveTo>
                    <a:pt x="0" y="162635"/>
                  </a:moveTo>
                  <a:lnTo>
                    <a:pt x="150321" y="0"/>
                  </a:lnTo>
                  <a:lnTo>
                    <a:pt x="504169" y="0"/>
                  </a:lnTo>
                  <a:lnTo>
                    <a:pt x="353847" y="162635"/>
                  </a:lnTo>
                  <a:lnTo>
                    <a:pt x="0" y="16263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110830" y="4251124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504169" y="0"/>
                  </a:moveTo>
                  <a:lnTo>
                    <a:pt x="150322" y="0"/>
                  </a:lnTo>
                  <a:lnTo>
                    <a:pt x="0" y="162634"/>
                  </a:lnTo>
                  <a:lnTo>
                    <a:pt x="353848" y="162634"/>
                  </a:lnTo>
                  <a:lnTo>
                    <a:pt x="5041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110830" y="4251124"/>
              <a:ext cx="504190" cy="163195"/>
            </a:xfrm>
            <a:custGeom>
              <a:avLst/>
              <a:gdLst/>
              <a:ahLst/>
              <a:cxnLst/>
              <a:rect l="l" t="t" r="r" b="b"/>
              <a:pathLst>
                <a:path w="504189" h="163195">
                  <a:moveTo>
                    <a:pt x="0" y="162635"/>
                  </a:moveTo>
                  <a:lnTo>
                    <a:pt x="150321" y="0"/>
                  </a:lnTo>
                  <a:lnTo>
                    <a:pt x="504169" y="0"/>
                  </a:lnTo>
                  <a:lnTo>
                    <a:pt x="353847" y="162635"/>
                  </a:lnTo>
                  <a:lnTo>
                    <a:pt x="0" y="162635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114480" y="3238718"/>
            <a:ext cx="586105" cy="24447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7630">
              <a:lnSpc>
                <a:spcPts val="1814"/>
              </a:lnSpc>
            </a:pPr>
            <a:r>
              <a:rPr dirty="0" sz="1600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68984" y="3507067"/>
            <a:ext cx="162635" cy="203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960185" y="2913447"/>
            <a:ext cx="626745" cy="25209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2870">
              <a:lnSpc>
                <a:spcPts val="1830"/>
              </a:lnSpc>
            </a:pPr>
            <a:r>
              <a:rPr dirty="0" sz="1600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203868" y="2937843"/>
            <a:ext cx="2818130" cy="2807335"/>
            <a:chOff x="1203868" y="2937843"/>
            <a:chExt cx="2818130" cy="2807335"/>
          </a:xfrm>
        </p:grpSpPr>
        <p:sp>
          <p:nvSpPr>
            <p:cNvPr id="39" name="object 39"/>
            <p:cNvSpPr/>
            <p:nvPr/>
          </p:nvSpPr>
          <p:spPr>
            <a:xfrm>
              <a:off x="1207995" y="5023642"/>
              <a:ext cx="163195" cy="659130"/>
            </a:xfrm>
            <a:custGeom>
              <a:avLst/>
              <a:gdLst/>
              <a:ahLst/>
              <a:cxnLst/>
              <a:rect l="l" t="t" r="r" b="b"/>
              <a:pathLst>
                <a:path w="163194" h="659129">
                  <a:moveTo>
                    <a:pt x="81317" y="0"/>
                  </a:moveTo>
                  <a:lnTo>
                    <a:pt x="0" y="81318"/>
                  </a:lnTo>
                  <a:lnTo>
                    <a:pt x="40658" y="81318"/>
                  </a:lnTo>
                  <a:lnTo>
                    <a:pt x="40658" y="658673"/>
                  </a:lnTo>
                  <a:lnTo>
                    <a:pt x="121976" y="658673"/>
                  </a:lnTo>
                  <a:lnTo>
                    <a:pt x="121976" y="81318"/>
                  </a:lnTo>
                  <a:lnTo>
                    <a:pt x="162635" y="81318"/>
                  </a:lnTo>
                  <a:lnTo>
                    <a:pt x="8131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07995" y="5023642"/>
              <a:ext cx="163195" cy="659130"/>
            </a:xfrm>
            <a:custGeom>
              <a:avLst/>
              <a:gdLst/>
              <a:ahLst/>
              <a:cxnLst/>
              <a:rect l="l" t="t" r="r" b="b"/>
              <a:pathLst>
                <a:path w="163194" h="659129">
                  <a:moveTo>
                    <a:pt x="0" y="81317"/>
                  </a:moveTo>
                  <a:lnTo>
                    <a:pt x="81318" y="0"/>
                  </a:lnTo>
                  <a:lnTo>
                    <a:pt x="162635" y="81317"/>
                  </a:lnTo>
                  <a:lnTo>
                    <a:pt x="121976" y="81317"/>
                  </a:lnTo>
                  <a:lnTo>
                    <a:pt x="121976" y="658673"/>
                  </a:lnTo>
                  <a:lnTo>
                    <a:pt x="40658" y="658673"/>
                  </a:lnTo>
                  <a:lnTo>
                    <a:pt x="40658" y="81317"/>
                  </a:lnTo>
                  <a:lnTo>
                    <a:pt x="0" y="81317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12061" y="4694305"/>
              <a:ext cx="162635" cy="2032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126885" y="466584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4" h="650875">
                  <a:moveTo>
                    <a:pt x="81318" y="0"/>
                  </a:moveTo>
                  <a:lnTo>
                    <a:pt x="0" y="81318"/>
                  </a:lnTo>
                  <a:lnTo>
                    <a:pt x="40659" y="81318"/>
                  </a:lnTo>
                  <a:lnTo>
                    <a:pt x="40659" y="650542"/>
                  </a:lnTo>
                  <a:lnTo>
                    <a:pt x="121977" y="650542"/>
                  </a:lnTo>
                  <a:lnTo>
                    <a:pt x="121977" y="81318"/>
                  </a:lnTo>
                  <a:lnTo>
                    <a:pt x="162636" y="81318"/>
                  </a:lnTo>
                  <a:lnTo>
                    <a:pt x="81318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126885" y="466584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4" h="650875">
                  <a:moveTo>
                    <a:pt x="0" y="81317"/>
                  </a:moveTo>
                  <a:lnTo>
                    <a:pt x="81317" y="0"/>
                  </a:lnTo>
                  <a:lnTo>
                    <a:pt x="162635" y="81317"/>
                  </a:lnTo>
                  <a:lnTo>
                    <a:pt x="121976" y="81317"/>
                  </a:lnTo>
                  <a:lnTo>
                    <a:pt x="121976" y="650541"/>
                  </a:lnTo>
                  <a:lnTo>
                    <a:pt x="40658" y="650541"/>
                  </a:lnTo>
                  <a:lnTo>
                    <a:pt x="40658" y="81317"/>
                  </a:lnTo>
                  <a:lnTo>
                    <a:pt x="0" y="81317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244796" y="3181796"/>
              <a:ext cx="162635" cy="2032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122819" y="4352770"/>
              <a:ext cx="170767" cy="2032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257202" y="443815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5" h="650875">
                  <a:moveTo>
                    <a:pt x="81318" y="0"/>
                  </a:moveTo>
                  <a:lnTo>
                    <a:pt x="0" y="81318"/>
                  </a:lnTo>
                  <a:lnTo>
                    <a:pt x="40659" y="81318"/>
                  </a:lnTo>
                  <a:lnTo>
                    <a:pt x="40659" y="650542"/>
                  </a:lnTo>
                  <a:lnTo>
                    <a:pt x="121977" y="650542"/>
                  </a:lnTo>
                  <a:lnTo>
                    <a:pt x="121977" y="81318"/>
                  </a:lnTo>
                  <a:lnTo>
                    <a:pt x="162636" y="81318"/>
                  </a:lnTo>
                  <a:lnTo>
                    <a:pt x="81318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257202" y="4438154"/>
              <a:ext cx="163195" cy="650875"/>
            </a:xfrm>
            <a:custGeom>
              <a:avLst/>
              <a:gdLst/>
              <a:ahLst/>
              <a:cxnLst/>
              <a:rect l="l" t="t" r="r" b="b"/>
              <a:pathLst>
                <a:path w="163195" h="650875">
                  <a:moveTo>
                    <a:pt x="0" y="81317"/>
                  </a:moveTo>
                  <a:lnTo>
                    <a:pt x="81317" y="0"/>
                  </a:lnTo>
                  <a:lnTo>
                    <a:pt x="162635" y="81317"/>
                  </a:lnTo>
                  <a:lnTo>
                    <a:pt x="121976" y="81317"/>
                  </a:lnTo>
                  <a:lnTo>
                    <a:pt x="121976" y="650541"/>
                  </a:lnTo>
                  <a:lnTo>
                    <a:pt x="40658" y="650541"/>
                  </a:lnTo>
                  <a:lnTo>
                    <a:pt x="40658" y="81317"/>
                  </a:lnTo>
                  <a:lnTo>
                    <a:pt x="0" y="81317"/>
                  </a:lnTo>
                  <a:close/>
                </a:path>
              </a:pathLst>
            </a:custGeom>
            <a:ln w="813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415772" y="2937843"/>
              <a:ext cx="162635" cy="2032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253136" y="4116949"/>
              <a:ext cx="170767" cy="2032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252715" y="4995189"/>
              <a:ext cx="2769870" cy="750570"/>
            </a:xfrm>
            <a:custGeom>
              <a:avLst/>
              <a:gdLst/>
              <a:ahLst/>
              <a:cxnLst/>
              <a:rect l="l" t="t" r="r" b="b"/>
              <a:pathLst>
                <a:path w="2769870" h="750570">
                  <a:moveTo>
                    <a:pt x="2769260" y="16256"/>
                  </a:moveTo>
                  <a:lnTo>
                    <a:pt x="2228100" y="16256"/>
                  </a:lnTo>
                  <a:lnTo>
                    <a:pt x="2228100" y="0"/>
                  </a:lnTo>
                  <a:lnTo>
                    <a:pt x="2179320" y="24396"/>
                  </a:lnTo>
                  <a:lnTo>
                    <a:pt x="2228100" y="48793"/>
                  </a:lnTo>
                  <a:lnTo>
                    <a:pt x="2228100" y="32524"/>
                  </a:lnTo>
                  <a:lnTo>
                    <a:pt x="2659151" y="32524"/>
                  </a:lnTo>
                  <a:lnTo>
                    <a:pt x="1096022" y="269621"/>
                  </a:lnTo>
                  <a:lnTo>
                    <a:pt x="1093584" y="253542"/>
                  </a:lnTo>
                  <a:lnTo>
                    <a:pt x="1048994" y="284975"/>
                  </a:lnTo>
                  <a:lnTo>
                    <a:pt x="1100899" y="301777"/>
                  </a:lnTo>
                  <a:lnTo>
                    <a:pt x="1098461" y="285699"/>
                  </a:lnTo>
                  <a:lnTo>
                    <a:pt x="2635542" y="52552"/>
                  </a:lnTo>
                  <a:lnTo>
                    <a:pt x="45224" y="718489"/>
                  </a:lnTo>
                  <a:lnTo>
                    <a:pt x="41173" y="702741"/>
                  </a:lnTo>
                  <a:lnTo>
                    <a:pt x="0" y="738517"/>
                  </a:lnTo>
                  <a:lnTo>
                    <a:pt x="53327" y="749998"/>
                  </a:lnTo>
                  <a:lnTo>
                    <a:pt x="49276" y="734250"/>
                  </a:lnTo>
                  <a:lnTo>
                    <a:pt x="2748127" y="40398"/>
                  </a:lnTo>
                  <a:lnTo>
                    <a:pt x="2746908" y="35661"/>
                  </a:lnTo>
                  <a:lnTo>
                    <a:pt x="2767584" y="32524"/>
                  </a:lnTo>
                  <a:lnTo>
                    <a:pt x="2769260" y="32524"/>
                  </a:lnTo>
                  <a:lnTo>
                    <a:pt x="2769260" y="16256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3334454" y="2669494"/>
            <a:ext cx="569595" cy="24447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4295">
              <a:lnSpc>
                <a:spcPts val="1825"/>
              </a:lnSpc>
            </a:pPr>
            <a:r>
              <a:rPr dirty="0" sz="1600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20685" y="4949433"/>
            <a:ext cx="1282065" cy="9753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60"/>
              </a:spcBef>
            </a:pPr>
            <a:r>
              <a:rPr dirty="0" sz="1500" spc="20">
                <a:latin typeface="Calibri"/>
                <a:cs typeface="Calibri"/>
              </a:rPr>
              <a:t>Regions </a:t>
            </a:r>
            <a:r>
              <a:rPr dirty="0" sz="1500" spc="25">
                <a:latin typeface="Calibri"/>
                <a:cs typeface="Calibri"/>
              </a:rPr>
              <a:t>of  </a:t>
            </a:r>
            <a:r>
              <a:rPr dirty="0" sz="1500" spc="10">
                <a:latin typeface="Calibri"/>
                <a:cs typeface="Calibri"/>
              </a:rPr>
              <a:t>Interest (RoI)  from </a:t>
            </a:r>
            <a:r>
              <a:rPr dirty="0" sz="1500" spc="15">
                <a:latin typeface="Calibri"/>
                <a:cs typeface="Calibri"/>
              </a:rPr>
              <a:t>a</a:t>
            </a:r>
            <a:r>
              <a:rPr dirty="0" sz="1500" spc="-110">
                <a:latin typeface="Calibri"/>
                <a:cs typeface="Calibri"/>
              </a:rPr>
              <a:t> </a:t>
            </a:r>
            <a:r>
              <a:rPr dirty="0" sz="1500" spc="15">
                <a:latin typeface="Calibri"/>
                <a:cs typeface="Calibri"/>
              </a:rPr>
              <a:t>proposal  </a:t>
            </a:r>
            <a:r>
              <a:rPr dirty="0" sz="1500" spc="20">
                <a:latin typeface="Calibri"/>
                <a:cs typeface="Calibri"/>
              </a:rPr>
              <a:t>method</a:t>
            </a:r>
            <a:r>
              <a:rPr dirty="0" sz="1500" spc="-70">
                <a:latin typeface="Calibri"/>
                <a:cs typeface="Calibri"/>
              </a:rPr>
              <a:t> </a:t>
            </a:r>
            <a:r>
              <a:rPr dirty="0" sz="1500" spc="5">
                <a:latin typeface="Calibri"/>
                <a:cs typeface="Calibri"/>
              </a:rPr>
              <a:t>(~2k)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51685" y="3321134"/>
            <a:ext cx="1542415" cy="13614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44805" marR="5080">
              <a:lnSpc>
                <a:spcPct val="103200"/>
              </a:lnSpc>
              <a:spcBef>
                <a:spcPts val="80"/>
              </a:spcBef>
            </a:pPr>
            <a:r>
              <a:rPr dirty="0" sz="1500" spc="5">
                <a:latin typeface="Calibri"/>
                <a:cs typeface="Calibri"/>
              </a:rPr>
              <a:t>Forward each  </a:t>
            </a:r>
            <a:r>
              <a:rPr dirty="0" sz="1500" spc="15">
                <a:latin typeface="Calibri"/>
                <a:cs typeface="Calibri"/>
              </a:rPr>
              <a:t>region</a:t>
            </a:r>
            <a:r>
              <a:rPr dirty="0" sz="1500" spc="-120">
                <a:latin typeface="Calibri"/>
                <a:cs typeface="Calibri"/>
              </a:rPr>
              <a:t> </a:t>
            </a:r>
            <a:r>
              <a:rPr dirty="0" sz="1500" spc="15">
                <a:latin typeface="Calibri"/>
                <a:cs typeface="Calibri"/>
              </a:rPr>
              <a:t>through  </a:t>
            </a:r>
            <a:r>
              <a:rPr dirty="0" sz="1500" spc="20">
                <a:latin typeface="Calibri"/>
                <a:cs typeface="Calibri"/>
              </a:rPr>
              <a:t>ConvNet</a:t>
            </a:r>
            <a:endParaRPr sz="1500">
              <a:latin typeface="Calibri"/>
              <a:cs typeface="Calibri"/>
            </a:endParaRPr>
          </a:p>
          <a:p>
            <a:pPr marL="12700" marR="113664">
              <a:lnSpc>
                <a:spcPct val="103200"/>
              </a:lnSpc>
              <a:spcBef>
                <a:spcPts val="1240"/>
              </a:spcBef>
            </a:pPr>
            <a:r>
              <a:rPr dirty="0" sz="1500" spc="-5">
                <a:latin typeface="Calibri"/>
                <a:cs typeface="Calibri"/>
              </a:rPr>
              <a:t>Warped </a:t>
            </a:r>
            <a:r>
              <a:rPr dirty="0" sz="1500" spc="10">
                <a:latin typeface="Calibri"/>
                <a:cs typeface="Calibri"/>
              </a:rPr>
              <a:t>image  </a:t>
            </a:r>
            <a:r>
              <a:rPr dirty="0" sz="1500" spc="15">
                <a:latin typeface="Calibri"/>
                <a:cs typeface="Calibri"/>
              </a:rPr>
              <a:t>regions</a:t>
            </a:r>
            <a:r>
              <a:rPr dirty="0" sz="1500" spc="-10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(224x224)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75780" y="2669494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ts val="1825"/>
              </a:lnSpc>
            </a:pPr>
            <a:r>
              <a:rPr dirty="0" sz="160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67093" y="2969112"/>
            <a:ext cx="2317750" cy="745490"/>
            <a:chOff x="967093" y="2969112"/>
            <a:chExt cx="2317750" cy="745490"/>
          </a:xfrm>
        </p:grpSpPr>
        <p:sp>
          <p:nvSpPr>
            <p:cNvPr id="56" name="object 56"/>
            <p:cNvSpPr/>
            <p:nvPr/>
          </p:nvSpPr>
          <p:spPr>
            <a:xfrm>
              <a:off x="3107370" y="2969112"/>
              <a:ext cx="176934" cy="1769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815650" y="3217012"/>
              <a:ext cx="176934" cy="1769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67093" y="3537120"/>
              <a:ext cx="176934" cy="1769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1260852" y="2913447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1915">
              <a:lnSpc>
                <a:spcPts val="1825"/>
              </a:lnSpc>
            </a:pPr>
            <a:r>
              <a:rPr dirty="0" sz="160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411" y="3246850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ts val="1780"/>
              </a:lnSpc>
            </a:pPr>
            <a:r>
              <a:rPr dirty="0" sz="160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23704" y="1547876"/>
            <a:ext cx="42500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latin typeface="Calibri"/>
                <a:cs typeface="Calibri"/>
              </a:rPr>
              <a:t>Fast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Apply </a:t>
            </a:r>
            <a:r>
              <a:rPr dirty="0" sz="2400" spc="-10">
                <a:latin typeface="Calibri"/>
                <a:cs typeface="Calibri"/>
              </a:rPr>
              <a:t>differentiable  cropping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10">
                <a:latin typeface="Calibri"/>
                <a:cs typeface="Calibri"/>
              </a:rPr>
              <a:t>shared image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10026" y="1547876"/>
            <a:ext cx="37553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 b="1">
                <a:latin typeface="Calibri"/>
                <a:cs typeface="Calibri"/>
              </a:rPr>
              <a:t>“Slow”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Run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independently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912166" y="4655025"/>
            <a:ext cx="2676525" cy="1338580"/>
            <a:chOff x="6912166" y="4655025"/>
            <a:chExt cx="2676525" cy="1338580"/>
          </a:xfrm>
        </p:grpSpPr>
        <p:sp>
          <p:nvSpPr>
            <p:cNvPr id="64" name="object 64"/>
            <p:cNvSpPr/>
            <p:nvPr/>
          </p:nvSpPr>
          <p:spPr>
            <a:xfrm>
              <a:off x="6915976" y="5102437"/>
              <a:ext cx="2668878" cy="88720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915976" y="5102437"/>
              <a:ext cx="2668905" cy="887730"/>
            </a:xfrm>
            <a:custGeom>
              <a:avLst/>
              <a:gdLst/>
              <a:ahLst/>
              <a:cxnLst/>
              <a:rect l="l" t="t" r="r" b="b"/>
              <a:pathLst>
                <a:path w="2668904" h="887729">
                  <a:moveTo>
                    <a:pt x="0" y="887202"/>
                  </a:moveTo>
                  <a:lnTo>
                    <a:pt x="820032" y="0"/>
                  </a:lnTo>
                  <a:lnTo>
                    <a:pt x="2668878" y="0"/>
                  </a:lnTo>
                  <a:lnTo>
                    <a:pt x="1848846" y="887202"/>
                  </a:lnTo>
                  <a:lnTo>
                    <a:pt x="0" y="887202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512293" y="4926087"/>
              <a:ext cx="1289050" cy="802005"/>
            </a:xfrm>
            <a:custGeom>
              <a:avLst/>
              <a:gdLst/>
              <a:ahLst/>
              <a:cxnLst/>
              <a:rect l="l" t="t" r="r" b="b"/>
              <a:pathLst>
                <a:path w="1289050" h="802004">
                  <a:moveTo>
                    <a:pt x="1288987" y="0"/>
                  </a:moveTo>
                  <a:lnTo>
                    <a:pt x="0" y="0"/>
                  </a:lnTo>
                  <a:lnTo>
                    <a:pt x="0" y="801753"/>
                  </a:lnTo>
                  <a:lnTo>
                    <a:pt x="1288987" y="801753"/>
                  </a:lnTo>
                  <a:lnTo>
                    <a:pt x="1288987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801281" y="4658835"/>
              <a:ext cx="267335" cy="1069340"/>
            </a:xfrm>
            <a:custGeom>
              <a:avLst/>
              <a:gdLst/>
              <a:ahLst/>
              <a:cxnLst/>
              <a:rect l="l" t="t" r="r" b="b"/>
              <a:pathLst>
                <a:path w="267334" h="1069339">
                  <a:moveTo>
                    <a:pt x="267251" y="0"/>
                  </a:moveTo>
                  <a:lnTo>
                    <a:pt x="0" y="267252"/>
                  </a:lnTo>
                  <a:lnTo>
                    <a:pt x="0" y="1069006"/>
                  </a:lnTo>
                  <a:lnTo>
                    <a:pt x="267251" y="801754"/>
                  </a:lnTo>
                  <a:lnTo>
                    <a:pt x="26725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512293" y="4658835"/>
              <a:ext cx="1556385" cy="267335"/>
            </a:xfrm>
            <a:custGeom>
              <a:avLst/>
              <a:gdLst/>
              <a:ahLst/>
              <a:cxnLst/>
              <a:rect l="l" t="t" r="r" b="b"/>
              <a:pathLst>
                <a:path w="1556384" h="267335">
                  <a:moveTo>
                    <a:pt x="1556238" y="0"/>
                  </a:moveTo>
                  <a:lnTo>
                    <a:pt x="267251" y="0"/>
                  </a:lnTo>
                  <a:lnTo>
                    <a:pt x="0" y="267252"/>
                  </a:lnTo>
                  <a:lnTo>
                    <a:pt x="1288987" y="267252"/>
                  </a:lnTo>
                  <a:lnTo>
                    <a:pt x="1556238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512293" y="4658835"/>
              <a:ext cx="1556385" cy="1069340"/>
            </a:xfrm>
            <a:custGeom>
              <a:avLst/>
              <a:gdLst/>
              <a:ahLst/>
              <a:cxnLst/>
              <a:rect l="l" t="t" r="r" b="b"/>
              <a:pathLst>
                <a:path w="1556384" h="1069339">
                  <a:moveTo>
                    <a:pt x="0" y="267251"/>
                  </a:moveTo>
                  <a:lnTo>
                    <a:pt x="267251" y="0"/>
                  </a:lnTo>
                  <a:lnTo>
                    <a:pt x="1556239" y="0"/>
                  </a:lnTo>
                  <a:lnTo>
                    <a:pt x="1556239" y="801753"/>
                  </a:lnTo>
                  <a:lnTo>
                    <a:pt x="1288988" y="1069006"/>
                  </a:lnTo>
                  <a:lnTo>
                    <a:pt x="0" y="1069006"/>
                  </a:lnTo>
                  <a:lnTo>
                    <a:pt x="0" y="267251"/>
                  </a:lnTo>
                  <a:close/>
                </a:path>
                <a:path w="1556384" h="1069339">
                  <a:moveTo>
                    <a:pt x="0" y="267251"/>
                  </a:moveTo>
                  <a:lnTo>
                    <a:pt x="1288988" y="267251"/>
                  </a:lnTo>
                  <a:lnTo>
                    <a:pt x="1556239" y="0"/>
                  </a:lnTo>
                </a:path>
                <a:path w="1556384" h="1069339">
                  <a:moveTo>
                    <a:pt x="1288988" y="267251"/>
                  </a:moveTo>
                  <a:lnTo>
                    <a:pt x="1288988" y="1069006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7829458" y="5193604"/>
            <a:ext cx="643890" cy="2349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20">
                <a:latin typeface="Calibri"/>
                <a:cs typeface="Calibri"/>
              </a:rPr>
              <a:t>C</a:t>
            </a:r>
            <a:r>
              <a:rPr dirty="0" sz="1350" spc="25">
                <a:latin typeface="Calibri"/>
                <a:cs typeface="Calibri"/>
              </a:rPr>
              <a:t>o</a:t>
            </a:r>
            <a:r>
              <a:rPr dirty="0" sz="1350" spc="30">
                <a:latin typeface="Calibri"/>
                <a:cs typeface="Calibri"/>
              </a:rPr>
              <a:t>n</a:t>
            </a:r>
            <a:r>
              <a:rPr dirty="0" sz="1350" spc="15">
                <a:latin typeface="Calibri"/>
                <a:cs typeface="Calibri"/>
              </a:rPr>
              <a:t>v</a:t>
            </a:r>
            <a:r>
              <a:rPr dirty="0" sz="1350" spc="-15">
                <a:latin typeface="Calibri"/>
                <a:cs typeface="Calibri"/>
              </a:rPr>
              <a:t>N</a:t>
            </a:r>
            <a:r>
              <a:rPr dirty="0" sz="1350" spc="10">
                <a:latin typeface="Calibri"/>
                <a:cs typeface="Calibri"/>
              </a:rPr>
              <a:t>et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210498" y="4167792"/>
            <a:ext cx="1862455" cy="633095"/>
            <a:chOff x="7210498" y="4167792"/>
            <a:chExt cx="1862455" cy="633095"/>
          </a:xfrm>
        </p:grpSpPr>
        <p:sp>
          <p:nvSpPr>
            <p:cNvPr id="72" name="object 72"/>
            <p:cNvSpPr/>
            <p:nvPr/>
          </p:nvSpPr>
          <p:spPr>
            <a:xfrm>
              <a:off x="7512293" y="4353405"/>
              <a:ext cx="1556385" cy="262255"/>
            </a:xfrm>
            <a:custGeom>
              <a:avLst/>
              <a:gdLst/>
              <a:ahLst/>
              <a:cxnLst/>
              <a:rect l="l" t="t" r="r" b="b"/>
              <a:pathLst>
                <a:path w="1556384" h="262254">
                  <a:moveTo>
                    <a:pt x="1556238" y="0"/>
                  </a:moveTo>
                  <a:lnTo>
                    <a:pt x="241975" y="0"/>
                  </a:lnTo>
                  <a:lnTo>
                    <a:pt x="0" y="261797"/>
                  </a:lnTo>
                  <a:lnTo>
                    <a:pt x="1314263" y="261797"/>
                  </a:lnTo>
                  <a:lnTo>
                    <a:pt x="155623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512293" y="4353405"/>
              <a:ext cx="1556385" cy="262255"/>
            </a:xfrm>
            <a:custGeom>
              <a:avLst/>
              <a:gdLst/>
              <a:ahLst/>
              <a:cxnLst/>
              <a:rect l="l" t="t" r="r" b="b"/>
              <a:pathLst>
                <a:path w="1556384" h="262254">
                  <a:moveTo>
                    <a:pt x="0" y="261797"/>
                  </a:moveTo>
                  <a:lnTo>
                    <a:pt x="241976" y="0"/>
                  </a:lnTo>
                  <a:lnTo>
                    <a:pt x="1556239" y="0"/>
                  </a:lnTo>
                  <a:lnTo>
                    <a:pt x="1314263" y="261797"/>
                  </a:lnTo>
                  <a:lnTo>
                    <a:pt x="0" y="261797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8184967" y="4626110"/>
              <a:ext cx="145442" cy="1745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657736" y="4411582"/>
              <a:ext cx="429259" cy="167640"/>
            </a:xfrm>
            <a:custGeom>
              <a:avLst/>
              <a:gdLst/>
              <a:ahLst/>
              <a:cxnLst/>
              <a:rect l="l" t="t" r="r" b="b"/>
              <a:pathLst>
                <a:path w="429259" h="167639">
                  <a:moveTo>
                    <a:pt x="429055" y="0"/>
                  </a:moveTo>
                  <a:lnTo>
                    <a:pt x="154594" y="0"/>
                  </a:lnTo>
                  <a:lnTo>
                    <a:pt x="0" y="167259"/>
                  </a:lnTo>
                  <a:lnTo>
                    <a:pt x="274460" y="167259"/>
                  </a:lnTo>
                  <a:lnTo>
                    <a:pt x="42905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657736" y="4411582"/>
              <a:ext cx="429259" cy="167640"/>
            </a:xfrm>
            <a:custGeom>
              <a:avLst/>
              <a:gdLst/>
              <a:ahLst/>
              <a:cxnLst/>
              <a:rect l="l" t="t" r="r" b="b"/>
              <a:pathLst>
                <a:path w="429259" h="167639">
                  <a:moveTo>
                    <a:pt x="0" y="167259"/>
                  </a:moveTo>
                  <a:lnTo>
                    <a:pt x="154596" y="0"/>
                  </a:lnTo>
                  <a:lnTo>
                    <a:pt x="429056" y="0"/>
                  </a:lnTo>
                  <a:lnTo>
                    <a:pt x="274460" y="167259"/>
                  </a:lnTo>
                  <a:lnTo>
                    <a:pt x="0" y="167259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8072248" y="4484304"/>
              <a:ext cx="494665" cy="73025"/>
            </a:xfrm>
            <a:custGeom>
              <a:avLst/>
              <a:gdLst/>
              <a:ahLst/>
              <a:cxnLst/>
              <a:rect l="l" t="t" r="r" b="b"/>
              <a:pathLst>
                <a:path w="494665" h="73025">
                  <a:moveTo>
                    <a:pt x="494506" y="0"/>
                  </a:moveTo>
                  <a:lnTo>
                    <a:pt x="67214" y="0"/>
                  </a:lnTo>
                  <a:lnTo>
                    <a:pt x="0" y="72721"/>
                  </a:lnTo>
                  <a:lnTo>
                    <a:pt x="427291" y="72721"/>
                  </a:lnTo>
                  <a:lnTo>
                    <a:pt x="49450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072248" y="4484304"/>
              <a:ext cx="494665" cy="73025"/>
            </a:xfrm>
            <a:custGeom>
              <a:avLst/>
              <a:gdLst/>
              <a:ahLst/>
              <a:cxnLst/>
              <a:rect l="l" t="t" r="r" b="b"/>
              <a:pathLst>
                <a:path w="494665" h="73025">
                  <a:moveTo>
                    <a:pt x="0" y="72721"/>
                  </a:moveTo>
                  <a:lnTo>
                    <a:pt x="67215" y="0"/>
                  </a:lnTo>
                  <a:lnTo>
                    <a:pt x="494506" y="0"/>
                  </a:lnTo>
                  <a:lnTo>
                    <a:pt x="427290" y="72721"/>
                  </a:lnTo>
                  <a:lnTo>
                    <a:pt x="0" y="72721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566754" y="4382493"/>
              <a:ext cx="385445" cy="196850"/>
            </a:xfrm>
            <a:custGeom>
              <a:avLst/>
              <a:gdLst/>
              <a:ahLst/>
              <a:cxnLst/>
              <a:rect l="l" t="t" r="r" b="b"/>
              <a:pathLst>
                <a:path w="385445" h="196850">
                  <a:moveTo>
                    <a:pt x="385424" y="0"/>
                  </a:moveTo>
                  <a:lnTo>
                    <a:pt x="181482" y="0"/>
                  </a:lnTo>
                  <a:lnTo>
                    <a:pt x="0" y="196348"/>
                  </a:lnTo>
                  <a:lnTo>
                    <a:pt x="203941" y="196348"/>
                  </a:lnTo>
                  <a:lnTo>
                    <a:pt x="38542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8566754" y="4382493"/>
              <a:ext cx="385445" cy="196850"/>
            </a:xfrm>
            <a:custGeom>
              <a:avLst/>
              <a:gdLst/>
              <a:ahLst/>
              <a:cxnLst/>
              <a:rect l="l" t="t" r="r" b="b"/>
              <a:pathLst>
                <a:path w="385445" h="196850">
                  <a:moveTo>
                    <a:pt x="0" y="196348"/>
                  </a:moveTo>
                  <a:lnTo>
                    <a:pt x="181482" y="0"/>
                  </a:lnTo>
                  <a:lnTo>
                    <a:pt x="385423" y="0"/>
                  </a:lnTo>
                  <a:lnTo>
                    <a:pt x="203941" y="196348"/>
                  </a:lnTo>
                  <a:lnTo>
                    <a:pt x="0" y="196348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828631" y="4291591"/>
              <a:ext cx="145442" cy="1818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257688" y="4357041"/>
              <a:ext cx="145442" cy="1745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679473" y="4320681"/>
              <a:ext cx="145442" cy="17453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7745002" y="4171602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319973" y="0"/>
                  </a:moveTo>
                  <a:lnTo>
                    <a:pt x="94101" y="0"/>
                  </a:lnTo>
                  <a:lnTo>
                    <a:pt x="0" y="101809"/>
                  </a:lnTo>
                  <a:lnTo>
                    <a:pt x="225872" y="101809"/>
                  </a:lnTo>
                  <a:lnTo>
                    <a:pt x="31997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745002" y="4171602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0" y="101810"/>
                  </a:moveTo>
                  <a:lnTo>
                    <a:pt x="94102" y="0"/>
                  </a:lnTo>
                  <a:lnTo>
                    <a:pt x="319974" y="0"/>
                  </a:lnTo>
                  <a:lnTo>
                    <a:pt x="225872" y="101810"/>
                  </a:lnTo>
                  <a:lnTo>
                    <a:pt x="0" y="101810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8195875" y="4200690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319973" y="0"/>
                  </a:moveTo>
                  <a:lnTo>
                    <a:pt x="94101" y="0"/>
                  </a:lnTo>
                  <a:lnTo>
                    <a:pt x="0" y="101809"/>
                  </a:lnTo>
                  <a:lnTo>
                    <a:pt x="225872" y="101809"/>
                  </a:lnTo>
                  <a:lnTo>
                    <a:pt x="31997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195875" y="4200690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0" y="101810"/>
                  </a:moveTo>
                  <a:lnTo>
                    <a:pt x="94102" y="0"/>
                  </a:lnTo>
                  <a:lnTo>
                    <a:pt x="319974" y="0"/>
                  </a:lnTo>
                  <a:lnTo>
                    <a:pt x="225872" y="101810"/>
                  </a:lnTo>
                  <a:lnTo>
                    <a:pt x="0" y="101810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632203" y="4193418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319975" y="0"/>
                  </a:moveTo>
                  <a:lnTo>
                    <a:pt x="94101" y="0"/>
                  </a:lnTo>
                  <a:lnTo>
                    <a:pt x="0" y="101809"/>
                  </a:lnTo>
                  <a:lnTo>
                    <a:pt x="225872" y="101809"/>
                  </a:lnTo>
                  <a:lnTo>
                    <a:pt x="31997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632203" y="4193418"/>
              <a:ext cx="320040" cy="102235"/>
            </a:xfrm>
            <a:custGeom>
              <a:avLst/>
              <a:gdLst/>
              <a:ahLst/>
              <a:cxnLst/>
              <a:rect l="l" t="t" r="r" b="b"/>
              <a:pathLst>
                <a:path w="320040" h="102235">
                  <a:moveTo>
                    <a:pt x="0" y="101810"/>
                  </a:moveTo>
                  <a:lnTo>
                    <a:pt x="94102" y="0"/>
                  </a:lnTo>
                  <a:lnTo>
                    <a:pt x="319974" y="0"/>
                  </a:lnTo>
                  <a:lnTo>
                    <a:pt x="225872" y="101810"/>
                  </a:lnTo>
                  <a:lnTo>
                    <a:pt x="0" y="101810"/>
                  </a:lnTo>
                  <a:close/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210498" y="4495213"/>
              <a:ext cx="614045" cy="43815"/>
            </a:xfrm>
            <a:custGeom>
              <a:avLst/>
              <a:gdLst/>
              <a:ahLst/>
              <a:cxnLst/>
              <a:rect l="l" t="t" r="r" b="b"/>
              <a:pathLst>
                <a:path w="614045" h="43814">
                  <a:moveTo>
                    <a:pt x="569979" y="0"/>
                  </a:moveTo>
                  <a:lnTo>
                    <a:pt x="569978" y="14544"/>
                  </a:lnTo>
                  <a:lnTo>
                    <a:pt x="0" y="14542"/>
                  </a:lnTo>
                  <a:lnTo>
                    <a:pt x="0" y="29086"/>
                  </a:lnTo>
                  <a:lnTo>
                    <a:pt x="569978" y="29088"/>
                  </a:lnTo>
                  <a:lnTo>
                    <a:pt x="569978" y="43632"/>
                  </a:lnTo>
                  <a:lnTo>
                    <a:pt x="613611" y="21816"/>
                  </a:lnTo>
                  <a:lnTo>
                    <a:pt x="569979" y="0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9038874" y="5705720"/>
            <a:ext cx="869315" cy="2349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20">
                <a:latin typeface="Calibri"/>
                <a:cs typeface="Calibri"/>
              </a:rPr>
              <a:t>Input</a:t>
            </a:r>
            <a:r>
              <a:rPr dirty="0" sz="1350" spc="-14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image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010341" y="3661307"/>
            <a:ext cx="1584325" cy="14439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130"/>
              </a:spcBef>
            </a:pPr>
            <a:r>
              <a:rPr dirty="0" sz="1350" spc="-5">
                <a:latin typeface="Calibri"/>
                <a:cs typeface="Calibri"/>
              </a:rPr>
              <a:t>Per-Region</a:t>
            </a:r>
            <a:r>
              <a:rPr dirty="0" sz="1350" spc="-15">
                <a:latin typeface="Calibri"/>
                <a:cs typeface="Calibri"/>
              </a:rPr>
              <a:t> </a:t>
            </a:r>
            <a:r>
              <a:rPr dirty="0" sz="1400" spc="5">
                <a:latin typeface="Calibri"/>
                <a:cs typeface="Calibri"/>
              </a:rPr>
              <a:t>Network</a:t>
            </a:r>
            <a:endParaRPr sz="1400">
              <a:latin typeface="Calibri"/>
              <a:cs typeface="Calibri"/>
            </a:endParaRPr>
          </a:p>
          <a:p>
            <a:pPr marL="53340" marR="5080" indent="-41275">
              <a:lnSpc>
                <a:spcPct val="135500"/>
              </a:lnSpc>
              <a:spcBef>
                <a:spcPts val="830"/>
              </a:spcBef>
            </a:pPr>
            <a:r>
              <a:rPr dirty="0" sz="1350" spc="10">
                <a:solidFill>
                  <a:srgbClr val="C9492C"/>
                </a:solidFill>
                <a:latin typeface="Calibri"/>
                <a:cs typeface="Calibri"/>
              </a:rPr>
              <a:t>Crop + </a:t>
            </a:r>
            <a:r>
              <a:rPr dirty="0" sz="1350" spc="-5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dirty="0" sz="135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1350" spc="-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1350" spc="-5">
                <a:latin typeface="Calibri"/>
                <a:cs typeface="Calibri"/>
              </a:rPr>
              <a:t>Image</a:t>
            </a:r>
            <a:r>
              <a:rPr dirty="0" sz="1350" spc="30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features</a:t>
            </a:r>
            <a:endParaRPr sz="1350">
              <a:latin typeface="Calibri"/>
              <a:cs typeface="Calibri"/>
            </a:endParaRPr>
          </a:p>
          <a:p>
            <a:pPr marL="102235" marR="197485">
              <a:lnSpc>
                <a:spcPct val="102299"/>
              </a:lnSpc>
              <a:spcBef>
                <a:spcPts val="795"/>
              </a:spcBef>
            </a:pPr>
            <a:r>
              <a:rPr dirty="0" sz="1400" spc="20">
                <a:latin typeface="Calibri"/>
                <a:cs typeface="Calibri"/>
              </a:rPr>
              <a:t>Run </a:t>
            </a:r>
            <a:r>
              <a:rPr dirty="0" sz="1400" spc="10">
                <a:latin typeface="Calibri"/>
                <a:cs typeface="Calibri"/>
              </a:rPr>
              <a:t>whole</a:t>
            </a:r>
            <a:r>
              <a:rPr dirty="0" sz="1400" spc="-130">
                <a:latin typeface="Calibri"/>
                <a:cs typeface="Calibri"/>
              </a:rPr>
              <a:t> </a:t>
            </a:r>
            <a:r>
              <a:rPr dirty="0" sz="1400" spc="20">
                <a:latin typeface="Calibri"/>
                <a:cs typeface="Calibri"/>
              </a:rPr>
              <a:t>image  </a:t>
            </a:r>
            <a:r>
              <a:rPr dirty="0" sz="1400" spc="5">
                <a:latin typeface="Calibri"/>
                <a:cs typeface="Calibri"/>
              </a:rPr>
              <a:t>through</a:t>
            </a:r>
            <a:r>
              <a:rPr dirty="0" sz="1400" spc="-75">
                <a:latin typeface="Calibri"/>
                <a:cs typeface="Calibri"/>
              </a:rPr>
              <a:t> </a:t>
            </a:r>
            <a:r>
              <a:rPr dirty="0" sz="1350" spc="15">
                <a:latin typeface="Calibri"/>
                <a:cs typeface="Calibri"/>
              </a:rPr>
              <a:t>ConvNet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321163" y="4651115"/>
            <a:ext cx="1029335" cy="86804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80"/>
              </a:spcBef>
            </a:pPr>
            <a:r>
              <a:rPr dirty="0" sz="1350" spc="10">
                <a:latin typeface="Calibri"/>
                <a:cs typeface="Calibri"/>
              </a:rPr>
              <a:t>“Backbone”  network:  </a:t>
            </a:r>
            <a:r>
              <a:rPr dirty="0" sz="1350" spc="5">
                <a:latin typeface="Calibri"/>
                <a:cs typeface="Calibri"/>
              </a:rPr>
              <a:t>AlexNet,</a:t>
            </a:r>
            <a:r>
              <a:rPr dirty="0" sz="1350" spc="-90">
                <a:latin typeface="Calibri"/>
                <a:cs typeface="Calibri"/>
              </a:rPr>
              <a:t> </a:t>
            </a:r>
            <a:r>
              <a:rPr dirty="0" sz="1350" spc="10">
                <a:latin typeface="Calibri"/>
                <a:cs typeface="Calibri"/>
              </a:rPr>
              <a:t>VGG,  </a:t>
            </a:r>
            <a:r>
              <a:rPr dirty="0" sz="1350">
                <a:latin typeface="Calibri"/>
                <a:cs typeface="Calibri"/>
              </a:rPr>
              <a:t>ResNet,</a:t>
            </a:r>
            <a:r>
              <a:rPr dirty="0" sz="1350" spc="-3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etc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342707" y="3603988"/>
            <a:ext cx="1149350" cy="86804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80"/>
              </a:spcBef>
            </a:pPr>
            <a:r>
              <a:rPr dirty="0" sz="1350" spc="15">
                <a:latin typeface="Calibri"/>
                <a:cs typeface="Calibri"/>
              </a:rPr>
              <a:t>Regions of  </a:t>
            </a:r>
            <a:r>
              <a:rPr dirty="0" sz="1350">
                <a:latin typeface="Calibri"/>
                <a:cs typeface="Calibri"/>
              </a:rPr>
              <a:t>Interest (RoIs)  from </a:t>
            </a:r>
            <a:r>
              <a:rPr dirty="0" sz="1350" spc="10">
                <a:latin typeface="Calibri"/>
                <a:cs typeface="Calibri"/>
              </a:rPr>
              <a:t>a</a:t>
            </a:r>
            <a:r>
              <a:rPr dirty="0" sz="1350" spc="-65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proposal  </a:t>
            </a:r>
            <a:r>
              <a:rPr dirty="0" sz="1350" spc="15">
                <a:latin typeface="Calibri"/>
                <a:cs typeface="Calibri"/>
              </a:rPr>
              <a:t>method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7784824" y="3673285"/>
            <a:ext cx="291465" cy="379095"/>
            <a:chOff x="7784824" y="3673285"/>
            <a:chExt cx="291465" cy="379095"/>
          </a:xfrm>
        </p:grpSpPr>
        <p:sp>
          <p:nvSpPr>
            <p:cNvPr id="96" name="object 96"/>
            <p:cNvSpPr/>
            <p:nvPr/>
          </p:nvSpPr>
          <p:spPr>
            <a:xfrm>
              <a:off x="8011646" y="3677095"/>
              <a:ext cx="60960" cy="371475"/>
            </a:xfrm>
            <a:custGeom>
              <a:avLst/>
              <a:gdLst/>
              <a:ahLst/>
              <a:cxnLst/>
              <a:rect l="l" t="t" r="r" b="b"/>
              <a:pathLst>
                <a:path w="60959" h="371475">
                  <a:moveTo>
                    <a:pt x="60601" y="0"/>
                  </a:moveTo>
                  <a:lnTo>
                    <a:pt x="0" y="60601"/>
                  </a:lnTo>
                  <a:lnTo>
                    <a:pt x="0" y="370879"/>
                  </a:lnTo>
                  <a:lnTo>
                    <a:pt x="60601" y="310276"/>
                  </a:lnTo>
                  <a:lnTo>
                    <a:pt x="6060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788634" y="3677095"/>
              <a:ext cx="283845" cy="60960"/>
            </a:xfrm>
            <a:custGeom>
              <a:avLst/>
              <a:gdLst/>
              <a:ahLst/>
              <a:cxnLst/>
              <a:rect l="l" t="t" r="r" b="b"/>
              <a:pathLst>
                <a:path w="283845" h="60960">
                  <a:moveTo>
                    <a:pt x="283613" y="0"/>
                  </a:moveTo>
                  <a:lnTo>
                    <a:pt x="60603" y="0"/>
                  </a:lnTo>
                  <a:lnTo>
                    <a:pt x="0" y="60601"/>
                  </a:lnTo>
                  <a:lnTo>
                    <a:pt x="223012" y="60601"/>
                  </a:lnTo>
                  <a:lnTo>
                    <a:pt x="2836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788634" y="3677095"/>
              <a:ext cx="283845" cy="371475"/>
            </a:xfrm>
            <a:custGeom>
              <a:avLst/>
              <a:gdLst/>
              <a:ahLst/>
              <a:cxnLst/>
              <a:rect l="l" t="t" r="r" b="b"/>
              <a:pathLst>
                <a:path w="283845" h="371475">
                  <a:moveTo>
                    <a:pt x="0" y="60602"/>
                  </a:moveTo>
                  <a:lnTo>
                    <a:pt x="60602" y="0"/>
                  </a:lnTo>
                  <a:lnTo>
                    <a:pt x="283613" y="0"/>
                  </a:lnTo>
                  <a:lnTo>
                    <a:pt x="283613" y="310277"/>
                  </a:lnTo>
                  <a:lnTo>
                    <a:pt x="223011" y="370879"/>
                  </a:lnTo>
                  <a:lnTo>
                    <a:pt x="0" y="370879"/>
                  </a:lnTo>
                  <a:lnTo>
                    <a:pt x="0" y="60602"/>
                  </a:lnTo>
                  <a:close/>
                </a:path>
                <a:path w="283845" h="371475">
                  <a:moveTo>
                    <a:pt x="0" y="60602"/>
                  </a:moveTo>
                  <a:lnTo>
                    <a:pt x="223011" y="60602"/>
                  </a:lnTo>
                  <a:lnTo>
                    <a:pt x="283613" y="0"/>
                  </a:lnTo>
                </a:path>
                <a:path w="283845" h="371475">
                  <a:moveTo>
                    <a:pt x="223011" y="60602"/>
                  </a:moveTo>
                  <a:lnTo>
                    <a:pt x="223011" y="370879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7811591" y="3770938"/>
            <a:ext cx="167640" cy="238760"/>
          </a:xfrm>
          <a:prstGeom prst="rect">
            <a:avLst/>
          </a:prstGeom>
        </p:spPr>
        <p:txBody>
          <a:bodyPr wrap="square" lIns="0" tIns="88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900" spc="25">
                <a:latin typeface="Calibri"/>
                <a:cs typeface="Calibri"/>
              </a:rPr>
              <a:t>C</a:t>
            </a:r>
            <a:r>
              <a:rPr dirty="0" sz="900" spc="-20">
                <a:latin typeface="Calibri"/>
                <a:cs typeface="Calibri"/>
              </a:rPr>
              <a:t>N</a:t>
            </a:r>
            <a:r>
              <a:rPr dirty="0" sz="90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8206609" y="3673285"/>
            <a:ext cx="299085" cy="379095"/>
            <a:chOff x="8206609" y="3673285"/>
            <a:chExt cx="299085" cy="379095"/>
          </a:xfrm>
        </p:grpSpPr>
        <p:sp>
          <p:nvSpPr>
            <p:cNvPr id="101" name="object 101"/>
            <p:cNvSpPr/>
            <p:nvPr/>
          </p:nvSpPr>
          <p:spPr>
            <a:xfrm>
              <a:off x="8439148" y="3677095"/>
              <a:ext cx="62230" cy="371475"/>
            </a:xfrm>
            <a:custGeom>
              <a:avLst/>
              <a:gdLst/>
              <a:ahLst/>
              <a:cxnLst/>
              <a:rect l="l" t="t" r="r" b="b"/>
              <a:pathLst>
                <a:path w="62229" h="371475">
                  <a:moveTo>
                    <a:pt x="62156" y="0"/>
                  </a:moveTo>
                  <a:lnTo>
                    <a:pt x="0" y="62156"/>
                  </a:lnTo>
                  <a:lnTo>
                    <a:pt x="0" y="370879"/>
                  </a:lnTo>
                  <a:lnTo>
                    <a:pt x="62156" y="308723"/>
                  </a:lnTo>
                  <a:lnTo>
                    <a:pt x="6215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8210419" y="3677095"/>
              <a:ext cx="291465" cy="62230"/>
            </a:xfrm>
            <a:custGeom>
              <a:avLst/>
              <a:gdLst/>
              <a:ahLst/>
              <a:cxnLst/>
              <a:rect l="l" t="t" r="r" b="b"/>
              <a:pathLst>
                <a:path w="291465" h="62229">
                  <a:moveTo>
                    <a:pt x="290885" y="0"/>
                  </a:moveTo>
                  <a:lnTo>
                    <a:pt x="62156" y="0"/>
                  </a:lnTo>
                  <a:lnTo>
                    <a:pt x="0" y="62156"/>
                  </a:lnTo>
                  <a:lnTo>
                    <a:pt x="228729" y="62156"/>
                  </a:lnTo>
                  <a:lnTo>
                    <a:pt x="29088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8210419" y="3677095"/>
              <a:ext cx="291465" cy="371475"/>
            </a:xfrm>
            <a:custGeom>
              <a:avLst/>
              <a:gdLst/>
              <a:ahLst/>
              <a:cxnLst/>
              <a:rect l="l" t="t" r="r" b="b"/>
              <a:pathLst>
                <a:path w="291465" h="371475">
                  <a:moveTo>
                    <a:pt x="0" y="62156"/>
                  </a:moveTo>
                  <a:lnTo>
                    <a:pt x="62156" y="0"/>
                  </a:lnTo>
                  <a:lnTo>
                    <a:pt x="290885" y="0"/>
                  </a:lnTo>
                  <a:lnTo>
                    <a:pt x="290885" y="308723"/>
                  </a:lnTo>
                  <a:lnTo>
                    <a:pt x="228729" y="370879"/>
                  </a:lnTo>
                  <a:lnTo>
                    <a:pt x="0" y="370879"/>
                  </a:lnTo>
                  <a:lnTo>
                    <a:pt x="0" y="62156"/>
                  </a:lnTo>
                  <a:close/>
                </a:path>
                <a:path w="291465" h="371475">
                  <a:moveTo>
                    <a:pt x="0" y="62156"/>
                  </a:moveTo>
                  <a:lnTo>
                    <a:pt x="228729" y="62156"/>
                  </a:lnTo>
                  <a:lnTo>
                    <a:pt x="290885" y="0"/>
                  </a:lnTo>
                </a:path>
                <a:path w="291465" h="371475">
                  <a:moveTo>
                    <a:pt x="228729" y="62156"/>
                  </a:moveTo>
                  <a:lnTo>
                    <a:pt x="228729" y="370879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8237455" y="3771378"/>
            <a:ext cx="167640" cy="238760"/>
          </a:xfrm>
          <a:prstGeom prst="rect">
            <a:avLst/>
          </a:prstGeom>
        </p:spPr>
        <p:txBody>
          <a:bodyPr wrap="square" lIns="0" tIns="88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900" spc="25">
                <a:latin typeface="Calibri"/>
                <a:cs typeface="Calibri"/>
              </a:rPr>
              <a:t>C</a:t>
            </a:r>
            <a:r>
              <a:rPr dirty="0" sz="900" spc="-20">
                <a:latin typeface="Calibri"/>
                <a:cs typeface="Calibri"/>
              </a:rPr>
              <a:t>N</a:t>
            </a:r>
            <a:r>
              <a:rPr dirty="0" sz="90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8642938" y="3673285"/>
            <a:ext cx="299085" cy="379095"/>
            <a:chOff x="8642938" y="3673285"/>
            <a:chExt cx="299085" cy="379095"/>
          </a:xfrm>
        </p:grpSpPr>
        <p:sp>
          <p:nvSpPr>
            <p:cNvPr id="106" name="object 106"/>
            <p:cNvSpPr/>
            <p:nvPr/>
          </p:nvSpPr>
          <p:spPr>
            <a:xfrm>
              <a:off x="8875477" y="3677095"/>
              <a:ext cx="62230" cy="371475"/>
            </a:xfrm>
            <a:custGeom>
              <a:avLst/>
              <a:gdLst/>
              <a:ahLst/>
              <a:cxnLst/>
              <a:rect l="l" t="t" r="r" b="b"/>
              <a:pathLst>
                <a:path w="62229" h="371475">
                  <a:moveTo>
                    <a:pt x="62156" y="0"/>
                  </a:moveTo>
                  <a:lnTo>
                    <a:pt x="0" y="62156"/>
                  </a:lnTo>
                  <a:lnTo>
                    <a:pt x="0" y="370879"/>
                  </a:lnTo>
                  <a:lnTo>
                    <a:pt x="62156" y="308723"/>
                  </a:lnTo>
                  <a:lnTo>
                    <a:pt x="6215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8646748" y="3677095"/>
              <a:ext cx="291465" cy="62230"/>
            </a:xfrm>
            <a:custGeom>
              <a:avLst/>
              <a:gdLst/>
              <a:ahLst/>
              <a:cxnLst/>
              <a:rect l="l" t="t" r="r" b="b"/>
              <a:pathLst>
                <a:path w="291465" h="62229">
                  <a:moveTo>
                    <a:pt x="290885" y="0"/>
                  </a:moveTo>
                  <a:lnTo>
                    <a:pt x="62156" y="0"/>
                  </a:lnTo>
                  <a:lnTo>
                    <a:pt x="0" y="62156"/>
                  </a:lnTo>
                  <a:lnTo>
                    <a:pt x="228729" y="62156"/>
                  </a:lnTo>
                  <a:lnTo>
                    <a:pt x="29088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8646748" y="3677095"/>
              <a:ext cx="291465" cy="371475"/>
            </a:xfrm>
            <a:custGeom>
              <a:avLst/>
              <a:gdLst/>
              <a:ahLst/>
              <a:cxnLst/>
              <a:rect l="l" t="t" r="r" b="b"/>
              <a:pathLst>
                <a:path w="291465" h="371475">
                  <a:moveTo>
                    <a:pt x="0" y="62156"/>
                  </a:moveTo>
                  <a:lnTo>
                    <a:pt x="62156" y="0"/>
                  </a:lnTo>
                  <a:lnTo>
                    <a:pt x="290885" y="0"/>
                  </a:lnTo>
                  <a:lnTo>
                    <a:pt x="290885" y="308723"/>
                  </a:lnTo>
                  <a:lnTo>
                    <a:pt x="228729" y="370879"/>
                  </a:lnTo>
                  <a:lnTo>
                    <a:pt x="0" y="370879"/>
                  </a:lnTo>
                  <a:lnTo>
                    <a:pt x="0" y="62156"/>
                  </a:lnTo>
                  <a:close/>
                </a:path>
                <a:path w="291465" h="371475">
                  <a:moveTo>
                    <a:pt x="0" y="62156"/>
                  </a:moveTo>
                  <a:lnTo>
                    <a:pt x="228729" y="62156"/>
                  </a:lnTo>
                  <a:lnTo>
                    <a:pt x="290885" y="0"/>
                  </a:lnTo>
                </a:path>
                <a:path w="291465" h="371475">
                  <a:moveTo>
                    <a:pt x="228729" y="62156"/>
                  </a:moveTo>
                  <a:lnTo>
                    <a:pt x="228729" y="370879"/>
                  </a:lnTo>
                </a:path>
              </a:pathLst>
            </a:custGeom>
            <a:ln w="7272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8673420" y="3770938"/>
            <a:ext cx="167640" cy="238760"/>
          </a:xfrm>
          <a:prstGeom prst="rect">
            <a:avLst/>
          </a:prstGeom>
        </p:spPr>
        <p:txBody>
          <a:bodyPr wrap="square" lIns="0" tIns="88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900" spc="25">
                <a:latin typeface="Calibri"/>
                <a:cs typeface="Calibri"/>
              </a:rPr>
              <a:t>C</a:t>
            </a:r>
            <a:r>
              <a:rPr dirty="0" sz="900" spc="-20">
                <a:latin typeface="Calibri"/>
                <a:cs typeface="Calibri"/>
              </a:rPr>
              <a:t>N</a:t>
            </a:r>
            <a:r>
              <a:rPr dirty="0" sz="90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7835903" y="3055296"/>
            <a:ext cx="1236345" cy="1185545"/>
            <a:chOff x="7835903" y="3055296"/>
            <a:chExt cx="1236345" cy="1185545"/>
          </a:xfrm>
        </p:grpSpPr>
        <p:sp>
          <p:nvSpPr>
            <p:cNvPr id="111" name="object 111"/>
            <p:cNvSpPr/>
            <p:nvPr/>
          </p:nvSpPr>
          <p:spPr>
            <a:xfrm>
              <a:off x="7835903" y="4058883"/>
              <a:ext cx="145442" cy="1818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8257688" y="4051611"/>
              <a:ext cx="145442" cy="1818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8694017" y="4058883"/>
              <a:ext cx="145442" cy="1818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643112" y="3062598"/>
              <a:ext cx="422275" cy="189230"/>
            </a:xfrm>
            <a:custGeom>
              <a:avLst/>
              <a:gdLst/>
              <a:ahLst/>
              <a:cxnLst/>
              <a:rect l="l" t="t" r="r" b="b"/>
              <a:pathLst>
                <a:path w="422275" h="189229">
                  <a:moveTo>
                    <a:pt x="0" y="0"/>
                  </a:moveTo>
                  <a:lnTo>
                    <a:pt x="421784" y="0"/>
                  </a:lnTo>
                  <a:lnTo>
                    <a:pt x="421784" y="189075"/>
                  </a:lnTo>
                  <a:lnTo>
                    <a:pt x="0" y="189075"/>
                  </a:lnTo>
                  <a:lnTo>
                    <a:pt x="0" y="0"/>
                  </a:lnTo>
                  <a:close/>
                </a:path>
              </a:pathLst>
            </a:custGeom>
            <a:ln w="145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8643112" y="3288034"/>
              <a:ext cx="422275" cy="182245"/>
            </a:xfrm>
            <a:custGeom>
              <a:avLst/>
              <a:gdLst/>
              <a:ahLst/>
              <a:cxnLst/>
              <a:rect l="l" t="t" r="r" b="b"/>
              <a:pathLst>
                <a:path w="422275" h="182245">
                  <a:moveTo>
                    <a:pt x="0" y="0"/>
                  </a:moveTo>
                  <a:lnTo>
                    <a:pt x="421784" y="0"/>
                  </a:lnTo>
                  <a:lnTo>
                    <a:pt x="421784" y="181803"/>
                  </a:lnTo>
                  <a:lnTo>
                    <a:pt x="0" y="181803"/>
                  </a:lnTo>
                  <a:lnTo>
                    <a:pt x="0" y="0"/>
                  </a:lnTo>
                  <a:close/>
                </a:path>
              </a:pathLst>
            </a:custGeom>
            <a:ln w="14544">
              <a:solidFill>
                <a:srgbClr val="7C60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8708358" y="3280453"/>
            <a:ext cx="29527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35">
                <a:latin typeface="Calibri"/>
                <a:cs typeface="Calibri"/>
              </a:rPr>
              <a:t>C</a:t>
            </a:r>
            <a:r>
              <a:rPr dirty="0" sz="1000" spc="-5">
                <a:latin typeface="Calibri"/>
                <a:cs typeface="Calibri"/>
              </a:rPr>
              <a:t>l</a:t>
            </a:r>
            <a:r>
              <a:rPr dirty="0" sz="1000" spc="30">
                <a:latin typeface="Calibri"/>
                <a:cs typeface="Calibri"/>
              </a:rPr>
              <a:t>a</a:t>
            </a:r>
            <a:r>
              <a:rPr dirty="0" sz="1000" spc="5">
                <a:latin typeface="Calibri"/>
                <a:cs typeface="Calibri"/>
              </a:rPr>
              <a:t>s</a:t>
            </a:r>
            <a:r>
              <a:rPr dirty="0" sz="1000" spc="10">
                <a:latin typeface="Calibri"/>
                <a:cs typeface="Calibri"/>
              </a:rPr>
              <a:t>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8126758" y="3055296"/>
            <a:ext cx="443865" cy="422275"/>
            <a:chOff x="8126758" y="3055296"/>
            <a:chExt cx="443865" cy="422275"/>
          </a:xfrm>
        </p:grpSpPr>
        <p:sp>
          <p:nvSpPr>
            <p:cNvPr id="118" name="object 118"/>
            <p:cNvSpPr/>
            <p:nvPr/>
          </p:nvSpPr>
          <p:spPr>
            <a:xfrm>
              <a:off x="8134061" y="3062598"/>
              <a:ext cx="429259" cy="189230"/>
            </a:xfrm>
            <a:custGeom>
              <a:avLst/>
              <a:gdLst/>
              <a:ahLst/>
              <a:cxnLst/>
              <a:rect l="l" t="t" r="r" b="b"/>
              <a:pathLst>
                <a:path w="429259" h="189229">
                  <a:moveTo>
                    <a:pt x="0" y="0"/>
                  </a:moveTo>
                  <a:lnTo>
                    <a:pt x="429056" y="0"/>
                  </a:lnTo>
                  <a:lnTo>
                    <a:pt x="429056" y="189075"/>
                  </a:lnTo>
                  <a:lnTo>
                    <a:pt x="0" y="189075"/>
                  </a:lnTo>
                  <a:lnTo>
                    <a:pt x="0" y="0"/>
                  </a:lnTo>
                  <a:close/>
                </a:path>
              </a:pathLst>
            </a:custGeom>
            <a:ln w="145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8141333" y="3288034"/>
              <a:ext cx="422275" cy="182245"/>
            </a:xfrm>
            <a:custGeom>
              <a:avLst/>
              <a:gdLst/>
              <a:ahLst/>
              <a:cxnLst/>
              <a:rect l="l" t="t" r="r" b="b"/>
              <a:pathLst>
                <a:path w="422275" h="182245">
                  <a:moveTo>
                    <a:pt x="0" y="0"/>
                  </a:moveTo>
                  <a:lnTo>
                    <a:pt x="421784" y="0"/>
                  </a:lnTo>
                  <a:lnTo>
                    <a:pt x="421784" y="181803"/>
                  </a:lnTo>
                  <a:lnTo>
                    <a:pt x="0" y="181803"/>
                  </a:lnTo>
                  <a:lnTo>
                    <a:pt x="0" y="0"/>
                  </a:lnTo>
                  <a:close/>
                </a:path>
              </a:pathLst>
            </a:custGeom>
            <a:ln w="14544">
              <a:solidFill>
                <a:srgbClr val="7C60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/>
          <p:cNvSpPr txBox="1"/>
          <p:nvPr/>
        </p:nvSpPr>
        <p:spPr>
          <a:xfrm>
            <a:off x="8203774" y="2993392"/>
            <a:ext cx="295275" cy="469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40">
              <a:lnSpc>
                <a:spcPct val="145700"/>
              </a:lnSpc>
              <a:spcBef>
                <a:spcPts val="95"/>
              </a:spcBef>
            </a:pPr>
            <a:r>
              <a:rPr dirty="0" sz="1000" spc="25">
                <a:latin typeface="Calibri"/>
                <a:cs typeface="Calibri"/>
              </a:rPr>
              <a:t>B</a:t>
            </a:r>
            <a:r>
              <a:rPr dirty="0" sz="1000" spc="-15">
                <a:latin typeface="Calibri"/>
                <a:cs typeface="Calibri"/>
              </a:rPr>
              <a:t>bo</a:t>
            </a:r>
            <a:r>
              <a:rPr dirty="0" sz="1000" spc="5">
                <a:latin typeface="Calibri"/>
                <a:cs typeface="Calibri"/>
              </a:rPr>
              <a:t>x  </a:t>
            </a:r>
            <a:r>
              <a:rPr dirty="0" sz="1000" spc="35">
                <a:latin typeface="Calibri"/>
                <a:cs typeface="Calibri"/>
              </a:rPr>
              <a:t>C</a:t>
            </a:r>
            <a:r>
              <a:rPr dirty="0" sz="1000" spc="-5">
                <a:latin typeface="Calibri"/>
                <a:cs typeface="Calibri"/>
              </a:rPr>
              <a:t>l</a:t>
            </a:r>
            <a:r>
              <a:rPr dirty="0" sz="1000" spc="30">
                <a:latin typeface="Calibri"/>
                <a:cs typeface="Calibri"/>
              </a:rPr>
              <a:t>a</a:t>
            </a:r>
            <a:r>
              <a:rPr dirty="0" sz="1000" spc="5">
                <a:latin typeface="Calibri"/>
                <a:cs typeface="Calibri"/>
              </a:rPr>
              <a:t>s</a:t>
            </a:r>
            <a:r>
              <a:rPr dirty="0" sz="1000" spc="10">
                <a:latin typeface="Calibri"/>
                <a:cs typeface="Calibri"/>
              </a:rPr>
              <a:t>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7617708" y="3048024"/>
            <a:ext cx="443865" cy="422275"/>
            <a:chOff x="7617708" y="3048024"/>
            <a:chExt cx="443865" cy="422275"/>
          </a:xfrm>
        </p:grpSpPr>
        <p:sp>
          <p:nvSpPr>
            <p:cNvPr id="122" name="object 122"/>
            <p:cNvSpPr/>
            <p:nvPr/>
          </p:nvSpPr>
          <p:spPr>
            <a:xfrm>
              <a:off x="7625011" y="3055326"/>
              <a:ext cx="429259" cy="189230"/>
            </a:xfrm>
            <a:custGeom>
              <a:avLst/>
              <a:gdLst/>
              <a:ahLst/>
              <a:cxnLst/>
              <a:rect l="l" t="t" r="r" b="b"/>
              <a:pathLst>
                <a:path w="429259" h="189230">
                  <a:moveTo>
                    <a:pt x="0" y="0"/>
                  </a:moveTo>
                  <a:lnTo>
                    <a:pt x="429056" y="0"/>
                  </a:lnTo>
                  <a:lnTo>
                    <a:pt x="429056" y="189075"/>
                  </a:lnTo>
                  <a:lnTo>
                    <a:pt x="0" y="189075"/>
                  </a:lnTo>
                  <a:lnTo>
                    <a:pt x="0" y="0"/>
                  </a:lnTo>
                  <a:close/>
                </a:path>
              </a:pathLst>
            </a:custGeom>
            <a:ln w="145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7625011" y="3280763"/>
              <a:ext cx="429259" cy="182245"/>
            </a:xfrm>
            <a:custGeom>
              <a:avLst/>
              <a:gdLst/>
              <a:ahLst/>
              <a:cxnLst/>
              <a:rect l="l" t="t" r="r" b="b"/>
              <a:pathLst>
                <a:path w="429259" h="182245">
                  <a:moveTo>
                    <a:pt x="0" y="0"/>
                  </a:moveTo>
                  <a:lnTo>
                    <a:pt x="429056" y="0"/>
                  </a:lnTo>
                  <a:lnTo>
                    <a:pt x="429056" y="181803"/>
                  </a:lnTo>
                  <a:lnTo>
                    <a:pt x="0" y="181803"/>
                  </a:lnTo>
                  <a:lnTo>
                    <a:pt x="0" y="0"/>
                  </a:lnTo>
                  <a:close/>
                </a:path>
              </a:pathLst>
            </a:custGeom>
            <a:ln w="14544">
              <a:solidFill>
                <a:srgbClr val="7C60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7692028" y="2986863"/>
            <a:ext cx="295275" cy="469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40">
              <a:lnSpc>
                <a:spcPct val="145700"/>
              </a:lnSpc>
              <a:spcBef>
                <a:spcPts val="95"/>
              </a:spcBef>
            </a:pPr>
            <a:r>
              <a:rPr dirty="0" sz="1000" spc="25">
                <a:latin typeface="Calibri"/>
                <a:cs typeface="Calibri"/>
              </a:rPr>
              <a:t>B</a:t>
            </a:r>
            <a:r>
              <a:rPr dirty="0" sz="1000" spc="-15">
                <a:latin typeface="Calibri"/>
                <a:cs typeface="Calibri"/>
              </a:rPr>
              <a:t>bo</a:t>
            </a:r>
            <a:r>
              <a:rPr dirty="0" sz="1000" spc="5">
                <a:latin typeface="Calibri"/>
                <a:cs typeface="Calibri"/>
              </a:rPr>
              <a:t>x  </a:t>
            </a:r>
            <a:r>
              <a:rPr dirty="0" sz="1000" spc="35">
                <a:latin typeface="Calibri"/>
                <a:cs typeface="Calibri"/>
              </a:rPr>
              <a:t>C</a:t>
            </a:r>
            <a:r>
              <a:rPr dirty="0" sz="1000" spc="-5">
                <a:latin typeface="Calibri"/>
                <a:cs typeface="Calibri"/>
              </a:rPr>
              <a:t>l</a:t>
            </a:r>
            <a:r>
              <a:rPr dirty="0" sz="1000" spc="30">
                <a:latin typeface="Calibri"/>
                <a:cs typeface="Calibri"/>
              </a:rPr>
              <a:t>a</a:t>
            </a:r>
            <a:r>
              <a:rPr dirty="0" sz="1000" spc="5">
                <a:latin typeface="Calibri"/>
                <a:cs typeface="Calibri"/>
              </a:rPr>
              <a:t>s</a:t>
            </a:r>
            <a:r>
              <a:rPr dirty="0" sz="1000" spc="10">
                <a:latin typeface="Calibri"/>
                <a:cs typeface="Calibri"/>
              </a:rPr>
              <a:t>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7835903" y="3484383"/>
            <a:ext cx="1003935" cy="174625"/>
            <a:chOff x="7835903" y="3484383"/>
            <a:chExt cx="1003935" cy="174625"/>
          </a:xfrm>
        </p:grpSpPr>
        <p:sp>
          <p:nvSpPr>
            <p:cNvPr id="126" name="object 126"/>
            <p:cNvSpPr/>
            <p:nvPr/>
          </p:nvSpPr>
          <p:spPr>
            <a:xfrm>
              <a:off x="8257688" y="3484383"/>
              <a:ext cx="145442" cy="1745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8694017" y="3484383"/>
              <a:ext cx="145442" cy="1745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7835903" y="3484383"/>
              <a:ext cx="145442" cy="1745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8711370" y="3014750"/>
            <a:ext cx="1736089" cy="2349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83234" algn="l"/>
              </a:tabLst>
            </a:pPr>
            <a:r>
              <a:rPr dirty="0" sz="1000">
                <a:latin typeface="Calibri"/>
                <a:cs typeface="Calibri"/>
              </a:rPr>
              <a:t>Bbox	</a:t>
            </a:r>
            <a:r>
              <a:rPr dirty="0" sz="135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1350" spc="5">
                <a:solidFill>
                  <a:srgbClr val="C9492C"/>
                </a:solidFill>
                <a:latin typeface="Calibri"/>
                <a:cs typeface="Calibri"/>
              </a:rPr>
              <a:t>and</a:t>
            </a:r>
            <a:r>
              <a:rPr dirty="0" sz="1350" spc="-5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C9492C"/>
                </a:solidFill>
                <a:latin typeface="Calibri"/>
                <a:cs typeface="Calibri"/>
              </a:rPr>
              <a:t>box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9182506" y="3225564"/>
            <a:ext cx="1498600" cy="2349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1350" spc="15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1350" spc="-65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1350" spc="5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221487" y="991768"/>
            <a:ext cx="5272405" cy="5127625"/>
          </a:xfrm>
          <a:custGeom>
            <a:avLst/>
            <a:gdLst/>
            <a:ahLst/>
            <a:cxnLst/>
            <a:rect l="l" t="t" r="r" b="b"/>
            <a:pathLst>
              <a:path w="5272405" h="5127625">
                <a:moveTo>
                  <a:pt x="5271794" y="0"/>
                </a:moveTo>
                <a:lnTo>
                  <a:pt x="0" y="0"/>
                </a:lnTo>
                <a:lnTo>
                  <a:pt x="0" y="5127382"/>
                </a:lnTo>
                <a:lnTo>
                  <a:pt x="5271794" y="5127382"/>
                </a:lnTo>
                <a:lnTo>
                  <a:pt x="5271794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4996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Computer </a:t>
            </a:r>
            <a:r>
              <a:rPr dirty="0" spc="-5"/>
              <a:t>Vision </a:t>
            </a:r>
            <a:r>
              <a:rPr dirty="0" spc="-60"/>
              <a:t>Tasks: </a:t>
            </a:r>
            <a:r>
              <a:rPr dirty="0" spc="-20"/>
              <a:t>Instance</a:t>
            </a:r>
            <a:r>
              <a:rPr dirty="0" spc="15"/>
              <a:t> </a:t>
            </a:r>
            <a:r>
              <a:rPr dirty="0" spc="-15"/>
              <a:t>Segmentation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7086" y="1436623"/>
            <a:ext cx="186308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Semantic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dirty="0" sz="2700" spc="-20" b="1">
                <a:latin typeface="Calibri"/>
                <a:cs typeface="Calibri"/>
              </a:rPr>
              <a:t>Object  </a:t>
            </a:r>
            <a:r>
              <a:rPr dirty="0" sz="2700" spc="-30" b="1">
                <a:latin typeface="Calibri"/>
                <a:cs typeface="Calibri"/>
              </a:rPr>
              <a:t>D</a:t>
            </a:r>
            <a:r>
              <a:rPr dirty="0" sz="2700" spc="-45" b="1">
                <a:latin typeface="Calibri"/>
                <a:cs typeface="Calibri"/>
              </a:rPr>
              <a:t>et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20" b="1">
                <a:latin typeface="Calibri"/>
                <a:cs typeface="Calibri"/>
              </a:rPr>
              <a:t>c</a:t>
            </a:r>
            <a:r>
              <a:rPr dirty="0" sz="2700" spc="-15" b="1">
                <a:latin typeface="Calibri"/>
                <a:cs typeface="Calibri"/>
              </a:rPr>
              <a:t>tio</a:t>
            </a:r>
            <a:r>
              <a:rPr dirty="0" sz="2700" b="1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Instance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195" b="1">
                <a:latin typeface="Calibri"/>
                <a:cs typeface="Calibri"/>
              </a:rPr>
              <a:t>A</a:t>
            </a:r>
            <a:r>
              <a:rPr dirty="0" sz="2400" b="1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sp>
          <p:nvSpPr>
            <p:cNvPr id="11" name="object 11"/>
            <p:cNvSpPr/>
            <p:nvPr/>
          </p:nvSpPr>
          <p:spPr>
            <a:xfrm>
              <a:off x="9220200" y="2322576"/>
              <a:ext cx="2813304" cy="2420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0" b="1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dirty="0" sz="2400" spc="-50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dirty="0" sz="2400" spc="-5">
                <a:latin typeface="Calibri"/>
                <a:cs typeface="Calibri"/>
              </a:rPr>
              <a:t>,  </a:t>
            </a:r>
            <a:r>
              <a:rPr dirty="0" sz="2400" b="1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spatial</a:t>
            </a:r>
            <a:r>
              <a:rPr dirty="0" sz="2500" spc="-7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25201" y="5774944"/>
            <a:ext cx="21564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Multiple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044351" y="5774944"/>
            <a:ext cx="28117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</a:t>
            </a:r>
            <a:r>
              <a:rPr dirty="0" sz="2500" spc="-5">
                <a:latin typeface="Calibri"/>
                <a:cs typeface="Calibri"/>
              </a:rPr>
              <a:t>objects, </a:t>
            </a:r>
            <a:r>
              <a:rPr dirty="0" sz="2500" spc="-10">
                <a:latin typeface="Calibri"/>
                <a:cs typeface="Calibri"/>
              </a:rPr>
              <a:t>just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1276305"/>
            <a:ext cx="9087485" cy="4947285"/>
            <a:chOff x="0" y="1276305"/>
            <a:chExt cx="9087485" cy="4947285"/>
          </a:xfrm>
        </p:grpSpPr>
        <p:sp>
          <p:nvSpPr>
            <p:cNvPr id="28" name="object 28"/>
            <p:cNvSpPr/>
            <p:nvPr/>
          </p:nvSpPr>
          <p:spPr>
            <a:xfrm>
              <a:off x="3066288" y="2261616"/>
              <a:ext cx="2852928" cy="2429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0" y="1276311"/>
              <a:ext cx="9087485" cy="4947285"/>
            </a:xfrm>
            <a:custGeom>
              <a:avLst/>
              <a:gdLst/>
              <a:ahLst/>
              <a:cxnLst/>
              <a:rect l="l" t="t" r="r" b="b"/>
              <a:pathLst>
                <a:path w="9087485" h="4947285">
                  <a:moveTo>
                    <a:pt x="2990583" y="26289"/>
                  </a:moveTo>
                  <a:lnTo>
                    <a:pt x="0" y="26289"/>
                  </a:lnTo>
                  <a:lnTo>
                    <a:pt x="0" y="4946751"/>
                  </a:lnTo>
                  <a:lnTo>
                    <a:pt x="2990583" y="4946751"/>
                  </a:lnTo>
                  <a:lnTo>
                    <a:pt x="2990583" y="26289"/>
                  </a:lnTo>
                  <a:close/>
                </a:path>
                <a:path w="9087485" h="4947285">
                  <a:moveTo>
                    <a:pt x="9087091" y="0"/>
                  </a:moveTo>
                  <a:lnTo>
                    <a:pt x="3007436" y="0"/>
                  </a:lnTo>
                  <a:lnTo>
                    <a:pt x="3007436" y="3485426"/>
                  </a:lnTo>
                  <a:lnTo>
                    <a:pt x="9087091" y="3485426"/>
                  </a:lnTo>
                  <a:lnTo>
                    <a:pt x="908709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86071" y="1264919"/>
            <a:ext cx="7153909" cy="4791075"/>
            <a:chOff x="4386071" y="1264919"/>
            <a:chExt cx="7153909" cy="4791075"/>
          </a:xfrm>
        </p:grpSpPr>
        <p:sp>
          <p:nvSpPr>
            <p:cNvPr id="3" name="object 3"/>
            <p:cNvSpPr/>
            <p:nvPr/>
          </p:nvSpPr>
          <p:spPr>
            <a:xfrm>
              <a:off x="4386071" y="1264919"/>
              <a:ext cx="7153656" cy="47701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1322" y="1306506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287999" y="446399"/>
                  </a:moveTo>
                  <a:lnTo>
                    <a:pt x="115199" y="511200"/>
                  </a:lnTo>
                  <a:lnTo>
                    <a:pt x="0" y="604799"/>
                  </a:lnTo>
                  <a:lnTo>
                    <a:pt x="64799" y="770399"/>
                  </a:lnTo>
                  <a:lnTo>
                    <a:pt x="165600" y="907200"/>
                  </a:lnTo>
                  <a:lnTo>
                    <a:pt x="331199" y="1043999"/>
                  </a:lnTo>
                  <a:lnTo>
                    <a:pt x="489600" y="1144799"/>
                  </a:lnTo>
                  <a:lnTo>
                    <a:pt x="446399" y="1245599"/>
                  </a:lnTo>
                  <a:lnTo>
                    <a:pt x="475199" y="1483199"/>
                  </a:lnTo>
                  <a:lnTo>
                    <a:pt x="453599" y="1720799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799" y="2462399"/>
                  </a:lnTo>
                  <a:lnTo>
                    <a:pt x="547199" y="2671199"/>
                  </a:lnTo>
                  <a:lnTo>
                    <a:pt x="698399" y="2771999"/>
                  </a:lnTo>
                  <a:lnTo>
                    <a:pt x="712800" y="2951999"/>
                  </a:lnTo>
                  <a:lnTo>
                    <a:pt x="755999" y="3132000"/>
                  </a:lnTo>
                  <a:lnTo>
                    <a:pt x="799199" y="3268799"/>
                  </a:lnTo>
                  <a:lnTo>
                    <a:pt x="784800" y="3405600"/>
                  </a:lnTo>
                  <a:lnTo>
                    <a:pt x="813600" y="3484799"/>
                  </a:lnTo>
                  <a:lnTo>
                    <a:pt x="784800" y="3650400"/>
                  </a:lnTo>
                  <a:lnTo>
                    <a:pt x="791999" y="3801600"/>
                  </a:lnTo>
                  <a:lnTo>
                    <a:pt x="813600" y="3873600"/>
                  </a:lnTo>
                  <a:lnTo>
                    <a:pt x="820799" y="3988799"/>
                  </a:lnTo>
                  <a:lnTo>
                    <a:pt x="748799" y="4305599"/>
                  </a:lnTo>
                  <a:lnTo>
                    <a:pt x="719999" y="4399199"/>
                  </a:lnTo>
                  <a:lnTo>
                    <a:pt x="712800" y="4507199"/>
                  </a:lnTo>
                  <a:lnTo>
                    <a:pt x="640800" y="4665599"/>
                  </a:lnTo>
                  <a:lnTo>
                    <a:pt x="676799" y="4723199"/>
                  </a:lnTo>
                  <a:lnTo>
                    <a:pt x="979199" y="4730399"/>
                  </a:lnTo>
                  <a:lnTo>
                    <a:pt x="1022399" y="4636799"/>
                  </a:lnTo>
                  <a:lnTo>
                    <a:pt x="993599" y="4514399"/>
                  </a:lnTo>
                  <a:lnTo>
                    <a:pt x="1022399" y="4391999"/>
                  </a:lnTo>
                  <a:lnTo>
                    <a:pt x="993599" y="4240799"/>
                  </a:lnTo>
                  <a:lnTo>
                    <a:pt x="1015199" y="3959999"/>
                  </a:lnTo>
                  <a:lnTo>
                    <a:pt x="1130913" y="3959999"/>
                  </a:lnTo>
                  <a:lnTo>
                    <a:pt x="1101599" y="3823199"/>
                  </a:lnTo>
                  <a:lnTo>
                    <a:pt x="1173599" y="3542399"/>
                  </a:lnTo>
                  <a:lnTo>
                    <a:pt x="1108800" y="3419999"/>
                  </a:lnTo>
                  <a:lnTo>
                    <a:pt x="1101599" y="3211200"/>
                  </a:lnTo>
                  <a:lnTo>
                    <a:pt x="1123199" y="3052799"/>
                  </a:lnTo>
                  <a:lnTo>
                    <a:pt x="2176560" y="3052799"/>
                  </a:lnTo>
                  <a:lnTo>
                    <a:pt x="2196000" y="2858399"/>
                  </a:lnTo>
                  <a:lnTo>
                    <a:pt x="2181599" y="2671199"/>
                  </a:lnTo>
                  <a:lnTo>
                    <a:pt x="2159999" y="2483999"/>
                  </a:lnTo>
                  <a:lnTo>
                    <a:pt x="2224799" y="2282399"/>
                  </a:lnTo>
                  <a:lnTo>
                    <a:pt x="2268000" y="2087999"/>
                  </a:lnTo>
                  <a:lnTo>
                    <a:pt x="2239199" y="1872000"/>
                  </a:lnTo>
                  <a:lnTo>
                    <a:pt x="2203199" y="1619999"/>
                  </a:lnTo>
                  <a:lnTo>
                    <a:pt x="2138399" y="1425600"/>
                  </a:lnTo>
                  <a:lnTo>
                    <a:pt x="2131199" y="1245599"/>
                  </a:lnTo>
                  <a:lnTo>
                    <a:pt x="2369519" y="1245599"/>
                  </a:lnTo>
                  <a:lnTo>
                    <a:pt x="2505599" y="1195199"/>
                  </a:lnTo>
                  <a:lnTo>
                    <a:pt x="2728799" y="1058400"/>
                  </a:lnTo>
                  <a:lnTo>
                    <a:pt x="2858399" y="914400"/>
                  </a:lnTo>
                  <a:lnTo>
                    <a:pt x="2887200" y="748799"/>
                  </a:lnTo>
                  <a:lnTo>
                    <a:pt x="2840072" y="705599"/>
                  </a:lnTo>
                  <a:lnTo>
                    <a:pt x="2167199" y="705599"/>
                  </a:lnTo>
                  <a:lnTo>
                    <a:pt x="2187999" y="612000"/>
                  </a:lnTo>
                  <a:lnTo>
                    <a:pt x="835200" y="612000"/>
                  </a:lnTo>
                  <a:lnTo>
                    <a:pt x="691200" y="532799"/>
                  </a:lnTo>
                  <a:lnTo>
                    <a:pt x="518400" y="460800"/>
                  </a:lnTo>
                  <a:lnTo>
                    <a:pt x="287999" y="446399"/>
                  </a:lnTo>
                  <a:close/>
                </a:path>
                <a:path w="2887345" h="4730750">
                  <a:moveTo>
                    <a:pt x="2167999" y="3189599"/>
                  </a:moveTo>
                  <a:lnTo>
                    <a:pt x="1735199" y="3189599"/>
                  </a:lnTo>
                  <a:lnTo>
                    <a:pt x="1778400" y="3448799"/>
                  </a:lnTo>
                  <a:lnTo>
                    <a:pt x="1807199" y="3765599"/>
                  </a:lnTo>
                  <a:lnTo>
                    <a:pt x="1850400" y="3952800"/>
                  </a:lnTo>
                  <a:lnTo>
                    <a:pt x="1951200" y="4168799"/>
                  </a:lnTo>
                  <a:lnTo>
                    <a:pt x="1994399" y="4485599"/>
                  </a:lnTo>
                  <a:lnTo>
                    <a:pt x="2037599" y="4607999"/>
                  </a:lnTo>
                  <a:lnTo>
                    <a:pt x="2015999" y="4730399"/>
                  </a:lnTo>
                  <a:lnTo>
                    <a:pt x="2347200" y="4730399"/>
                  </a:lnTo>
                  <a:lnTo>
                    <a:pt x="2339999" y="4636799"/>
                  </a:lnTo>
                  <a:lnTo>
                    <a:pt x="2282399" y="4492799"/>
                  </a:lnTo>
                  <a:lnTo>
                    <a:pt x="2224799" y="4341599"/>
                  </a:lnTo>
                  <a:lnTo>
                    <a:pt x="2174400" y="4147200"/>
                  </a:lnTo>
                  <a:lnTo>
                    <a:pt x="2181599" y="3988799"/>
                  </a:lnTo>
                  <a:lnTo>
                    <a:pt x="2188799" y="3880799"/>
                  </a:lnTo>
                  <a:lnTo>
                    <a:pt x="2159999" y="3700800"/>
                  </a:lnTo>
                  <a:lnTo>
                    <a:pt x="2152799" y="3463199"/>
                  </a:lnTo>
                  <a:lnTo>
                    <a:pt x="2167999" y="3189599"/>
                  </a:lnTo>
                  <a:close/>
                </a:path>
                <a:path w="2887345" h="4730750">
                  <a:moveTo>
                    <a:pt x="1130913" y="3959999"/>
                  </a:moveTo>
                  <a:lnTo>
                    <a:pt x="1015199" y="3959999"/>
                  </a:lnTo>
                  <a:lnTo>
                    <a:pt x="1072799" y="4031999"/>
                  </a:lnTo>
                  <a:lnTo>
                    <a:pt x="1144799" y="4024800"/>
                  </a:lnTo>
                  <a:lnTo>
                    <a:pt x="1130913" y="3959999"/>
                  </a:lnTo>
                  <a:close/>
                </a:path>
                <a:path w="2887345" h="4730750">
                  <a:moveTo>
                    <a:pt x="2176560" y="3052799"/>
                  </a:moveTo>
                  <a:lnTo>
                    <a:pt x="1123199" y="3052799"/>
                  </a:lnTo>
                  <a:lnTo>
                    <a:pt x="1216799" y="3232800"/>
                  </a:lnTo>
                  <a:lnTo>
                    <a:pt x="1245599" y="3520799"/>
                  </a:lnTo>
                  <a:lnTo>
                    <a:pt x="1223999" y="3686399"/>
                  </a:lnTo>
                  <a:lnTo>
                    <a:pt x="1260000" y="3823199"/>
                  </a:lnTo>
                  <a:lnTo>
                    <a:pt x="1332000" y="3830400"/>
                  </a:lnTo>
                  <a:lnTo>
                    <a:pt x="1468799" y="3837599"/>
                  </a:lnTo>
                  <a:lnTo>
                    <a:pt x="1497599" y="3787199"/>
                  </a:lnTo>
                  <a:lnTo>
                    <a:pt x="1447199" y="3693599"/>
                  </a:lnTo>
                  <a:lnTo>
                    <a:pt x="1425599" y="3535199"/>
                  </a:lnTo>
                  <a:lnTo>
                    <a:pt x="1511999" y="3520799"/>
                  </a:lnTo>
                  <a:lnTo>
                    <a:pt x="1648800" y="3376799"/>
                  </a:lnTo>
                  <a:lnTo>
                    <a:pt x="1735199" y="3189599"/>
                  </a:lnTo>
                  <a:lnTo>
                    <a:pt x="2167999" y="3189599"/>
                  </a:lnTo>
                  <a:lnTo>
                    <a:pt x="2174400" y="3074399"/>
                  </a:lnTo>
                  <a:lnTo>
                    <a:pt x="2176560" y="3052799"/>
                  </a:lnTo>
                  <a:close/>
                </a:path>
                <a:path w="2887345" h="4730750">
                  <a:moveTo>
                    <a:pt x="2369519" y="1245599"/>
                  </a:moveTo>
                  <a:lnTo>
                    <a:pt x="2131199" y="1245599"/>
                  </a:lnTo>
                  <a:lnTo>
                    <a:pt x="2311199" y="1267199"/>
                  </a:lnTo>
                  <a:lnTo>
                    <a:pt x="2369519" y="1245599"/>
                  </a:lnTo>
                  <a:close/>
                </a:path>
                <a:path w="2887345" h="4730750">
                  <a:moveTo>
                    <a:pt x="2440800" y="568799"/>
                  </a:moveTo>
                  <a:lnTo>
                    <a:pt x="2268000" y="633599"/>
                  </a:lnTo>
                  <a:lnTo>
                    <a:pt x="2167199" y="705599"/>
                  </a:lnTo>
                  <a:lnTo>
                    <a:pt x="2840072" y="705599"/>
                  </a:lnTo>
                  <a:lnTo>
                    <a:pt x="2800799" y="669599"/>
                  </a:lnTo>
                  <a:lnTo>
                    <a:pt x="2613600" y="590400"/>
                  </a:lnTo>
                  <a:lnTo>
                    <a:pt x="2440800" y="568799"/>
                  </a:lnTo>
                  <a:close/>
                </a:path>
                <a:path w="2887345" h="4730750">
                  <a:moveTo>
                    <a:pt x="1483199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799" y="316800"/>
                  </a:lnTo>
                  <a:lnTo>
                    <a:pt x="835200" y="612000"/>
                  </a:lnTo>
                  <a:lnTo>
                    <a:pt x="2187999" y="612000"/>
                  </a:lnTo>
                  <a:lnTo>
                    <a:pt x="2196000" y="575999"/>
                  </a:lnTo>
                  <a:lnTo>
                    <a:pt x="2080799" y="403199"/>
                  </a:lnTo>
                  <a:lnTo>
                    <a:pt x="2008799" y="223199"/>
                  </a:lnTo>
                  <a:lnTo>
                    <a:pt x="1800000" y="79199"/>
                  </a:lnTo>
                  <a:lnTo>
                    <a:pt x="1576800" y="28799"/>
                  </a:lnTo>
                  <a:lnTo>
                    <a:pt x="1483199" y="0"/>
                  </a:lnTo>
                  <a:close/>
                </a:path>
              </a:pathLst>
            </a:custGeom>
            <a:solidFill>
              <a:srgbClr val="8FAADC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21322" y="1306506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1483200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800"/>
                  </a:lnTo>
                  <a:lnTo>
                    <a:pt x="835200" y="612000"/>
                  </a:lnTo>
                  <a:lnTo>
                    <a:pt x="691200" y="532800"/>
                  </a:lnTo>
                  <a:lnTo>
                    <a:pt x="518400" y="460800"/>
                  </a:lnTo>
                  <a:lnTo>
                    <a:pt x="288000" y="446400"/>
                  </a:lnTo>
                  <a:lnTo>
                    <a:pt x="115200" y="511200"/>
                  </a:lnTo>
                  <a:lnTo>
                    <a:pt x="0" y="604800"/>
                  </a:lnTo>
                  <a:lnTo>
                    <a:pt x="64800" y="770400"/>
                  </a:lnTo>
                  <a:lnTo>
                    <a:pt x="165600" y="907200"/>
                  </a:lnTo>
                  <a:lnTo>
                    <a:pt x="331200" y="1044000"/>
                  </a:lnTo>
                  <a:lnTo>
                    <a:pt x="489600" y="1144800"/>
                  </a:lnTo>
                  <a:lnTo>
                    <a:pt x="446400" y="1245600"/>
                  </a:lnTo>
                  <a:lnTo>
                    <a:pt x="475200" y="1483200"/>
                  </a:lnTo>
                  <a:lnTo>
                    <a:pt x="453600" y="1720800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800" y="2462400"/>
                  </a:lnTo>
                  <a:lnTo>
                    <a:pt x="547200" y="2671200"/>
                  </a:lnTo>
                  <a:lnTo>
                    <a:pt x="698400" y="2772000"/>
                  </a:lnTo>
                  <a:lnTo>
                    <a:pt x="712800" y="2952000"/>
                  </a:lnTo>
                  <a:lnTo>
                    <a:pt x="756000" y="3132000"/>
                  </a:lnTo>
                  <a:lnTo>
                    <a:pt x="799200" y="3268800"/>
                  </a:lnTo>
                  <a:lnTo>
                    <a:pt x="784800" y="3405600"/>
                  </a:lnTo>
                  <a:lnTo>
                    <a:pt x="813600" y="3484800"/>
                  </a:lnTo>
                  <a:lnTo>
                    <a:pt x="784800" y="3650400"/>
                  </a:lnTo>
                  <a:lnTo>
                    <a:pt x="792000" y="3801600"/>
                  </a:lnTo>
                  <a:lnTo>
                    <a:pt x="813600" y="3873600"/>
                  </a:lnTo>
                  <a:lnTo>
                    <a:pt x="820800" y="3988800"/>
                  </a:lnTo>
                  <a:lnTo>
                    <a:pt x="748800" y="4305600"/>
                  </a:lnTo>
                  <a:lnTo>
                    <a:pt x="720000" y="4399200"/>
                  </a:lnTo>
                  <a:lnTo>
                    <a:pt x="712800" y="4507200"/>
                  </a:lnTo>
                  <a:lnTo>
                    <a:pt x="640800" y="4665600"/>
                  </a:lnTo>
                  <a:lnTo>
                    <a:pt x="676800" y="4723200"/>
                  </a:lnTo>
                  <a:lnTo>
                    <a:pt x="979200" y="4730400"/>
                  </a:lnTo>
                  <a:lnTo>
                    <a:pt x="1022400" y="4636800"/>
                  </a:lnTo>
                  <a:lnTo>
                    <a:pt x="993600" y="4514400"/>
                  </a:lnTo>
                  <a:lnTo>
                    <a:pt x="1022400" y="4392000"/>
                  </a:lnTo>
                  <a:lnTo>
                    <a:pt x="993600" y="4240800"/>
                  </a:lnTo>
                  <a:lnTo>
                    <a:pt x="1015200" y="3960000"/>
                  </a:lnTo>
                  <a:lnTo>
                    <a:pt x="1072800" y="4032000"/>
                  </a:lnTo>
                  <a:lnTo>
                    <a:pt x="1144800" y="4024800"/>
                  </a:lnTo>
                  <a:lnTo>
                    <a:pt x="1101600" y="3823200"/>
                  </a:lnTo>
                  <a:lnTo>
                    <a:pt x="1173600" y="3542400"/>
                  </a:lnTo>
                  <a:lnTo>
                    <a:pt x="1108800" y="3420000"/>
                  </a:lnTo>
                  <a:lnTo>
                    <a:pt x="1101600" y="3211200"/>
                  </a:lnTo>
                  <a:lnTo>
                    <a:pt x="1123200" y="3052800"/>
                  </a:lnTo>
                  <a:lnTo>
                    <a:pt x="1216800" y="3232800"/>
                  </a:lnTo>
                  <a:lnTo>
                    <a:pt x="1245600" y="3520800"/>
                  </a:lnTo>
                  <a:lnTo>
                    <a:pt x="1224000" y="3686400"/>
                  </a:lnTo>
                  <a:lnTo>
                    <a:pt x="1260000" y="3823200"/>
                  </a:lnTo>
                  <a:lnTo>
                    <a:pt x="1332000" y="3830400"/>
                  </a:lnTo>
                  <a:lnTo>
                    <a:pt x="1468800" y="3837600"/>
                  </a:lnTo>
                  <a:lnTo>
                    <a:pt x="1497600" y="3787200"/>
                  </a:lnTo>
                  <a:lnTo>
                    <a:pt x="1447200" y="3693600"/>
                  </a:lnTo>
                  <a:lnTo>
                    <a:pt x="1425600" y="3535200"/>
                  </a:lnTo>
                  <a:lnTo>
                    <a:pt x="1512000" y="3520800"/>
                  </a:lnTo>
                  <a:lnTo>
                    <a:pt x="1648800" y="3376800"/>
                  </a:lnTo>
                  <a:lnTo>
                    <a:pt x="1735200" y="3189600"/>
                  </a:lnTo>
                  <a:lnTo>
                    <a:pt x="1778400" y="3448800"/>
                  </a:lnTo>
                  <a:lnTo>
                    <a:pt x="1807200" y="3765600"/>
                  </a:lnTo>
                  <a:lnTo>
                    <a:pt x="1850400" y="3952800"/>
                  </a:lnTo>
                  <a:lnTo>
                    <a:pt x="1951200" y="4168800"/>
                  </a:lnTo>
                  <a:lnTo>
                    <a:pt x="1994400" y="4485600"/>
                  </a:lnTo>
                  <a:lnTo>
                    <a:pt x="2037600" y="4608000"/>
                  </a:lnTo>
                  <a:lnTo>
                    <a:pt x="2016000" y="4730400"/>
                  </a:lnTo>
                  <a:lnTo>
                    <a:pt x="2347200" y="4730400"/>
                  </a:lnTo>
                  <a:lnTo>
                    <a:pt x="2340000" y="4636800"/>
                  </a:lnTo>
                  <a:lnTo>
                    <a:pt x="2282400" y="4492800"/>
                  </a:lnTo>
                  <a:lnTo>
                    <a:pt x="2224800" y="4341600"/>
                  </a:lnTo>
                  <a:lnTo>
                    <a:pt x="2174400" y="4147200"/>
                  </a:lnTo>
                  <a:lnTo>
                    <a:pt x="2181600" y="3988800"/>
                  </a:lnTo>
                  <a:lnTo>
                    <a:pt x="2188800" y="3880800"/>
                  </a:lnTo>
                  <a:lnTo>
                    <a:pt x="2160000" y="3700800"/>
                  </a:lnTo>
                  <a:lnTo>
                    <a:pt x="2152800" y="3463200"/>
                  </a:lnTo>
                  <a:lnTo>
                    <a:pt x="2174400" y="3074400"/>
                  </a:lnTo>
                  <a:lnTo>
                    <a:pt x="2196000" y="2858400"/>
                  </a:lnTo>
                  <a:lnTo>
                    <a:pt x="2181600" y="2671200"/>
                  </a:lnTo>
                  <a:lnTo>
                    <a:pt x="2160000" y="2484000"/>
                  </a:lnTo>
                  <a:lnTo>
                    <a:pt x="2224800" y="2282400"/>
                  </a:lnTo>
                  <a:lnTo>
                    <a:pt x="2268000" y="2088000"/>
                  </a:lnTo>
                  <a:lnTo>
                    <a:pt x="2239200" y="1872000"/>
                  </a:lnTo>
                  <a:lnTo>
                    <a:pt x="2203200" y="1620000"/>
                  </a:lnTo>
                  <a:lnTo>
                    <a:pt x="2138400" y="1425600"/>
                  </a:lnTo>
                  <a:lnTo>
                    <a:pt x="2131200" y="1245600"/>
                  </a:lnTo>
                  <a:lnTo>
                    <a:pt x="2311200" y="1267200"/>
                  </a:lnTo>
                  <a:lnTo>
                    <a:pt x="2505600" y="1195200"/>
                  </a:lnTo>
                  <a:lnTo>
                    <a:pt x="2728800" y="1058400"/>
                  </a:lnTo>
                  <a:lnTo>
                    <a:pt x="2858400" y="914400"/>
                  </a:lnTo>
                  <a:lnTo>
                    <a:pt x="2887200" y="748800"/>
                  </a:lnTo>
                  <a:lnTo>
                    <a:pt x="2800800" y="669600"/>
                  </a:lnTo>
                  <a:lnTo>
                    <a:pt x="2613600" y="590400"/>
                  </a:lnTo>
                  <a:lnTo>
                    <a:pt x="2440800" y="568800"/>
                  </a:lnTo>
                  <a:lnTo>
                    <a:pt x="2268000" y="633600"/>
                  </a:lnTo>
                  <a:lnTo>
                    <a:pt x="2167200" y="705600"/>
                  </a:lnTo>
                  <a:lnTo>
                    <a:pt x="2196000" y="576000"/>
                  </a:lnTo>
                  <a:lnTo>
                    <a:pt x="2080800" y="403200"/>
                  </a:lnTo>
                  <a:lnTo>
                    <a:pt x="2008800" y="223200"/>
                  </a:lnTo>
                  <a:lnTo>
                    <a:pt x="1800000" y="79200"/>
                  </a:lnTo>
                  <a:lnTo>
                    <a:pt x="1576800" y="28800"/>
                  </a:lnTo>
                  <a:lnTo>
                    <a:pt x="1483200" y="0"/>
                  </a:lnTo>
                  <a:close/>
                </a:path>
              </a:pathLst>
            </a:custGeom>
            <a:ln w="38100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81322" y="2465706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55700" y="1821599"/>
                  </a:moveTo>
                  <a:lnTo>
                    <a:pt x="367200" y="1821599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599" y="2469600"/>
                  </a:lnTo>
                  <a:lnTo>
                    <a:pt x="597599" y="2620799"/>
                  </a:lnTo>
                  <a:lnTo>
                    <a:pt x="669599" y="2692800"/>
                  </a:lnTo>
                  <a:lnTo>
                    <a:pt x="684000" y="2995199"/>
                  </a:lnTo>
                  <a:lnTo>
                    <a:pt x="633600" y="3131999"/>
                  </a:lnTo>
                  <a:lnTo>
                    <a:pt x="669599" y="3254399"/>
                  </a:lnTo>
                  <a:lnTo>
                    <a:pt x="647999" y="3405599"/>
                  </a:lnTo>
                  <a:lnTo>
                    <a:pt x="784800" y="3506399"/>
                  </a:lnTo>
                  <a:lnTo>
                    <a:pt x="979200" y="3499199"/>
                  </a:lnTo>
                  <a:lnTo>
                    <a:pt x="1000800" y="3427199"/>
                  </a:lnTo>
                  <a:lnTo>
                    <a:pt x="900000" y="3124799"/>
                  </a:lnTo>
                  <a:lnTo>
                    <a:pt x="878400" y="3031199"/>
                  </a:lnTo>
                  <a:lnTo>
                    <a:pt x="842399" y="2937600"/>
                  </a:lnTo>
                  <a:lnTo>
                    <a:pt x="842399" y="2735999"/>
                  </a:lnTo>
                  <a:lnTo>
                    <a:pt x="914400" y="2548799"/>
                  </a:lnTo>
                  <a:lnTo>
                    <a:pt x="936000" y="2404799"/>
                  </a:lnTo>
                  <a:lnTo>
                    <a:pt x="885600" y="2282399"/>
                  </a:lnTo>
                  <a:lnTo>
                    <a:pt x="842399" y="2138399"/>
                  </a:lnTo>
                  <a:lnTo>
                    <a:pt x="813600" y="2030399"/>
                  </a:lnTo>
                  <a:lnTo>
                    <a:pt x="1636415" y="2030399"/>
                  </a:lnTo>
                  <a:lnTo>
                    <a:pt x="1641599" y="1987199"/>
                  </a:lnTo>
                  <a:lnTo>
                    <a:pt x="1713599" y="1979999"/>
                  </a:lnTo>
                  <a:lnTo>
                    <a:pt x="1796399" y="1979999"/>
                  </a:lnTo>
                  <a:lnTo>
                    <a:pt x="1807199" y="1864799"/>
                  </a:lnTo>
                  <a:lnTo>
                    <a:pt x="2882700" y="1864799"/>
                  </a:lnTo>
                  <a:lnTo>
                    <a:pt x="2855700" y="1821599"/>
                  </a:lnTo>
                  <a:close/>
                </a:path>
                <a:path w="2952115" h="3506470">
                  <a:moveTo>
                    <a:pt x="1618748" y="2196000"/>
                  </a:moveTo>
                  <a:lnTo>
                    <a:pt x="1310399" y="2196000"/>
                  </a:lnTo>
                  <a:lnTo>
                    <a:pt x="1367999" y="2527199"/>
                  </a:lnTo>
                  <a:lnTo>
                    <a:pt x="1396800" y="2757599"/>
                  </a:lnTo>
                  <a:lnTo>
                    <a:pt x="1454400" y="2858399"/>
                  </a:lnTo>
                  <a:lnTo>
                    <a:pt x="1490399" y="3124799"/>
                  </a:lnTo>
                  <a:lnTo>
                    <a:pt x="1476000" y="3189599"/>
                  </a:lnTo>
                  <a:lnTo>
                    <a:pt x="1511999" y="3283199"/>
                  </a:lnTo>
                  <a:lnTo>
                    <a:pt x="1612799" y="3463199"/>
                  </a:lnTo>
                  <a:lnTo>
                    <a:pt x="1828800" y="3470399"/>
                  </a:lnTo>
                  <a:lnTo>
                    <a:pt x="1778400" y="3311999"/>
                  </a:lnTo>
                  <a:lnTo>
                    <a:pt x="1670400" y="3023999"/>
                  </a:lnTo>
                  <a:lnTo>
                    <a:pt x="1605600" y="2822399"/>
                  </a:lnTo>
                  <a:lnTo>
                    <a:pt x="1627200" y="2613599"/>
                  </a:lnTo>
                  <a:lnTo>
                    <a:pt x="1605600" y="2498399"/>
                  </a:lnTo>
                  <a:lnTo>
                    <a:pt x="1618748" y="2196000"/>
                  </a:lnTo>
                  <a:close/>
                </a:path>
                <a:path w="2952115" h="3506470">
                  <a:moveTo>
                    <a:pt x="86400" y="223199"/>
                  </a:moveTo>
                  <a:lnTo>
                    <a:pt x="0" y="316800"/>
                  </a:lnTo>
                  <a:lnTo>
                    <a:pt x="64800" y="590400"/>
                  </a:lnTo>
                  <a:lnTo>
                    <a:pt x="115200" y="943199"/>
                  </a:lnTo>
                  <a:lnTo>
                    <a:pt x="79199" y="1137599"/>
                  </a:lnTo>
                  <a:lnTo>
                    <a:pt x="7199" y="1317599"/>
                  </a:lnTo>
                  <a:lnTo>
                    <a:pt x="36000" y="1533599"/>
                  </a:lnTo>
                  <a:lnTo>
                    <a:pt x="57599" y="1699200"/>
                  </a:lnTo>
                  <a:lnTo>
                    <a:pt x="28799" y="1915199"/>
                  </a:lnTo>
                  <a:lnTo>
                    <a:pt x="79199" y="2145600"/>
                  </a:lnTo>
                  <a:lnTo>
                    <a:pt x="72000" y="2361599"/>
                  </a:lnTo>
                  <a:lnTo>
                    <a:pt x="93600" y="2541600"/>
                  </a:lnTo>
                  <a:lnTo>
                    <a:pt x="50399" y="2699999"/>
                  </a:lnTo>
                  <a:lnTo>
                    <a:pt x="179999" y="2728799"/>
                  </a:lnTo>
                  <a:lnTo>
                    <a:pt x="273599" y="2714400"/>
                  </a:lnTo>
                  <a:lnTo>
                    <a:pt x="259200" y="2627999"/>
                  </a:lnTo>
                  <a:lnTo>
                    <a:pt x="266400" y="2541600"/>
                  </a:lnTo>
                  <a:lnTo>
                    <a:pt x="194400" y="2361599"/>
                  </a:lnTo>
                  <a:lnTo>
                    <a:pt x="194400" y="2109599"/>
                  </a:lnTo>
                  <a:lnTo>
                    <a:pt x="237600" y="1979999"/>
                  </a:lnTo>
                  <a:lnTo>
                    <a:pt x="216000" y="1785599"/>
                  </a:lnTo>
                  <a:lnTo>
                    <a:pt x="2833200" y="1785599"/>
                  </a:lnTo>
                  <a:lnTo>
                    <a:pt x="2779200" y="1699200"/>
                  </a:lnTo>
                  <a:lnTo>
                    <a:pt x="2642400" y="1245599"/>
                  </a:lnTo>
                  <a:lnTo>
                    <a:pt x="2685600" y="1029599"/>
                  </a:lnTo>
                  <a:lnTo>
                    <a:pt x="2916000" y="950399"/>
                  </a:lnTo>
                  <a:lnTo>
                    <a:pt x="2951999" y="849599"/>
                  </a:lnTo>
                  <a:lnTo>
                    <a:pt x="2916000" y="748799"/>
                  </a:lnTo>
                  <a:lnTo>
                    <a:pt x="2757600" y="683999"/>
                  </a:lnTo>
                  <a:lnTo>
                    <a:pt x="2548799" y="669599"/>
                  </a:lnTo>
                  <a:lnTo>
                    <a:pt x="2512800" y="669599"/>
                  </a:lnTo>
                  <a:lnTo>
                    <a:pt x="2402399" y="503999"/>
                  </a:lnTo>
                  <a:lnTo>
                    <a:pt x="1900800" y="503999"/>
                  </a:lnTo>
                  <a:lnTo>
                    <a:pt x="1771200" y="475199"/>
                  </a:lnTo>
                  <a:lnTo>
                    <a:pt x="1533599" y="345600"/>
                  </a:lnTo>
                  <a:lnTo>
                    <a:pt x="1418849" y="237599"/>
                  </a:lnTo>
                  <a:lnTo>
                    <a:pt x="216000" y="237599"/>
                  </a:lnTo>
                  <a:lnTo>
                    <a:pt x="86400" y="223199"/>
                  </a:lnTo>
                  <a:close/>
                </a:path>
                <a:path w="2952115" h="3506470">
                  <a:moveTo>
                    <a:pt x="1636415" y="2030399"/>
                  </a:moveTo>
                  <a:lnTo>
                    <a:pt x="813600" y="2030399"/>
                  </a:lnTo>
                  <a:lnTo>
                    <a:pt x="964799" y="2174400"/>
                  </a:lnTo>
                  <a:lnTo>
                    <a:pt x="1036800" y="2318400"/>
                  </a:lnTo>
                  <a:lnTo>
                    <a:pt x="1195199" y="2361599"/>
                  </a:lnTo>
                  <a:lnTo>
                    <a:pt x="1310399" y="2196000"/>
                  </a:lnTo>
                  <a:lnTo>
                    <a:pt x="1618748" y="2196000"/>
                  </a:lnTo>
                  <a:lnTo>
                    <a:pt x="1620000" y="2167199"/>
                  </a:lnTo>
                  <a:lnTo>
                    <a:pt x="1636415" y="2030399"/>
                  </a:lnTo>
                  <a:close/>
                </a:path>
                <a:path w="2952115" h="3506470">
                  <a:moveTo>
                    <a:pt x="2882700" y="1864799"/>
                  </a:moveTo>
                  <a:lnTo>
                    <a:pt x="1807199" y="1864799"/>
                  </a:lnTo>
                  <a:lnTo>
                    <a:pt x="1987199" y="1979999"/>
                  </a:lnTo>
                  <a:lnTo>
                    <a:pt x="2224799" y="2080799"/>
                  </a:lnTo>
                  <a:lnTo>
                    <a:pt x="2347200" y="2095200"/>
                  </a:lnTo>
                  <a:lnTo>
                    <a:pt x="2476799" y="2239199"/>
                  </a:lnTo>
                  <a:lnTo>
                    <a:pt x="2635200" y="2260799"/>
                  </a:lnTo>
                  <a:lnTo>
                    <a:pt x="2887200" y="2159999"/>
                  </a:lnTo>
                  <a:lnTo>
                    <a:pt x="2937600" y="2030399"/>
                  </a:lnTo>
                  <a:lnTo>
                    <a:pt x="2887200" y="1871999"/>
                  </a:lnTo>
                  <a:lnTo>
                    <a:pt x="2882700" y="1864799"/>
                  </a:lnTo>
                  <a:close/>
                </a:path>
                <a:path w="2952115" h="3506470">
                  <a:moveTo>
                    <a:pt x="1796399" y="1979999"/>
                  </a:moveTo>
                  <a:lnTo>
                    <a:pt x="1713599" y="1979999"/>
                  </a:lnTo>
                  <a:lnTo>
                    <a:pt x="1785599" y="2095200"/>
                  </a:lnTo>
                  <a:lnTo>
                    <a:pt x="1796399" y="1979999"/>
                  </a:lnTo>
                  <a:close/>
                </a:path>
                <a:path w="2952115" h="3506470">
                  <a:moveTo>
                    <a:pt x="2833200" y="1785599"/>
                  </a:moveTo>
                  <a:lnTo>
                    <a:pt x="216000" y="1785599"/>
                  </a:lnTo>
                  <a:lnTo>
                    <a:pt x="251999" y="1792799"/>
                  </a:lnTo>
                  <a:lnTo>
                    <a:pt x="288000" y="1994399"/>
                  </a:lnTo>
                  <a:lnTo>
                    <a:pt x="381600" y="1979999"/>
                  </a:lnTo>
                  <a:lnTo>
                    <a:pt x="367200" y="1821599"/>
                  </a:lnTo>
                  <a:lnTo>
                    <a:pt x="2855700" y="1821599"/>
                  </a:lnTo>
                  <a:lnTo>
                    <a:pt x="2833200" y="1785599"/>
                  </a:lnTo>
                  <a:close/>
                </a:path>
                <a:path w="2952115" h="3506470">
                  <a:moveTo>
                    <a:pt x="2260800" y="316800"/>
                  </a:moveTo>
                  <a:lnTo>
                    <a:pt x="2131199" y="345600"/>
                  </a:lnTo>
                  <a:lnTo>
                    <a:pt x="1987199" y="446399"/>
                  </a:lnTo>
                  <a:lnTo>
                    <a:pt x="1900800" y="503999"/>
                  </a:lnTo>
                  <a:lnTo>
                    <a:pt x="2402399" y="503999"/>
                  </a:lnTo>
                  <a:lnTo>
                    <a:pt x="2397599" y="496799"/>
                  </a:lnTo>
                  <a:lnTo>
                    <a:pt x="2354399" y="381599"/>
                  </a:lnTo>
                  <a:lnTo>
                    <a:pt x="2260800" y="316800"/>
                  </a:lnTo>
                  <a:close/>
                </a:path>
                <a:path w="2952115" h="3506470">
                  <a:moveTo>
                    <a:pt x="331199" y="201599"/>
                  </a:moveTo>
                  <a:lnTo>
                    <a:pt x="216000" y="237599"/>
                  </a:lnTo>
                  <a:lnTo>
                    <a:pt x="1418849" y="237599"/>
                  </a:lnTo>
                  <a:lnTo>
                    <a:pt x="1411199" y="230399"/>
                  </a:lnTo>
                  <a:lnTo>
                    <a:pt x="468000" y="230399"/>
                  </a:lnTo>
                  <a:lnTo>
                    <a:pt x="331199" y="201599"/>
                  </a:lnTo>
                  <a:close/>
                </a:path>
                <a:path w="2952115" h="3506470">
                  <a:moveTo>
                    <a:pt x="885600" y="0"/>
                  </a:moveTo>
                  <a:lnTo>
                    <a:pt x="705600" y="165599"/>
                  </a:lnTo>
                  <a:lnTo>
                    <a:pt x="597599" y="223199"/>
                  </a:lnTo>
                  <a:lnTo>
                    <a:pt x="468000" y="230399"/>
                  </a:lnTo>
                  <a:lnTo>
                    <a:pt x="1411199" y="230399"/>
                  </a:lnTo>
                  <a:lnTo>
                    <a:pt x="1288799" y="129599"/>
                  </a:lnTo>
                  <a:lnTo>
                    <a:pt x="1108800" y="79199"/>
                  </a:lnTo>
                  <a:lnTo>
                    <a:pt x="1051200" y="14399"/>
                  </a:lnTo>
                  <a:lnTo>
                    <a:pt x="885600" y="0"/>
                  </a:lnTo>
                  <a:close/>
                </a:path>
              </a:pathLst>
            </a:custGeom>
            <a:solidFill>
              <a:srgbClr val="F4B183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81322" y="2465706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800" y="1915200"/>
                  </a:moveTo>
                  <a:lnTo>
                    <a:pt x="79200" y="2145600"/>
                  </a:lnTo>
                  <a:lnTo>
                    <a:pt x="72000" y="2361600"/>
                  </a:lnTo>
                  <a:lnTo>
                    <a:pt x="93600" y="2541600"/>
                  </a:lnTo>
                  <a:lnTo>
                    <a:pt x="50400" y="2700000"/>
                  </a:lnTo>
                  <a:lnTo>
                    <a:pt x="180000" y="2728800"/>
                  </a:lnTo>
                  <a:lnTo>
                    <a:pt x="273600" y="2714400"/>
                  </a:lnTo>
                  <a:lnTo>
                    <a:pt x="259200" y="2628000"/>
                  </a:lnTo>
                  <a:lnTo>
                    <a:pt x="266400" y="2541600"/>
                  </a:lnTo>
                  <a:lnTo>
                    <a:pt x="194400" y="2361600"/>
                  </a:lnTo>
                  <a:lnTo>
                    <a:pt x="194400" y="2109600"/>
                  </a:lnTo>
                  <a:lnTo>
                    <a:pt x="237600" y="1980000"/>
                  </a:lnTo>
                  <a:lnTo>
                    <a:pt x="216000" y="1785600"/>
                  </a:lnTo>
                  <a:lnTo>
                    <a:pt x="252000" y="1792800"/>
                  </a:lnTo>
                  <a:lnTo>
                    <a:pt x="288000" y="1994400"/>
                  </a:lnTo>
                  <a:lnTo>
                    <a:pt x="381600" y="1980000"/>
                  </a:lnTo>
                  <a:lnTo>
                    <a:pt x="367200" y="1821600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600" y="2469600"/>
                  </a:lnTo>
                  <a:lnTo>
                    <a:pt x="597600" y="2620800"/>
                  </a:lnTo>
                  <a:lnTo>
                    <a:pt x="669600" y="2692800"/>
                  </a:lnTo>
                  <a:lnTo>
                    <a:pt x="684000" y="2995200"/>
                  </a:lnTo>
                  <a:lnTo>
                    <a:pt x="633600" y="3132000"/>
                  </a:lnTo>
                  <a:lnTo>
                    <a:pt x="669600" y="3254400"/>
                  </a:lnTo>
                  <a:lnTo>
                    <a:pt x="648000" y="3405600"/>
                  </a:lnTo>
                  <a:lnTo>
                    <a:pt x="784800" y="3506400"/>
                  </a:lnTo>
                  <a:lnTo>
                    <a:pt x="979200" y="3499200"/>
                  </a:lnTo>
                  <a:lnTo>
                    <a:pt x="1000800" y="3427200"/>
                  </a:lnTo>
                  <a:lnTo>
                    <a:pt x="900000" y="3124800"/>
                  </a:lnTo>
                  <a:lnTo>
                    <a:pt x="878400" y="3031200"/>
                  </a:lnTo>
                  <a:lnTo>
                    <a:pt x="842400" y="2937600"/>
                  </a:lnTo>
                  <a:lnTo>
                    <a:pt x="842400" y="2736000"/>
                  </a:lnTo>
                  <a:lnTo>
                    <a:pt x="914400" y="2548800"/>
                  </a:lnTo>
                  <a:lnTo>
                    <a:pt x="936000" y="2404800"/>
                  </a:lnTo>
                  <a:lnTo>
                    <a:pt x="885600" y="2282400"/>
                  </a:lnTo>
                  <a:lnTo>
                    <a:pt x="842400" y="2138400"/>
                  </a:lnTo>
                  <a:lnTo>
                    <a:pt x="813600" y="2030400"/>
                  </a:lnTo>
                  <a:lnTo>
                    <a:pt x="964800" y="2174400"/>
                  </a:lnTo>
                  <a:lnTo>
                    <a:pt x="1036800" y="2318400"/>
                  </a:lnTo>
                  <a:lnTo>
                    <a:pt x="1195200" y="2361600"/>
                  </a:lnTo>
                  <a:lnTo>
                    <a:pt x="1310400" y="2196000"/>
                  </a:lnTo>
                  <a:lnTo>
                    <a:pt x="1368000" y="2527200"/>
                  </a:lnTo>
                  <a:lnTo>
                    <a:pt x="1396800" y="2757600"/>
                  </a:lnTo>
                  <a:lnTo>
                    <a:pt x="1454400" y="2858400"/>
                  </a:lnTo>
                  <a:lnTo>
                    <a:pt x="1490400" y="3124800"/>
                  </a:lnTo>
                  <a:lnTo>
                    <a:pt x="1476000" y="3189600"/>
                  </a:lnTo>
                  <a:lnTo>
                    <a:pt x="1512000" y="3283200"/>
                  </a:lnTo>
                  <a:lnTo>
                    <a:pt x="1612800" y="3463200"/>
                  </a:lnTo>
                  <a:lnTo>
                    <a:pt x="1828800" y="3470400"/>
                  </a:lnTo>
                  <a:lnTo>
                    <a:pt x="1778400" y="3312000"/>
                  </a:lnTo>
                  <a:lnTo>
                    <a:pt x="1670400" y="3024000"/>
                  </a:lnTo>
                  <a:lnTo>
                    <a:pt x="1605600" y="2822400"/>
                  </a:lnTo>
                  <a:lnTo>
                    <a:pt x="1627200" y="2613600"/>
                  </a:lnTo>
                  <a:lnTo>
                    <a:pt x="1605600" y="2498400"/>
                  </a:lnTo>
                  <a:lnTo>
                    <a:pt x="1620000" y="2167200"/>
                  </a:lnTo>
                  <a:lnTo>
                    <a:pt x="1641600" y="1987200"/>
                  </a:lnTo>
                  <a:lnTo>
                    <a:pt x="1713600" y="1980000"/>
                  </a:lnTo>
                  <a:lnTo>
                    <a:pt x="1785600" y="2095200"/>
                  </a:lnTo>
                  <a:lnTo>
                    <a:pt x="1807200" y="1864800"/>
                  </a:lnTo>
                  <a:lnTo>
                    <a:pt x="1987200" y="1980000"/>
                  </a:lnTo>
                  <a:lnTo>
                    <a:pt x="2224800" y="2080800"/>
                  </a:lnTo>
                  <a:lnTo>
                    <a:pt x="2347200" y="2095200"/>
                  </a:lnTo>
                  <a:lnTo>
                    <a:pt x="2476800" y="2239200"/>
                  </a:lnTo>
                  <a:lnTo>
                    <a:pt x="2635200" y="2260800"/>
                  </a:lnTo>
                  <a:lnTo>
                    <a:pt x="2887200" y="2160000"/>
                  </a:lnTo>
                  <a:lnTo>
                    <a:pt x="2937600" y="2030400"/>
                  </a:lnTo>
                  <a:lnTo>
                    <a:pt x="2887200" y="1872000"/>
                  </a:lnTo>
                  <a:lnTo>
                    <a:pt x="2779200" y="1699200"/>
                  </a:lnTo>
                  <a:lnTo>
                    <a:pt x="2642400" y="1245600"/>
                  </a:lnTo>
                  <a:lnTo>
                    <a:pt x="2685600" y="1029600"/>
                  </a:lnTo>
                  <a:lnTo>
                    <a:pt x="2916000" y="950400"/>
                  </a:lnTo>
                  <a:lnTo>
                    <a:pt x="2952000" y="849600"/>
                  </a:lnTo>
                  <a:lnTo>
                    <a:pt x="2916000" y="748800"/>
                  </a:lnTo>
                  <a:lnTo>
                    <a:pt x="2757600" y="684000"/>
                  </a:lnTo>
                  <a:lnTo>
                    <a:pt x="2548800" y="669600"/>
                  </a:lnTo>
                  <a:lnTo>
                    <a:pt x="2512800" y="669600"/>
                  </a:lnTo>
                  <a:lnTo>
                    <a:pt x="2397600" y="496800"/>
                  </a:lnTo>
                  <a:lnTo>
                    <a:pt x="2354400" y="381600"/>
                  </a:lnTo>
                  <a:lnTo>
                    <a:pt x="2260800" y="316800"/>
                  </a:lnTo>
                  <a:lnTo>
                    <a:pt x="2131200" y="345600"/>
                  </a:lnTo>
                  <a:lnTo>
                    <a:pt x="1987200" y="446400"/>
                  </a:lnTo>
                  <a:lnTo>
                    <a:pt x="1900800" y="504000"/>
                  </a:lnTo>
                  <a:lnTo>
                    <a:pt x="1771200" y="475200"/>
                  </a:lnTo>
                  <a:lnTo>
                    <a:pt x="1533600" y="345600"/>
                  </a:lnTo>
                  <a:lnTo>
                    <a:pt x="1411200" y="230400"/>
                  </a:lnTo>
                  <a:lnTo>
                    <a:pt x="1288800" y="129600"/>
                  </a:lnTo>
                  <a:lnTo>
                    <a:pt x="1108800" y="79200"/>
                  </a:lnTo>
                  <a:lnTo>
                    <a:pt x="1051200" y="14400"/>
                  </a:lnTo>
                  <a:lnTo>
                    <a:pt x="885600" y="0"/>
                  </a:lnTo>
                  <a:lnTo>
                    <a:pt x="705600" y="165600"/>
                  </a:lnTo>
                  <a:lnTo>
                    <a:pt x="597600" y="223200"/>
                  </a:lnTo>
                  <a:lnTo>
                    <a:pt x="468000" y="230400"/>
                  </a:lnTo>
                  <a:lnTo>
                    <a:pt x="331200" y="201600"/>
                  </a:lnTo>
                  <a:lnTo>
                    <a:pt x="216000" y="237600"/>
                  </a:lnTo>
                  <a:lnTo>
                    <a:pt x="86400" y="223200"/>
                  </a:lnTo>
                  <a:lnTo>
                    <a:pt x="0" y="316800"/>
                  </a:lnTo>
                  <a:lnTo>
                    <a:pt x="64800" y="590400"/>
                  </a:lnTo>
                  <a:lnTo>
                    <a:pt x="100800" y="842400"/>
                  </a:lnTo>
                  <a:lnTo>
                    <a:pt x="115200" y="943200"/>
                  </a:lnTo>
                  <a:lnTo>
                    <a:pt x="79200" y="1137600"/>
                  </a:lnTo>
                  <a:lnTo>
                    <a:pt x="7200" y="1317600"/>
                  </a:lnTo>
                  <a:lnTo>
                    <a:pt x="36000" y="1533600"/>
                  </a:lnTo>
                  <a:lnTo>
                    <a:pt x="57600" y="1699200"/>
                  </a:lnTo>
                  <a:lnTo>
                    <a:pt x="28800" y="1915200"/>
                  </a:lnTo>
                  <a:close/>
                </a:path>
              </a:pathLst>
            </a:custGeom>
            <a:ln w="381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8" y="297687"/>
            <a:ext cx="1021207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0"/>
              <a:t>Computer </a:t>
            </a:r>
            <a:r>
              <a:rPr dirty="0" sz="4300" spc="-5"/>
              <a:t>Vision </a:t>
            </a:r>
            <a:r>
              <a:rPr dirty="0" sz="4300" spc="-65"/>
              <a:t>Tasks: </a:t>
            </a:r>
            <a:r>
              <a:rPr dirty="0" sz="4300" spc="-20"/>
              <a:t>Instance</a:t>
            </a:r>
            <a:r>
              <a:rPr dirty="0" sz="4300" spc="45"/>
              <a:t> </a:t>
            </a:r>
            <a:r>
              <a:rPr dirty="0" sz="4300" spc="-15"/>
              <a:t>Segmentation</a:t>
            </a:r>
            <a:endParaRPr sz="4300"/>
          </a:p>
        </p:txBody>
      </p:sp>
      <p:sp>
        <p:nvSpPr>
          <p:cNvPr id="13" name="object 13"/>
          <p:cNvSpPr txBox="1"/>
          <p:nvPr/>
        </p:nvSpPr>
        <p:spPr>
          <a:xfrm>
            <a:off x="109168" y="6138961"/>
            <a:ext cx="13462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71</a:t>
            </a:fld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1023" y="1274571"/>
            <a:ext cx="349757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Instance</a:t>
            </a:r>
            <a:r>
              <a:rPr dirty="0" sz="2800" spc="-5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Segmentation</a:t>
            </a:r>
            <a:r>
              <a:rPr dirty="0" sz="2800" spc="-1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023" y="1707387"/>
            <a:ext cx="3723640" cy="1735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dirty="0" sz="2800" spc="-15">
                <a:latin typeface="Calibri"/>
                <a:cs typeface="Calibri"/>
              </a:rPr>
              <a:t>Detect </a:t>
            </a:r>
            <a:r>
              <a:rPr dirty="0" sz="2800" spc="-5">
                <a:latin typeface="Calibri"/>
                <a:cs typeface="Calibri"/>
              </a:rPr>
              <a:t>all objects in </a:t>
            </a:r>
            <a:r>
              <a:rPr dirty="0" sz="2800">
                <a:latin typeface="Calibri"/>
                <a:cs typeface="Calibri"/>
              </a:rPr>
              <a:t>the  </a:t>
            </a:r>
            <a:r>
              <a:rPr dirty="0" sz="2800" spc="-10">
                <a:latin typeface="Calibri"/>
                <a:cs typeface="Calibri"/>
              </a:rPr>
              <a:t>image, </a:t>
            </a:r>
            <a:r>
              <a:rPr dirty="0" sz="2800" spc="-5">
                <a:latin typeface="Calibri"/>
                <a:cs typeface="Calibri"/>
              </a:rPr>
              <a:t>and </a:t>
            </a:r>
            <a:r>
              <a:rPr dirty="0" sz="2800" spc="-10">
                <a:latin typeface="Calibri"/>
                <a:cs typeface="Calibri"/>
              </a:rPr>
              <a:t>identify </a:t>
            </a:r>
            <a:r>
              <a:rPr dirty="0" sz="2800" spc="-5">
                <a:latin typeface="Calibri"/>
                <a:cs typeface="Calibri"/>
              </a:rPr>
              <a:t>the  </a:t>
            </a:r>
            <a:r>
              <a:rPr dirty="0" sz="2800" spc="-15">
                <a:latin typeface="Calibri"/>
                <a:cs typeface="Calibri"/>
              </a:rPr>
              <a:t>pixels </a:t>
            </a:r>
            <a:r>
              <a:rPr dirty="0" sz="2800" spc="-10">
                <a:latin typeface="Calibri"/>
                <a:cs typeface="Calibri"/>
              </a:rPr>
              <a:t>that </a:t>
            </a:r>
            <a:r>
              <a:rPr dirty="0" sz="2800" spc="-5">
                <a:latin typeface="Calibri"/>
                <a:cs typeface="Calibri"/>
              </a:rPr>
              <a:t>belong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5">
                <a:latin typeface="Calibri"/>
                <a:cs typeface="Calibri"/>
              </a:rPr>
              <a:t>each  object (Only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things!)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06474" y="1513332"/>
            <a:ext cx="7626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" b="1">
                <a:latin typeface="Calibri"/>
                <a:cs typeface="Calibri"/>
              </a:rPr>
              <a:t>C</a:t>
            </a:r>
            <a:r>
              <a:rPr dirty="0" sz="3200" spc="-5" b="1">
                <a:latin typeface="Calibri"/>
                <a:cs typeface="Calibri"/>
              </a:rPr>
              <a:t>o</a:t>
            </a:r>
            <a:r>
              <a:rPr dirty="0" sz="3200" b="1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6758" y="3232404"/>
            <a:ext cx="7626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" b="1">
                <a:latin typeface="Calibri"/>
                <a:cs typeface="Calibri"/>
              </a:rPr>
              <a:t>C</a:t>
            </a:r>
            <a:r>
              <a:rPr dirty="0" sz="3200" spc="-5" b="1">
                <a:latin typeface="Calibri"/>
                <a:cs typeface="Calibri"/>
              </a:rPr>
              <a:t>o</a:t>
            </a:r>
            <a:r>
              <a:rPr dirty="0" sz="3200" b="1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86071" y="1264919"/>
            <a:ext cx="7153909" cy="4791075"/>
            <a:chOff x="4386071" y="1264919"/>
            <a:chExt cx="7153909" cy="4791075"/>
          </a:xfrm>
        </p:grpSpPr>
        <p:sp>
          <p:nvSpPr>
            <p:cNvPr id="3" name="object 3"/>
            <p:cNvSpPr/>
            <p:nvPr/>
          </p:nvSpPr>
          <p:spPr>
            <a:xfrm>
              <a:off x="4386071" y="1264919"/>
              <a:ext cx="7153656" cy="47701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1322" y="1306506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287999" y="446399"/>
                  </a:moveTo>
                  <a:lnTo>
                    <a:pt x="115199" y="511200"/>
                  </a:lnTo>
                  <a:lnTo>
                    <a:pt x="0" y="604799"/>
                  </a:lnTo>
                  <a:lnTo>
                    <a:pt x="64799" y="770399"/>
                  </a:lnTo>
                  <a:lnTo>
                    <a:pt x="165600" y="907200"/>
                  </a:lnTo>
                  <a:lnTo>
                    <a:pt x="331199" y="1043999"/>
                  </a:lnTo>
                  <a:lnTo>
                    <a:pt x="489600" y="1144799"/>
                  </a:lnTo>
                  <a:lnTo>
                    <a:pt x="446399" y="1245599"/>
                  </a:lnTo>
                  <a:lnTo>
                    <a:pt x="475199" y="1483199"/>
                  </a:lnTo>
                  <a:lnTo>
                    <a:pt x="453599" y="1720799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799" y="2462399"/>
                  </a:lnTo>
                  <a:lnTo>
                    <a:pt x="547199" y="2671199"/>
                  </a:lnTo>
                  <a:lnTo>
                    <a:pt x="698399" y="2771999"/>
                  </a:lnTo>
                  <a:lnTo>
                    <a:pt x="712800" y="2951999"/>
                  </a:lnTo>
                  <a:lnTo>
                    <a:pt x="755999" y="3132000"/>
                  </a:lnTo>
                  <a:lnTo>
                    <a:pt x="799199" y="3268799"/>
                  </a:lnTo>
                  <a:lnTo>
                    <a:pt x="784800" y="3405600"/>
                  </a:lnTo>
                  <a:lnTo>
                    <a:pt x="813600" y="3484799"/>
                  </a:lnTo>
                  <a:lnTo>
                    <a:pt x="784800" y="3650400"/>
                  </a:lnTo>
                  <a:lnTo>
                    <a:pt x="791999" y="3801600"/>
                  </a:lnTo>
                  <a:lnTo>
                    <a:pt x="813600" y="3873600"/>
                  </a:lnTo>
                  <a:lnTo>
                    <a:pt x="820799" y="3988799"/>
                  </a:lnTo>
                  <a:lnTo>
                    <a:pt x="748799" y="4305599"/>
                  </a:lnTo>
                  <a:lnTo>
                    <a:pt x="719999" y="4399199"/>
                  </a:lnTo>
                  <a:lnTo>
                    <a:pt x="712800" y="4507199"/>
                  </a:lnTo>
                  <a:lnTo>
                    <a:pt x="640800" y="4665599"/>
                  </a:lnTo>
                  <a:lnTo>
                    <a:pt x="676799" y="4723199"/>
                  </a:lnTo>
                  <a:lnTo>
                    <a:pt x="979199" y="4730399"/>
                  </a:lnTo>
                  <a:lnTo>
                    <a:pt x="1022399" y="4636799"/>
                  </a:lnTo>
                  <a:lnTo>
                    <a:pt x="993599" y="4514399"/>
                  </a:lnTo>
                  <a:lnTo>
                    <a:pt x="1022399" y="4391999"/>
                  </a:lnTo>
                  <a:lnTo>
                    <a:pt x="993599" y="4240799"/>
                  </a:lnTo>
                  <a:lnTo>
                    <a:pt x="1015199" y="3959999"/>
                  </a:lnTo>
                  <a:lnTo>
                    <a:pt x="1130913" y="3959999"/>
                  </a:lnTo>
                  <a:lnTo>
                    <a:pt x="1101599" y="3823199"/>
                  </a:lnTo>
                  <a:lnTo>
                    <a:pt x="1173599" y="3542399"/>
                  </a:lnTo>
                  <a:lnTo>
                    <a:pt x="1108800" y="3419999"/>
                  </a:lnTo>
                  <a:lnTo>
                    <a:pt x="1101599" y="3211200"/>
                  </a:lnTo>
                  <a:lnTo>
                    <a:pt x="1123199" y="3052799"/>
                  </a:lnTo>
                  <a:lnTo>
                    <a:pt x="2176560" y="3052799"/>
                  </a:lnTo>
                  <a:lnTo>
                    <a:pt x="2196000" y="2858399"/>
                  </a:lnTo>
                  <a:lnTo>
                    <a:pt x="2181599" y="2671199"/>
                  </a:lnTo>
                  <a:lnTo>
                    <a:pt x="2159999" y="2483999"/>
                  </a:lnTo>
                  <a:lnTo>
                    <a:pt x="2224799" y="2282399"/>
                  </a:lnTo>
                  <a:lnTo>
                    <a:pt x="2268000" y="2087999"/>
                  </a:lnTo>
                  <a:lnTo>
                    <a:pt x="2239199" y="1872000"/>
                  </a:lnTo>
                  <a:lnTo>
                    <a:pt x="2203199" y="1619999"/>
                  </a:lnTo>
                  <a:lnTo>
                    <a:pt x="2138399" y="1425600"/>
                  </a:lnTo>
                  <a:lnTo>
                    <a:pt x="2131199" y="1245599"/>
                  </a:lnTo>
                  <a:lnTo>
                    <a:pt x="2369519" y="1245599"/>
                  </a:lnTo>
                  <a:lnTo>
                    <a:pt x="2505599" y="1195199"/>
                  </a:lnTo>
                  <a:lnTo>
                    <a:pt x="2728799" y="1058400"/>
                  </a:lnTo>
                  <a:lnTo>
                    <a:pt x="2858399" y="914400"/>
                  </a:lnTo>
                  <a:lnTo>
                    <a:pt x="2887200" y="748799"/>
                  </a:lnTo>
                  <a:lnTo>
                    <a:pt x="2840072" y="705599"/>
                  </a:lnTo>
                  <a:lnTo>
                    <a:pt x="2167199" y="705599"/>
                  </a:lnTo>
                  <a:lnTo>
                    <a:pt x="2187999" y="612000"/>
                  </a:lnTo>
                  <a:lnTo>
                    <a:pt x="835200" y="612000"/>
                  </a:lnTo>
                  <a:lnTo>
                    <a:pt x="691200" y="532799"/>
                  </a:lnTo>
                  <a:lnTo>
                    <a:pt x="518400" y="460800"/>
                  </a:lnTo>
                  <a:lnTo>
                    <a:pt x="287999" y="446399"/>
                  </a:lnTo>
                  <a:close/>
                </a:path>
                <a:path w="2887345" h="4730750">
                  <a:moveTo>
                    <a:pt x="2167999" y="3189599"/>
                  </a:moveTo>
                  <a:lnTo>
                    <a:pt x="1735199" y="3189599"/>
                  </a:lnTo>
                  <a:lnTo>
                    <a:pt x="1778400" y="3448799"/>
                  </a:lnTo>
                  <a:lnTo>
                    <a:pt x="1807199" y="3765599"/>
                  </a:lnTo>
                  <a:lnTo>
                    <a:pt x="1850400" y="3952800"/>
                  </a:lnTo>
                  <a:lnTo>
                    <a:pt x="1951200" y="4168799"/>
                  </a:lnTo>
                  <a:lnTo>
                    <a:pt x="1994399" y="4485599"/>
                  </a:lnTo>
                  <a:lnTo>
                    <a:pt x="2037599" y="4607999"/>
                  </a:lnTo>
                  <a:lnTo>
                    <a:pt x="2015999" y="4730399"/>
                  </a:lnTo>
                  <a:lnTo>
                    <a:pt x="2347200" y="4730399"/>
                  </a:lnTo>
                  <a:lnTo>
                    <a:pt x="2339999" y="4636799"/>
                  </a:lnTo>
                  <a:lnTo>
                    <a:pt x="2282399" y="4492799"/>
                  </a:lnTo>
                  <a:lnTo>
                    <a:pt x="2224799" y="4341599"/>
                  </a:lnTo>
                  <a:lnTo>
                    <a:pt x="2174400" y="4147200"/>
                  </a:lnTo>
                  <a:lnTo>
                    <a:pt x="2181599" y="3988799"/>
                  </a:lnTo>
                  <a:lnTo>
                    <a:pt x="2188799" y="3880799"/>
                  </a:lnTo>
                  <a:lnTo>
                    <a:pt x="2159999" y="3700800"/>
                  </a:lnTo>
                  <a:lnTo>
                    <a:pt x="2152799" y="3463199"/>
                  </a:lnTo>
                  <a:lnTo>
                    <a:pt x="2167999" y="3189599"/>
                  </a:lnTo>
                  <a:close/>
                </a:path>
                <a:path w="2887345" h="4730750">
                  <a:moveTo>
                    <a:pt x="1130913" y="3959999"/>
                  </a:moveTo>
                  <a:lnTo>
                    <a:pt x="1015199" y="3959999"/>
                  </a:lnTo>
                  <a:lnTo>
                    <a:pt x="1072799" y="4031999"/>
                  </a:lnTo>
                  <a:lnTo>
                    <a:pt x="1144799" y="4024800"/>
                  </a:lnTo>
                  <a:lnTo>
                    <a:pt x="1130913" y="3959999"/>
                  </a:lnTo>
                  <a:close/>
                </a:path>
                <a:path w="2887345" h="4730750">
                  <a:moveTo>
                    <a:pt x="2176560" y="3052799"/>
                  </a:moveTo>
                  <a:lnTo>
                    <a:pt x="1123199" y="3052799"/>
                  </a:lnTo>
                  <a:lnTo>
                    <a:pt x="1216799" y="3232800"/>
                  </a:lnTo>
                  <a:lnTo>
                    <a:pt x="1245599" y="3520799"/>
                  </a:lnTo>
                  <a:lnTo>
                    <a:pt x="1223999" y="3686399"/>
                  </a:lnTo>
                  <a:lnTo>
                    <a:pt x="1260000" y="3823199"/>
                  </a:lnTo>
                  <a:lnTo>
                    <a:pt x="1332000" y="3830400"/>
                  </a:lnTo>
                  <a:lnTo>
                    <a:pt x="1468799" y="3837599"/>
                  </a:lnTo>
                  <a:lnTo>
                    <a:pt x="1497599" y="3787199"/>
                  </a:lnTo>
                  <a:lnTo>
                    <a:pt x="1447199" y="3693599"/>
                  </a:lnTo>
                  <a:lnTo>
                    <a:pt x="1425599" y="3535199"/>
                  </a:lnTo>
                  <a:lnTo>
                    <a:pt x="1511999" y="3520799"/>
                  </a:lnTo>
                  <a:lnTo>
                    <a:pt x="1648800" y="3376799"/>
                  </a:lnTo>
                  <a:lnTo>
                    <a:pt x="1735199" y="3189599"/>
                  </a:lnTo>
                  <a:lnTo>
                    <a:pt x="2167999" y="3189599"/>
                  </a:lnTo>
                  <a:lnTo>
                    <a:pt x="2174400" y="3074399"/>
                  </a:lnTo>
                  <a:lnTo>
                    <a:pt x="2176560" y="3052799"/>
                  </a:lnTo>
                  <a:close/>
                </a:path>
                <a:path w="2887345" h="4730750">
                  <a:moveTo>
                    <a:pt x="2369519" y="1245599"/>
                  </a:moveTo>
                  <a:lnTo>
                    <a:pt x="2131199" y="1245599"/>
                  </a:lnTo>
                  <a:lnTo>
                    <a:pt x="2311199" y="1267199"/>
                  </a:lnTo>
                  <a:lnTo>
                    <a:pt x="2369519" y="1245599"/>
                  </a:lnTo>
                  <a:close/>
                </a:path>
                <a:path w="2887345" h="4730750">
                  <a:moveTo>
                    <a:pt x="2440800" y="568799"/>
                  </a:moveTo>
                  <a:lnTo>
                    <a:pt x="2268000" y="633599"/>
                  </a:lnTo>
                  <a:lnTo>
                    <a:pt x="2167199" y="705599"/>
                  </a:lnTo>
                  <a:lnTo>
                    <a:pt x="2840072" y="705599"/>
                  </a:lnTo>
                  <a:lnTo>
                    <a:pt x="2800799" y="669599"/>
                  </a:lnTo>
                  <a:lnTo>
                    <a:pt x="2613600" y="590400"/>
                  </a:lnTo>
                  <a:lnTo>
                    <a:pt x="2440800" y="568799"/>
                  </a:lnTo>
                  <a:close/>
                </a:path>
                <a:path w="2887345" h="4730750">
                  <a:moveTo>
                    <a:pt x="1483199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799" y="316800"/>
                  </a:lnTo>
                  <a:lnTo>
                    <a:pt x="835200" y="612000"/>
                  </a:lnTo>
                  <a:lnTo>
                    <a:pt x="2187999" y="612000"/>
                  </a:lnTo>
                  <a:lnTo>
                    <a:pt x="2196000" y="575999"/>
                  </a:lnTo>
                  <a:lnTo>
                    <a:pt x="2080799" y="403199"/>
                  </a:lnTo>
                  <a:lnTo>
                    <a:pt x="2008799" y="223199"/>
                  </a:lnTo>
                  <a:lnTo>
                    <a:pt x="1800000" y="79199"/>
                  </a:lnTo>
                  <a:lnTo>
                    <a:pt x="1576800" y="28799"/>
                  </a:lnTo>
                  <a:lnTo>
                    <a:pt x="1483199" y="0"/>
                  </a:lnTo>
                  <a:close/>
                </a:path>
              </a:pathLst>
            </a:custGeom>
            <a:solidFill>
              <a:srgbClr val="8FAADC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21322" y="1306506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1483200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800"/>
                  </a:lnTo>
                  <a:lnTo>
                    <a:pt x="835200" y="612000"/>
                  </a:lnTo>
                  <a:lnTo>
                    <a:pt x="691200" y="532800"/>
                  </a:lnTo>
                  <a:lnTo>
                    <a:pt x="518400" y="460800"/>
                  </a:lnTo>
                  <a:lnTo>
                    <a:pt x="288000" y="446400"/>
                  </a:lnTo>
                  <a:lnTo>
                    <a:pt x="115200" y="511200"/>
                  </a:lnTo>
                  <a:lnTo>
                    <a:pt x="0" y="604800"/>
                  </a:lnTo>
                  <a:lnTo>
                    <a:pt x="64800" y="770400"/>
                  </a:lnTo>
                  <a:lnTo>
                    <a:pt x="165600" y="907200"/>
                  </a:lnTo>
                  <a:lnTo>
                    <a:pt x="331200" y="1044000"/>
                  </a:lnTo>
                  <a:lnTo>
                    <a:pt x="489600" y="1144800"/>
                  </a:lnTo>
                  <a:lnTo>
                    <a:pt x="446400" y="1245600"/>
                  </a:lnTo>
                  <a:lnTo>
                    <a:pt x="475200" y="1483200"/>
                  </a:lnTo>
                  <a:lnTo>
                    <a:pt x="453600" y="1720800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800" y="2462400"/>
                  </a:lnTo>
                  <a:lnTo>
                    <a:pt x="547200" y="2671200"/>
                  </a:lnTo>
                  <a:lnTo>
                    <a:pt x="698400" y="2772000"/>
                  </a:lnTo>
                  <a:lnTo>
                    <a:pt x="712800" y="2952000"/>
                  </a:lnTo>
                  <a:lnTo>
                    <a:pt x="756000" y="3132000"/>
                  </a:lnTo>
                  <a:lnTo>
                    <a:pt x="799200" y="3268800"/>
                  </a:lnTo>
                  <a:lnTo>
                    <a:pt x="784800" y="3405600"/>
                  </a:lnTo>
                  <a:lnTo>
                    <a:pt x="813600" y="3484800"/>
                  </a:lnTo>
                  <a:lnTo>
                    <a:pt x="784800" y="3650400"/>
                  </a:lnTo>
                  <a:lnTo>
                    <a:pt x="792000" y="3801600"/>
                  </a:lnTo>
                  <a:lnTo>
                    <a:pt x="813600" y="3873600"/>
                  </a:lnTo>
                  <a:lnTo>
                    <a:pt x="820800" y="3988800"/>
                  </a:lnTo>
                  <a:lnTo>
                    <a:pt x="748800" y="4305600"/>
                  </a:lnTo>
                  <a:lnTo>
                    <a:pt x="720000" y="4399200"/>
                  </a:lnTo>
                  <a:lnTo>
                    <a:pt x="712800" y="4507200"/>
                  </a:lnTo>
                  <a:lnTo>
                    <a:pt x="640800" y="4665600"/>
                  </a:lnTo>
                  <a:lnTo>
                    <a:pt x="676800" y="4723200"/>
                  </a:lnTo>
                  <a:lnTo>
                    <a:pt x="979200" y="4730400"/>
                  </a:lnTo>
                  <a:lnTo>
                    <a:pt x="1022400" y="4636800"/>
                  </a:lnTo>
                  <a:lnTo>
                    <a:pt x="993600" y="4514400"/>
                  </a:lnTo>
                  <a:lnTo>
                    <a:pt x="1022400" y="4392000"/>
                  </a:lnTo>
                  <a:lnTo>
                    <a:pt x="993600" y="4240800"/>
                  </a:lnTo>
                  <a:lnTo>
                    <a:pt x="1015200" y="3960000"/>
                  </a:lnTo>
                  <a:lnTo>
                    <a:pt x="1072800" y="4032000"/>
                  </a:lnTo>
                  <a:lnTo>
                    <a:pt x="1144800" y="4024800"/>
                  </a:lnTo>
                  <a:lnTo>
                    <a:pt x="1101600" y="3823200"/>
                  </a:lnTo>
                  <a:lnTo>
                    <a:pt x="1173600" y="3542400"/>
                  </a:lnTo>
                  <a:lnTo>
                    <a:pt x="1108800" y="3420000"/>
                  </a:lnTo>
                  <a:lnTo>
                    <a:pt x="1101600" y="3211200"/>
                  </a:lnTo>
                  <a:lnTo>
                    <a:pt x="1123200" y="3052800"/>
                  </a:lnTo>
                  <a:lnTo>
                    <a:pt x="1216800" y="3232800"/>
                  </a:lnTo>
                  <a:lnTo>
                    <a:pt x="1245600" y="3520800"/>
                  </a:lnTo>
                  <a:lnTo>
                    <a:pt x="1224000" y="3686400"/>
                  </a:lnTo>
                  <a:lnTo>
                    <a:pt x="1260000" y="3823200"/>
                  </a:lnTo>
                  <a:lnTo>
                    <a:pt x="1332000" y="3830400"/>
                  </a:lnTo>
                  <a:lnTo>
                    <a:pt x="1468800" y="3837600"/>
                  </a:lnTo>
                  <a:lnTo>
                    <a:pt x="1497600" y="3787200"/>
                  </a:lnTo>
                  <a:lnTo>
                    <a:pt x="1447200" y="3693600"/>
                  </a:lnTo>
                  <a:lnTo>
                    <a:pt x="1425600" y="3535200"/>
                  </a:lnTo>
                  <a:lnTo>
                    <a:pt x="1512000" y="3520800"/>
                  </a:lnTo>
                  <a:lnTo>
                    <a:pt x="1648800" y="3376800"/>
                  </a:lnTo>
                  <a:lnTo>
                    <a:pt x="1735200" y="3189600"/>
                  </a:lnTo>
                  <a:lnTo>
                    <a:pt x="1778400" y="3448800"/>
                  </a:lnTo>
                  <a:lnTo>
                    <a:pt x="1807200" y="3765600"/>
                  </a:lnTo>
                  <a:lnTo>
                    <a:pt x="1850400" y="3952800"/>
                  </a:lnTo>
                  <a:lnTo>
                    <a:pt x="1951200" y="4168800"/>
                  </a:lnTo>
                  <a:lnTo>
                    <a:pt x="1994400" y="4485600"/>
                  </a:lnTo>
                  <a:lnTo>
                    <a:pt x="2037600" y="4608000"/>
                  </a:lnTo>
                  <a:lnTo>
                    <a:pt x="2016000" y="4730400"/>
                  </a:lnTo>
                  <a:lnTo>
                    <a:pt x="2347200" y="4730400"/>
                  </a:lnTo>
                  <a:lnTo>
                    <a:pt x="2340000" y="4636800"/>
                  </a:lnTo>
                  <a:lnTo>
                    <a:pt x="2282400" y="4492800"/>
                  </a:lnTo>
                  <a:lnTo>
                    <a:pt x="2224800" y="4341600"/>
                  </a:lnTo>
                  <a:lnTo>
                    <a:pt x="2174400" y="4147200"/>
                  </a:lnTo>
                  <a:lnTo>
                    <a:pt x="2181600" y="3988800"/>
                  </a:lnTo>
                  <a:lnTo>
                    <a:pt x="2188800" y="3880800"/>
                  </a:lnTo>
                  <a:lnTo>
                    <a:pt x="2160000" y="3700800"/>
                  </a:lnTo>
                  <a:lnTo>
                    <a:pt x="2152800" y="3463200"/>
                  </a:lnTo>
                  <a:lnTo>
                    <a:pt x="2174400" y="3074400"/>
                  </a:lnTo>
                  <a:lnTo>
                    <a:pt x="2196000" y="2858400"/>
                  </a:lnTo>
                  <a:lnTo>
                    <a:pt x="2181600" y="2671200"/>
                  </a:lnTo>
                  <a:lnTo>
                    <a:pt x="2160000" y="2484000"/>
                  </a:lnTo>
                  <a:lnTo>
                    <a:pt x="2224800" y="2282400"/>
                  </a:lnTo>
                  <a:lnTo>
                    <a:pt x="2268000" y="2088000"/>
                  </a:lnTo>
                  <a:lnTo>
                    <a:pt x="2239200" y="1872000"/>
                  </a:lnTo>
                  <a:lnTo>
                    <a:pt x="2203200" y="1620000"/>
                  </a:lnTo>
                  <a:lnTo>
                    <a:pt x="2138400" y="1425600"/>
                  </a:lnTo>
                  <a:lnTo>
                    <a:pt x="2131200" y="1245600"/>
                  </a:lnTo>
                  <a:lnTo>
                    <a:pt x="2311200" y="1267200"/>
                  </a:lnTo>
                  <a:lnTo>
                    <a:pt x="2505600" y="1195200"/>
                  </a:lnTo>
                  <a:lnTo>
                    <a:pt x="2728800" y="1058400"/>
                  </a:lnTo>
                  <a:lnTo>
                    <a:pt x="2858400" y="914400"/>
                  </a:lnTo>
                  <a:lnTo>
                    <a:pt x="2887200" y="748800"/>
                  </a:lnTo>
                  <a:lnTo>
                    <a:pt x="2800800" y="669600"/>
                  </a:lnTo>
                  <a:lnTo>
                    <a:pt x="2613600" y="590400"/>
                  </a:lnTo>
                  <a:lnTo>
                    <a:pt x="2440800" y="568800"/>
                  </a:lnTo>
                  <a:lnTo>
                    <a:pt x="2268000" y="633600"/>
                  </a:lnTo>
                  <a:lnTo>
                    <a:pt x="2167200" y="705600"/>
                  </a:lnTo>
                  <a:lnTo>
                    <a:pt x="2196000" y="576000"/>
                  </a:lnTo>
                  <a:lnTo>
                    <a:pt x="2080800" y="403200"/>
                  </a:lnTo>
                  <a:lnTo>
                    <a:pt x="2008800" y="223200"/>
                  </a:lnTo>
                  <a:lnTo>
                    <a:pt x="1800000" y="79200"/>
                  </a:lnTo>
                  <a:lnTo>
                    <a:pt x="1576800" y="28800"/>
                  </a:lnTo>
                  <a:lnTo>
                    <a:pt x="1483200" y="0"/>
                  </a:lnTo>
                  <a:close/>
                </a:path>
              </a:pathLst>
            </a:custGeom>
            <a:ln w="38100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81322" y="2465706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55700" y="1821599"/>
                  </a:moveTo>
                  <a:lnTo>
                    <a:pt x="367200" y="1821599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599" y="2469600"/>
                  </a:lnTo>
                  <a:lnTo>
                    <a:pt x="597599" y="2620799"/>
                  </a:lnTo>
                  <a:lnTo>
                    <a:pt x="669599" y="2692800"/>
                  </a:lnTo>
                  <a:lnTo>
                    <a:pt x="684000" y="2995199"/>
                  </a:lnTo>
                  <a:lnTo>
                    <a:pt x="633600" y="3131999"/>
                  </a:lnTo>
                  <a:lnTo>
                    <a:pt x="669599" y="3254399"/>
                  </a:lnTo>
                  <a:lnTo>
                    <a:pt x="647999" y="3405599"/>
                  </a:lnTo>
                  <a:lnTo>
                    <a:pt x="784800" y="3506399"/>
                  </a:lnTo>
                  <a:lnTo>
                    <a:pt x="979200" y="3499199"/>
                  </a:lnTo>
                  <a:lnTo>
                    <a:pt x="1000800" y="3427199"/>
                  </a:lnTo>
                  <a:lnTo>
                    <a:pt x="900000" y="3124799"/>
                  </a:lnTo>
                  <a:lnTo>
                    <a:pt x="878400" y="3031199"/>
                  </a:lnTo>
                  <a:lnTo>
                    <a:pt x="842399" y="2937600"/>
                  </a:lnTo>
                  <a:lnTo>
                    <a:pt x="842399" y="2735999"/>
                  </a:lnTo>
                  <a:lnTo>
                    <a:pt x="914400" y="2548799"/>
                  </a:lnTo>
                  <a:lnTo>
                    <a:pt x="936000" y="2404799"/>
                  </a:lnTo>
                  <a:lnTo>
                    <a:pt x="885600" y="2282399"/>
                  </a:lnTo>
                  <a:lnTo>
                    <a:pt x="842399" y="2138399"/>
                  </a:lnTo>
                  <a:lnTo>
                    <a:pt x="813600" y="2030399"/>
                  </a:lnTo>
                  <a:lnTo>
                    <a:pt x="1636415" y="2030399"/>
                  </a:lnTo>
                  <a:lnTo>
                    <a:pt x="1641599" y="1987199"/>
                  </a:lnTo>
                  <a:lnTo>
                    <a:pt x="1713599" y="1979999"/>
                  </a:lnTo>
                  <a:lnTo>
                    <a:pt x="1796399" y="1979999"/>
                  </a:lnTo>
                  <a:lnTo>
                    <a:pt x="1807199" y="1864799"/>
                  </a:lnTo>
                  <a:lnTo>
                    <a:pt x="2882700" y="1864799"/>
                  </a:lnTo>
                  <a:lnTo>
                    <a:pt x="2855700" y="1821599"/>
                  </a:lnTo>
                  <a:close/>
                </a:path>
                <a:path w="2952115" h="3506470">
                  <a:moveTo>
                    <a:pt x="1618748" y="2196000"/>
                  </a:moveTo>
                  <a:lnTo>
                    <a:pt x="1310399" y="2196000"/>
                  </a:lnTo>
                  <a:lnTo>
                    <a:pt x="1367999" y="2527199"/>
                  </a:lnTo>
                  <a:lnTo>
                    <a:pt x="1396800" y="2757599"/>
                  </a:lnTo>
                  <a:lnTo>
                    <a:pt x="1454400" y="2858399"/>
                  </a:lnTo>
                  <a:lnTo>
                    <a:pt x="1490399" y="3124799"/>
                  </a:lnTo>
                  <a:lnTo>
                    <a:pt x="1476000" y="3189599"/>
                  </a:lnTo>
                  <a:lnTo>
                    <a:pt x="1511999" y="3283199"/>
                  </a:lnTo>
                  <a:lnTo>
                    <a:pt x="1612799" y="3463199"/>
                  </a:lnTo>
                  <a:lnTo>
                    <a:pt x="1828800" y="3470399"/>
                  </a:lnTo>
                  <a:lnTo>
                    <a:pt x="1778400" y="3311999"/>
                  </a:lnTo>
                  <a:lnTo>
                    <a:pt x="1670400" y="3023999"/>
                  </a:lnTo>
                  <a:lnTo>
                    <a:pt x="1605600" y="2822399"/>
                  </a:lnTo>
                  <a:lnTo>
                    <a:pt x="1627200" y="2613599"/>
                  </a:lnTo>
                  <a:lnTo>
                    <a:pt x="1605600" y="2498399"/>
                  </a:lnTo>
                  <a:lnTo>
                    <a:pt x="1618748" y="2196000"/>
                  </a:lnTo>
                  <a:close/>
                </a:path>
                <a:path w="2952115" h="3506470">
                  <a:moveTo>
                    <a:pt x="86400" y="223199"/>
                  </a:moveTo>
                  <a:lnTo>
                    <a:pt x="0" y="316800"/>
                  </a:lnTo>
                  <a:lnTo>
                    <a:pt x="64800" y="590400"/>
                  </a:lnTo>
                  <a:lnTo>
                    <a:pt x="115200" y="943199"/>
                  </a:lnTo>
                  <a:lnTo>
                    <a:pt x="79199" y="1137599"/>
                  </a:lnTo>
                  <a:lnTo>
                    <a:pt x="7199" y="1317599"/>
                  </a:lnTo>
                  <a:lnTo>
                    <a:pt x="36000" y="1533599"/>
                  </a:lnTo>
                  <a:lnTo>
                    <a:pt x="57599" y="1699200"/>
                  </a:lnTo>
                  <a:lnTo>
                    <a:pt x="28799" y="1915199"/>
                  </a:lnTo>
                  <a:lnTo>
                    <a:pt x="79199" y="2145600"/>
                  </a:lnTo>
                  <a:lnTo>
                    <a:pt x="72000" y="2361599"/>
                  </a:lnTo>
                  <a:lnTo>
                    <a:pt x="93600" y="2541600"/>
                  </a:lnTo>
                  <a:lnTo>
                    <a:pt x="50399" y="2699999"/>
                  </a:lnTo>
                  <a:lnTo>
                    <a:pt x="179999" y="2728799"/>
                  </a:lnTo>
                  <a:lnTo>
                    <a:pt x="273599" y="2714400"/>
                  </a:lnTo>
                  <a:lnTo>
                    <a:pt x="259200" y="2627999"/>
                  </a:lnTo>
                  <a:lnTo>
                    <a:pt x="266400" y="2541600"/>
                  </a:lnTo>
                  <a:lnTo>
                    <a:pt x="194400" y="2361599"/>
                  </a:lnTo>
                  <a:lnTo>
                    <a:pt x="194400" y="2109599"/>
                  </a:lnTo>
                  <a:lnTo>
                    <a:pt x="237600" y="1979999"/>
                  </a:lnTo>
                  <a:lnTo>
                    <a:pt x="216000" y="1785599"/>
                  </a:lnTo>
                  <a:lnTo>
                    <a:pt x="2833200" y="1785599"/>
                  </a:lnTo>
                  <a:lnTo>
                    <a:pt x="2779200" y="1699200"/>
                  </a:lnTo>
                  <a:lnTo>
                    <a:pt x="2642400" y="1245599"/>
                  </a:lnTo>
                  <a:lnTo>
                    <a:pt x="2685600" y="1029599"/>
                  </a:lnTo>
                  <a:lnTo>
                    <a:pt x="2916000" y="950399"/>
                  </a:lnTo>
                  <a:lnTo>
                    <a:pt x="2951999" y="849599"/>
                  </a:lnTo>
                  <a:lnTo>
                    <a:pt x="2916000" y="748799"/>
                  </a:lnTo>
                  <a:lnTo>
                    <a:pt x="2757600" y="683999"/>
                  </a:lnTo>
                  <a:lnTo>
                    <a:pt x="2548799" y="669599"/>
                  </a:lnTo>
                  <a:lnTo>
                    <a:pt x="2512800" y="669599"/>
                  </a:lnTo>
                  <a:lnTo>
                    <a:pt x="2402399" y="503999"/>
                  </a:lnTo>
                  <a:lnTo>
                    <a:pt x="1900800" y="503999"/>
                  </a:lnTo>
                  <a:lnTo>
                    <a:pt x="1771200" y="475199"/>
                  </a:lnTo>
                  <a:lnTo>
                    <a:pt x="1533599" y="345600"/>
                  </a:lnTo>
                  <a:lnTo>
                    <a:pt x="1418849" y="237599"/>
                  </a:lnTo>
                  <a:lnTo>
                    <a:pt x="216000" y="237599"/>
                  </a:lnTo>
                  <a:lnTo>
                    <a:pt x="86400" y="223199"/>
                  </a:lnTo>
                  <a:close/>
                </a:path>
                <a:path w="2952115" h="3506470">
                  <a:moveTo>
                    <a:pt x="1636415" y="2030399"/>
                  </a:moveTo>
                  <a:lnTo>
                    <a:pt x="813600" y="2030399"/>
                  </a:lnTo>
                  <a:lnTo>
                    <a:pt x="964799" y="2174400"/>
                  </a:lnTo>
                  <a:lnTo>
                    <a:pt x="1036800" y="2318400"/>
                  </a:lnTo>
                  <a:lnTo>
                    <a:pt x="1195199" y="2361599"/>
                  </a:lnTo>
                  <a:lnTo>
                    <a:pt x="1310399" y="2196000"/>
                  </a:lnTo>
                  <a:lnTo>
                    <a:pt x="1618748" y="2196000"/>
                  </a:lnTo>
                  <a:lnTo>
                    <a:pt x="1620000" y="2167199"/>
                  </a:lnTo>
                  <a:lnTo>
                    <a:pt x="1636415" y="2030399"/>
                  </a:lnTo>
                  <a:close/>
                </a:path>
                <a:path w="2952115" h="3506470">
                  <a:moveTo>
                    <a:pt x="2882700" y="1864799"/>
                  </a:moveTo>
                  <a:lnTo>
                    <a:pt x="1807199" y="1864799"/>
                  </a:lnTo>
                  <a:lnTo>
                    <a:pt x="1987199" y="1979999"/>
                  </a:lnTo>
                  <a:lnTo>
                    <a:pt x="2224799" y="2080799"/>
                  </a:lnTo>
                  <a:lnTo>
                    <a:pt x="2347200" y="2095200"/>
                  </a:lnTo>
                  <a:lnTo>
                    <a:pt x="2476799" y="2239199"/>
                  </a:lnTo>
                  <a:lnTo>
                    <a:pt x="2635200" y="2260799"/>
                  </a:lnTo>
                  <a:lnTo>
                    <a:pt x="2887200" y="2159999"/>
                  </a:lnTo>
                  <a:lnTo>
                    <a:pt x="2937600" y="2030399"/>
                  </a:lnTo>
                  <a:lnTo>
                    <a:pt x="2887200" y="1871999"/>
                  </a:lnTo>
                  <a:lnTo>
                    <a:pt x="2882700" y="1864799"/>
                  </a:lnTo>
                  <a:close/>
                </a:path>
                <a:path w="2952115" h="3506470">
                  <a:moveTo>
                    <a:pt x="1796399" y="1979999"/>
                  </a:moveTo>
                  <a:lnTo>
                    <a:pt x="1713599" y="1979999"/>
                  </a:lnTo>
                  <a:lnTo>
                    <a:pt x="1785599" y="2095200"/>
                  </a:lnTo>
                  <a:lnTo>
                    <a:pt x="1796399" y="1979999"/>
                  </a:lnTo>
                  <a:close/>
                </a:path>
                <a:path w="2952115" h="3506470">
                  <a:moveTo>
                    <a:pt x="2833200" y="1785599"/>
                  </a:moveTo>
                  <a:lnTo>
                    <a:pt x="216000" y="1785599"/>
                  </a:lnTo>
                  <a:lnTo>
                    <a:pt x="251999" y="1792799"/>
                  </a:lnTo>
                  <a:lnTo>
                    <a:pt x="288000" y="1994399"/>
                  </a:lnTo>
                  <a:lnTo>
                    <a:pt x="381600" y="1979999"/>
                  </a:lnTo>
                  <a:lnTo>
                    <a:pt x="367200" y="1821599"/>
                  </a:lnTo>
                  <a:lnTo>
                    <a:pt x="2855700" y="1821599"/>
                  </a:lnTo>
                  <a:lnTo>
                    <a:pt x="2833200" y="1785599"/>
                  </a:lnTo>
                  <a:close/>
                </a:path>
                <a:path w="2952115" h="3506470">
                  <a:moveTo>
                    <a:pt x="2260800" y="316800"/>
                  </a:moveTo>
                  <a:lnTo>
                    <a:pt x="2131199" y="345600"/>
                  </a:lnTo>
                  <a:lnTo>
                    <a:pt x="1987199" y="446399"/>
                  </a:lnTo>
                  <a:lnTo>
                    <a:pt x="1900800" y="503999"/>
                  </a:lnTo>
                  <a:lnTo>
                    <a:pt x="2402399" y="503999"/>
                  </a:lnTo>
                  <a:lnTo>
                    <a:pt x="2397599" y="496799"/>
                  </a:lnTo>
                  <a:lnTo>
                    <a:pt x="2354399" y="381599"/>
                  </a:lnTo>
                  <a:lnTo>
                    <a:pt x="2260800" y="316800"/>
                  </a:lnTo>
                  <a:close/>
                </a:path>
                <a:path w="2952115" h="3506470">
                  <a:moveTo>
                    <a:pt x="331199" y="201599"/>
                  </a:moveTo>
                  <a:lnTo>
                    <a:pt x="216000" y="237599"/>
                  </a:lnTo>
                  <a:lnTo>
                    <a:pt x="1418849" y="237599"/>
                  </a:lnTo>
                  <a:lnTo>
                    <a:pt x="1411199" y="230399"/>
                  </a:lnTo>
                  <a:lnTo>
                    <a:pt x="468000" y="230399"/>
                  </a:lnTo>
                  <a:lnTo>
                    <a:pt x="331199" y="201599"/>
                  </a:lnTo>
                  <a:close/>
                </a:path>
                <a:path w="2952115" h="3506470">
                  <a:moveTo>
                    <a:pt x="885600" y="0"/>
                  </a:moveTo>
                  <a:lnTo>
                    <a:pt x="705600" y="165599"/>
                  </a:lnTo>
                  <a:lnTo>
                    <a:pt x="597599" y="223199"/>
                  </a:lnTo>
                  <a:lnTo>
                    <a:pt x="468000" y="230399"/>
                  </a:lnTo>
                  <a:lnTo>
                    <a:pt x="1411199" y="230399"/>
                  </a:lnTo>
                  <a:lnTo>
                    <a:pt x="1288799" y="129599"/>
                  </a:lnTo>
                  <a:lnTo>
                    <a:pt x="1108800" y="79199"/>
                  </a:lnTo>
                  <a:lnTo>
                    <a:pt x="1051200" y="14399"/>
                  </a:lnTo>
                  <a:lnTo>
                    <a:pt x="885600" y="0"/>
                  </a:lnTo>
                  <a:close/>
                </a:path>
              </a:pathLst>
            </a:custGeom>
            <a:solidFill>
              <a:srgbClr val="F4B183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81322" y="2465706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800" y="1915200"/>
                  </a:moveTo>
                  <a:lnTo>
                    <a:pt x="79200" y="2145600"/>
                  </a:lnTo>
                  <a:lnTo>
                    <a:pt x="72000" y="2361600"/>
                  </a:lnTo>
                  <a:lnTo>
                    <a:pt x="93600" y="2541600"/>
                  </a:lnTo>
                  <a:lnTo>
                    <a:pt x="50400" y="2700000"/>
                  </a:lnTo>
                  <a:lnTo>
                    <a:pt x="180000" y="2728800"/>
                  </a:lnTo>
                  <a:lnTo>
                    <a:pt x="273600" y="2714400"/>
                  </a:lnTo>
                  <a:lnTo>
                    <a:pt x="259200" y="2628000"/>
                  </a:lnTo>
                  <a:lnTo>
                    <a:pt x="266400" y="2541600"/>
                  </a:lnTo>
                  <a:lnTo>
                    <a:pt x="194400" y="2361600"/>
                  </a:lnTo>
                  <a:lnTo>
                    <a:pt x="194400" y="2109600"/>
                  </a:lnTo>
                  <a:lnTo>
                    <a:pt x="237600" y="1980000"/>
                  </a:lnTo>
                  <a:lnTo>
                    <a:pt x="216000" y="1785600"/>
                  </a:lnTo>
                  <a:lnTo>
                    <a:pt x="252000" y="1792800"/>
                  </a:lnTo>
                  <a:lnTo>
                    <a:pt x="288000" y="1994400"/>
                  </a:lnTo>
                  <a:lnTo>
                    <a:pt x="381600" y="1980000"/>
                  </a:lnTo>
                  <a:lnTo>
                    <a:pt x="367200" y="1821600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600" y="2469600"/>
                  </a:lnTo>
                  <a:lnTo>
                    <a:pt x="597600" y="2620800"/>
                  </a:lnTo>
                  <a:lnTo>
                    <a:pt x="669600" y="2692800"/>
                  </a:lnTo>
                  <a:lnTo>
                    <a:pt x="684000" y="2995200"/>
                  </a:lnTo>
                  <a:lnTo>
                    <a:pt x="633600" y="3132000"/>
                  </a:lnTo>
                  <a:lnTo>
                    <a:pt x="669600" y="3254400"/>
                  </a:lnTo>
                  <a:lnTo>
                    <a:pt x="648000" y="3405600"/>
                  </a:lnTo>
                  <a:lnTo>
                    <a:pt x="784800" y="3506400"/>
                  </a:lnTo>
                  <a:lnTo>
                    <a:pt x="979200" y="3499200"/>
                  </a:lnTo>
                  <a:lnTo>
                    <a:pt x="1000800" y="3427200"/>
                  </a:lnTo>
                  <a:lnTo>
                    <a:pt x="900000" y="3124800"/>
                  </a:lnTo>
                  <a:lnTo>
                    <a:pt x="878400" y="3031200"/>
                  </a:lnTo>
                  <a:lnTo>
                    <a:pt x="842400" y="2937600"/>
                  </a:lnTo>
                  <a:lnTo>
                    <a:pt x="842400" y="2736000"/>
                  </a:lnTo>
                  <a:lnTo>
                    <a:pt x="914400" y="2548800"/>
                  </a:lnTo>
                  <a:lnTo>
                    <a:pt x="936000" y="2404800"/>
                  </a:lnTo>
                  <a:lnTo>
                    <a:pt x="885600" y="2282400"/>
                  </a:lnTo>
                  <a:lnTo>
                    <a:pt x="842400" y="2138400"/>
                  </a:lnTo>
                  <a:lnTo>
                    <a:pt x="813600" y="2030400"/>
                  </a:lnTo>
                  <a:lnTo>
                    <a:pt x="964800" y="2174400"/>
                  </a:lnTo>
                  <a:lnTo>
                    <a:pt x="1036800" y="2318400"/>
                  </a:lnTo>
                  <a:lnTo>
                    <a:pt x="1195200" y="2361600"/>
                  </a:lnTo>
                  <a:lnTo>
                    <a:pt x="1310400" y="2196000"/>
                  </a:lnTo>
                  <a:lnTo>
                    <a:pt x="1368000" y="2527200"/>
                  </a:lnTo>
                  <a:lnTo>
                    <a:pt x="1396800" y="2757600"/>
                  </a:lnTo>
                  <a:lnTo>
                    <a:pt x="1454400" y="2858400"/>
                  </a:lnTo>
                  <a:lnTo>
                    <a:pt x="1490400" y="3124800"/>
                  </a:lnTo>
                  <a:lnTo>
                    <a:pt x="1476000" y="3189600"/>
                  </a:lnTo>
                  <a:lnTo>
                    <a:pt x="1512000" y="3283200"/>
                  </a:lnTo>
                  <a:lnTo>
                    <a:pt x="1612800" y="3463200"/>
                  </a:lnTo>
                  <a:lnTo>
                    <a:pt x="1828800" y="3470400"/>
                  </a:lnTo>
                  <a:lnTo>
                    <a:pt x="1778400" y="3312000"/>
                  </a:lnTo>
                  <a:lnTo>
                    <a:pt x="1670400" y="3024000"/>
                  </a:lnTo>
                  <a:lnTo>
                    <a:pt x="1605600" y="2822400"/>
                  </a:lnTo>
                  <a:lnTo>
                    <a:pt x="1627200" y="2613600"/>
                  </a:lnTo>
                  <a:lnTo>
                    <a:pt x="1605600" y="2498400"/>
                  </a:lnTo>
                  <a:lnTo>
                    <a:pt x="1620000" y="2167200"/>
                  </a:lnTo>
                  <a:lnTo>
                    <a:pt x="1641600" y="1987200"/>
                  </a:lnTo>
                  <a:lnTo>
                    <a:pt x="1713600" y="1980000"/>
                  </a:lnTo>
                  <a:lnTo>
                    <a:pt x="1785600" y="2095200"/>
                  </a:lnTo>
                  <a:lnTo>
                    <a:pt x="1807200" y="1864800"/>
                  </a:lnTo>
                  <a:lnTo>
                    <a:pt x="1987200" y="1980000"/>
                  </a:lnTo>
                  <a:lnTo>
                    <a:pt x="2224800" y="2080800"/>
                  </a:lnTo>
                  <a:lnTo>
                    <a:pt x="2347200" y="2095200"/>
                  </a:lnTo>
                  <a:lnTo>
                    <a:pt x="2476800" y="2239200"/>
                  </a:lnTo>
                  <a:lnTo>
                    <a:pt x="2635200" y="2260800"/>
                  </a:lnTo>
                  <a:lnTo>
                    <a:pt x="2887200" y="2160000"/>
                  </a:lnTo>
                  <a:lnTo>
                    <a:pt x="2937600" y="2030400"/>
                  </a:lnTo>
                  <a:lnTo>
                    <a:pt x="2887200" y="1872000"/>
                  </a:lnTo>
                  <a:lnTo>
                    <a:pt x="2779200" y="1699200"/>
                  </a:lnTo>
                  <a:lnTo>
                    <a:pt x="2642400" y="1245600"/>
                  </a:lnTo>
                  <a:lnTo>
                    <a:pt x="2685600" y="1029600"/>
                  </a:lnTo>
                  <a:lnTo>
                    <a:pt x="2916000" y="950400"/>
                  </a:lnTo>
                  <a:lnTo>
                    <a:pt x="2952000" y="849600"/>
                  </a:lnTo>
                  <a:lnTo>
                    <a:pt x="2916000" y="748800"/>
                  </a:lnTo>
                  <a:lnTo>
                    <a:pt x="2757600" y="684000"/>
                  </a:lnTo>
                  <a:lnTo>
                    <a:pt x="2548800" y="669600"/>
                  </a:lnTo>
                  <a:lnTo>
                    <a:pt x="2512800" y="669600"/>
                  </a:lnTo>
                  <a:lnTo>
                    <a:pt x="2397600" y="496800"/>
                  </a:lnTo>
                  <a:lnTo>
                    <a:pt x="2354400" y="381600"/>
                  </a:lnTo>
                  <a:lnTo>
                    <a:pt x="2260800" y="316800"/>
                  </a:lnTo>
                  <a:lnTo>
                    <a:pt x="2131200" y="345600"/>
                  </a:lnTo>
                  <a:lnTo>
                    <a:pt x="1987200" y="446400"/>
                  </a:lnTo>
                  <a:lnTo>
                    <a:pt x="1900800" y="504000"/>
                  </a:lnTo>
                  <a:lnTo>
                    <a:pt x="1771200" y="475200"/>
                  </a:lnTo>
                  <a:lnTo>
                    <a:pt x="1533600" y="345600"/>
                  </a:lnTo>
                  <a:lnTo>
                    <a:pt x="1411200" y="230400"/>
                  </a:lnTo>
                  <a:lnTo>
                    <a:pt x="1288800" y="129600"/>
                  </a:lnTo>
                  <a:lnTo>
                    <a:pt x="1108800" y="79200"/>
                  </a:lnTo>
                  <a:lnTo>
                    <a:pt x="1051200" y="14400"/>
                  </a:lnTo>
                  <a:lnTo>
                    <a:pt x="885600" y="0"/>
                  </a:lnTo>
                  <a:lnTo>
                    <a:pt x="705600" y="165600"/>
                  </a:lnTo>
                  <a:lnTo>
                    <a:pt x="597600" y="223200"/>
                  </a:lnTo>
                  <a:lnTo>
                    <a:pt x="468000" y="230400"/>
                  </a:lnTo>
                  <a:lnTo>
                    <a:pt x="331200" y="201600"/>
                  </a:lnTo>
                  <a:lnTo>
                    <a:pt x="216000" y="237600"/>
                  </a:lnTo>
                  <a:lnTo>
                    <a:pt x="86400" y="223200"/>
                  </a:lnTo>
                  <a:lnTo>
                    <a:pt x="0" y="316800"/>
                  </a:lnTo>
                  <a:lnTo>
                    <a:pt x="64800" y="590400"/>
                  </a:lnTo>
                  <a:lnTo>
                    <a:pt x="100800" y="842400"/>
                  </a:lnTo>
                  <a:lnTo>
                    <a:pt x="115200" y="943200"/>
                  </a:lnTo>
                  <a:lnTo>
                    <a:pt x="79200" y="1137600"/>
                  </a:lnTo>
                  <a:lnTo>
                    <a:pt x="7200" y="1317600"/>
                  </a:lnTo>
                  <a:lnTo>
                    <a:pt x="36000" y="1533600"/>
                  </a:lnTo>
                  <a:lnTo>
                    <a:pt x="57600" y="1699200"/>
                  </a:lnTo>
                  <a:lnTo>
                    <a:pt x="28800" y="1915200"/>
                  </a:lnTo>
                  <a:close/>
                </a:path>
              </a:pathLst>
            </a:custGeom>
            <a:ln w="381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8" y="297687"/>
            <a:ext cx="1021207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0"/>
              <a:t>Computer </a:t>
            </a:r>
            <a:r>
              <a:rPr dirty="0" sz="4300" spc="-5"/>
              <a:t>Vision </a:t>
            </a:r>
            <a:r>
              <a:rPr dirty="0" sz="4300" spc="-65"/>
              <a:t>Tasks: </a:t>
            </a:r>
            <a:r>
              <a:rPr dirty="0" sz="4300" spc="-20"/>
              <a:t>Instance</a:t>
            </a:r>
            <a:r>
              <a:rPr dirty="0" sz="4300" spc="45"/>
              <a:t> </a:t>
            </a:r>
            <a:r>
              <a:rPr dirty="0" sz="4300" spc="-15"/>
              <a:t>Segmentation</a:t>
            </a:r>
            <a:endParaRPr sz="4300"/>
          </a:p>
        </p:txBody>
      </p:sp>
      <p:sp>
        <p:nvSpPr>
          <p:cNvPr id="14" name="object 14"/>
          <p:cNvSpPr txBox="1"/>
          <p:nvPr/>
        </p:nvSpPr>
        <p:spPr>
          <a:xfrm>
            <a:off x="109168" y="6138961"/>
            <a:ext cx="13462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71</a:t>
            </a:fld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1023" y="1274571"/>
            <a:ext cx="349757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Instance</a:t>
            </a:r>
            <a:r>
              <a:rPr dirty="0" sz="2800" spc="-5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Segmentation</a:t>
            </a:r>
            <a:r>
              <a:rPr dirty="0" sz="2800" spc="-1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023" y="1707387"/>
            <a:ext cx="3723640" cy="1735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dirty="0" sz="2800" spc="-15">
                <a:latin typeface="Calibri"/>
                <a:cs typeface="Calibri"/>
              </a:rPr>
              <a:t>Detect </a:t>
            </a:r>
            <a:r>
              <a:rPr dirty="0" sz="2800" spc="-5">
                <a:latin typeface="Calibri"/>
                <a:cs typeface="Calibri"/>
              </a:rPr>
              <a:t>all objects in </a:t>
            </a:r>
            <a:r>
              <a:rPr dirty="0" sz="2800">
                <a:latin typeface="Calibri"/>
                <a:cs typeface="Calibri"/>
              </a:rPr>
              <a:t>the  </a:t>
            </a:r>
            <a:r>
              <a:rPr dirty="0" sz="2800" spc="-10">
                <a:latin typeface="Calibri"/>
                <a:cs typeface="Calibri"/>
              </a:rPr>
              <a:t>image, </a:t>
            </a:r>
            <a:r>
              <a:rPr dirty="0" sz="2800" spc="-5">
                <a:latin typeface="Calibri"/>
                <a:cs typeface="Calibri"/>
              </a:rPr>
              <a:t>and </a:t>
            </a:r>
            <a:r>
              <a:rPr dirty="0" sz="2800" spc="-10">
                <a:latin typeface="Calibri"/>
                <a:cs typeface="Calibri"/>
              </a:rPr>
              <a:t>identify </a:t>
            </a:r>
            <a:r>
              <a:rPr dirty="0" sz="2800" spc="-5">
                <a:latin typeface="Calibri"/>
                <a:cs typeface="Calibri"/>
              </a:rPr>
              <a:t>the  </a:t>
            </a:r>
            <a:r>
              <a:rPr dirty="0" sz="2800" spc="-15">
                <a:latin typeface="Calibri"/>
                <a:cs typeface="Calibri"/>
              </a:rPr>
              <a:t>pixels </a:t>
            </a:r>
            <a:r>
              <a:rPr dirty="0" sz="2800" spc="-10">
                <a:latin typeface="Calibri"/>
                <a:cs typeface="Calibri"/>
              </a:rPr>
              <a:t>that </a:t>
            </a:r>
            <a:r>
              <a:rPr dirty="0" sz="2800" spc="-5">
                <a:latin typeface="Calibri"/>
                <a:cs typeface="Calibri"/>
              </a:rPr>
              <a:t>belong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5">
                <a:latin typeface="Calibri"/>
                <a:cs typeface="Calibri"/>
              </a:rPr>
              <a:t>each  object (Only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things!)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1023" y="3840988"/>
            <a:ext cx="3361054" cy="1735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dirty="0" sz="2800" spc="-5" b="1">
                <a:latin typeface="Calibri"/>
                <a:cs typeface="Calibri"/>
              </a:rPr>
              <a:t>Approach: </a:t>
            </a:r>
            <a:r>
              <a:rPr dirty="0" sz="2800" spc="-20">
                <a:latin typeface="Calibri"/>
                <a:cs typeface="Calibri"/>
              </a:rPr>
              <a:t>Perform  </a:t>
            </a:r>
            <a:r>
              <a:rPr dirty="0" sz="2800" spc="-5">
                <a:latin typeface="Calibri"/>
                <a:cs typeface="Calibri"/>
              </a:rPr>
              <a:t>object </a:t>
            </a:r>
            <a:r>
              <a:rPr dirty="0" sz="2800" spc="-10">
                <a:latin typeface="Calibri"/>
                <a:cs typeface="Calibri"/>
              </a:rPr>
              <a:t>detection, </a:t>
            </a:r>
            <a:r>
              <a:rPr dirty="0" sz="2800" spc="-5">
                <a:latin typeface="Calibri"/>
                <a:cs typeface="Calibri"/>
              </a:rPr>
              <a:t>then  </a:t>
            </a:r>
            <a:r>
              <a:rPr dirty="0" sz="2800" spc="-10">
                <a:latin typeface="Calibri"/>
                <a:cs typeface="Calibri"/>
              </a:rPr>
              <a:t>predict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15">
                <a:latin typeface="Calibri"/>
                <a:cs typeface="Calibri"/>
              </a:rPr>
              <a:t>segmentation  </a:t>
            </a:r>
            <a:r>
              <a:rPr dirty="0" sz="2800">
                <a:latin typeface="Calibri"/>
                <a:cs typeface="Calibri"/>
              </a:rPr>
              <a:t>mask </a:t>
            </a:r>
            <a:r>
              <a:rPr dirty="0" sz="2800" spc="-25">
                <a:latin typeface="Calibri"/>
                <a:cs typeface="Calibri"/>
              </a:rPr>
              <a:t>for </a:t>
            </a:r>
            <a:r>
              <a:rPr dirty="0" sz="2800" spc="-5">
                <a:latin typeface="Calibri"/>
                <a:cs typeface="Calibri"/>
              </a:rPr>
              <a:t>each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object!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6474" y="1513332"/>
            <a:ext cx="7626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" b="1">
                <a:latin typeface="Calibri"/>
                <a:cs typeface="Calibri"/>
              </a:rPr>
              <a:t>C</a:t>
            </a:r>
            <a:r>
              <a:rPr dirty="0" sz="3200" spc="-5" b="1">
                <a:latin typeface="Calibri"/>
                <a:cs typeface="Calibri"/>
              </a:rPr>
              <a:t>o</a:t>
            </a:r>
            <a:r>
              <a:rPr dirty="0" sz="3200" b="1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6758" y="3232404"/>
            <a:ext cx="7626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" b="1">
                <a:latin typeface="Calibri"/>
                <a:cs typeface="Calibri"/>
              </a:rPr>
              <a:t>C</a:t>
            </a:r>
            <a:r>
              <a:rPr dirty="0" sz="3200" spc="-5" b="1">
                <a:latin typeface="Calibri"/>
                <a:cs typeface="Calibri"/>
              </a:rPr>
              <a:t>o</a:t>
            </a:r>
            <a:r>
              <a:rPr dirty="0" sz="3200" b="1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1752" y="569975"/>
            <a:ext cx="9613900" cy="5587365"/>
            <a:chOff x="301752" y="569975"/>
            <a:chExt cx="9613900" cy="5587365"/>
          </a:xfrm>
        </p:grpSpPr>
        <p:sp>
          <p:nvSpPr>
            <p:cNvPr id="3" name="object 3"/>
            <p:cNvSpPr/>
            <p:nvPr/>
          </p:nvSpPr>
          <p:spPr>
            <a:xfrm>
              <a:off x="3145535" y="569975"/>
              <a:ext cx="6769608" cy="55869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01752" y="2907791"/>
              <a:ext cx="4757928" cy="3200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83971"/>
            <a:ext cx="361251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5"/>
              <a:t>Object</a:t>
            </a:r>
            <a:r>
              <a:rPr dirty="0" spc="-90"/>
              <a:t> </a:t>
            </a:r>
            <a:r>
              <a:rPr dirty="0" spc="-10"/>
              <a:t>Detection:  </a:t>
            </a:r>
            <a:r>
              <a:rPr dirty="0" spc="-35"/>
              <a:t>Faster</a:t>
            </a:r>
            <a:r>
              <a:rPr dirty="0" spc="-25"/>
              <a:t> </a:t>
            </a:r>
            <a:r>
              <a:rPr dirty="0" spc="-5"/>
              <a:t>R-CNN</a:t>
            </a:r>
          </a:p>
        </p:txBody>
      </p:sp>
      <p:sp>
        <p:nvSpPr>
          <p:cNvPr id="6" name="object 6"/>
          <p:cNvSpPr/>
          <p:nvPr/>
        </p:nvSpPr>
        <p:spPr>
          <a:xfrm>
            <a:off x="2661014" y="2910046"/>
            <a:ext cx="2396490" cy="3196590"/>
          </a:xfrm>
          <a:custGeom>
            <a:avLst/>
            <a:gdLst/>
            <a:ahLst/>
            <a:cxnLst/>
            <a:rect l="l" t="t" r="r" b="b"/>
            <a:pathLst>
              <a:path w="2396490" h="3196590">
                <a:moveTo>
                  <a:pt x="2396176" y="0"/>
                </a:moveTo>
                <a:lnTo>
                  <a:pt x="0" y="0"/>
                </a:lnTo>
                <a:lnTo>
                  <a:pt x="0" y="3196393"/>
                </a:lnTo>
                <a:lnTo>
                  <a:pt x="2396176" y="3196393"/>
                </a:lnTo>
                <a:lnTo>
                  <a:pt x="2396176" y="0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9167" y="6190977"/>
            <a:ext cx="5681345" cy="18097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000" spc="-5">
                <a:latin typeface="Calibri"/>
                <a:cs typeface="Calibri"/>
              </a:rPr>
              <a:t>Ren </a:t>
            </a:r>
            <a:r>
              <a:rPr dirty="0" sz="1000">
                <a:latin typeface="Calibri"/>
                <a:cs typeface="Calibri"/>
              </a:rPr>
              <a:t>et </a:t>
            </a:r>
            <a:r>
              <a:rPr dirty="0" sz="1000" spc="-5">
                <a:latin typeface="Calibri"/>
                <a:cs typeface="Calibri"/>
              </a:rPr>
              <a:t>al, “Faster R-CNN: Towards Real-Time Object Detection with Region Proposal Networks”, NeurIPS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73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1752" y="569975"/>
            <a:ext cx="9613900" cy="5587365"/>
            <a:chOff x="301752" y="569975"/>
            <a:chExt cx="9613900" cy="5587365"/>
          </a:xfrm>
        </p:grpSpPr>
        <p:sp>
          <p:nvSpPr>
            <p:cNvPr id="3" name="object 3"/>
            <p:cNvSpPr/>
            <p:nvPr/>
          </p:nvSpPr>
          <p:spPr>
            <a:xfrm>
              <a:off x="3145535" y="569975"/>
              <a:ext cx="6769608" cy="55869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01752" y="2907791"/>
              <a:ext cx="4757928" cy="3200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8" y="283971"/>
            <a:ext cx="4812665" cy="1173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575"/>
              </a:lnSpc>
              <a:spcBef>
                <a:spcPts val="100"/>
              </a:spcBef>
            </a:pPr>
            <a:r>
              <a:rPr dirty="0" spc="-20"/>
              <a:t>Instance</a:t>
            </a:r>
            <a:r>
              <a:rPr dirty="0" spc="-55"/>
              <a:t> </a:t>
            </a:r>
            <a:r>
              <a:rPr dirty="0" spc="-15"/>
              <a:t>Segmentation:</a:t>
            </a:r>
          </a:p>
          <a:p>
            <a:pPr marL="12700">
              <a:lnSpc>
                <a:spcPts val="4455"/>
              </a:lnSpc>
            </a:pPr>
            <a:r>
              <a:rPr dirty="0" sz="3900" spc="50"/>
              <a:t>Mask</a:t>
            </a:r>
            <a:r>
              <a:rPr dirty="0" sz="3900" spc="20"/>
              <a:t> </a:t>
            </a:r>
            <a:r>
              <a:rPr dirty="0" sz="3900" spc="50"/>
              <a:t>R-CNN</a:t>
            </a:r>
            <a:endParaRPr sz="3900"/>
          </a:p>
        </p:txBody>
      </p:sp>
      <p:grpSp>
        <p:nvGrpSpPr>
          <p:cNvPr id="6" name="object 6"/>
          <p:cNvGrpSpPr/>
          <p:nvPr/>
        </p:nvGrpSpPr>
        <p:grpSpPr>
          <a:xfrm>
            <a:off x="283497" y="1327444"/>
            <a:ext cx="9734550" cy="4737735"/>
            <a:chOff x="283497" y="1327444"/>
            <a:chExt cx="9734550" cy="4737735"/>
          </a:xfrm>
        </p:grpSpPr>
        <p:sp>
          <p:nvSpPr>
            <p:cNvPr id="7" name="object 7"/>
            <p:cNvSpPr/>
            <p:nvPr/>
          </p:nvSpPr>
          <p:spPr>
            <a:xfrm>
              <a:off x="283497" y="2868719"/>
              <a:ext cx="2396490" cy="3196590"/>
            </a:xfrm>
            <a:custGeom>
              <a:avLst/>
              <a:gdLst/>
              <a:ahLst/>
              <a:cxnLst/>
              <a:rect l="l" t="t" r="r" b="b"/>
              <a:pathLst>
                <a:path w="2396490" h="3196590">
                  <a:moveTo>
                    <a:pt x="2396176" y="0"/>
                  </a:moveTo>
                  <a:lnTo>
                    <a:pt x="0" y="0"/>
                  </a:lnTo>
                  <a:lnTo>
                    <a:pt x="0" y="3196392"/>
                  </a:lnTo>
                  <a:lnTo>
                    <a:pt x="2396176" y="3196392"/>
                  </a:lnTo>
                  <a:lnTo>
                    <a:pt x="239617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45679" y="1332207"/>
              <a:ext cx="967740" cy="468630"/>
            </a:xfrm>
            <a:custGeom>
              <a:avLst/>
              <a:gdLst/>
              <a:ahLst/>
              <a:cxnLst/>
              <a:rect l="l" t="t" r="r" b="b"/>
              <a:pathLst>
                <a:path w="967740" h="468630">
                  <a:moveTo>
                    <a:pt x="746085" y="0"/>
                  </a:moveTo>
                  <a:lnTo>
                    <a:pt x="769479" y="87177"/>
                  </a:lnTo>
                  <a:lnTo>
                    <a:pt x="0" y="293665"/>
                  </a:lnTo>
                  <a:lnTo>
                    <a:pt x="46788" y="468020"/>
                  </a:lnTo>
                  <a:lnTo>
                    <a:pt x="816267" y="261532"/>
                  </a:lnTo>
                  <a:lnTo>
                    <a:pt x="839660" y="348708"/>
                  </a:lnTo>
                  <a:lnTo>
                    <a:pt x="967226" y="127566"/>
                  </a:lnTo>
                  <a:lnTo>
                    <a:pt x="746085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045680" y="1332206"/>
              <a:ext cx="967740" cy="468630"/>
            </a:xfrm>
            <a:custGeom>
              <a:avLst/>
              <a:gdLst/>
              <a:ahLst/>
              <a:cxnLst/>
              <a:rect l="l" t="t" r="r" b="b"/>
              <a:pathLst>
                <a:path w="967740" h="468630">
                  <a:moveTo>
                    <a:pt x="746085" y="0"/>
                  </a:moveTo>
                  <a:lnTo>
                    <a:pt x="967227" y="127566"/>
                  </a:lnTo>
                  <a:lnTo>
                    <a:pt x="839660" y="348708"/>
                  </a:lnTo>
                  <a:lnTo>
                    <a:pt x="816267" y="261532"/>
                  </a:lnTo>
                  <a:lnTo>
                    <a:pt x="46787" y="468020"/>
                  </a:lnTo>
                  <a:lnTo>
                    <a:pt x="0" y="293666"/>
                  </a:lnTo>
                  <a:lnTo>
                    <a:pt x="769479" y="87177"/>
                  </a:lnTo>
                  <a:lnTo>
                    <a:pt x="746085" y="0"/>
                  </a:lnTo>
                  <a:close/>
                </a:path>
              </a:pathLst>
            </a:custGeom>
            <a:ln w="9525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121285" marR="161290">
              <a:lnSpc>
                <a:spcPts val="2900"/>
              </a:lnSpc>
              <a:spcBef>
                <a:spcPts val="55"/>
              </a:spcBef>
            </a:pP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Mask  P</a:t>
            </a:r>
            <a:r>
              <a:rPr dirty="0" sz="2400" spc="-35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edi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168" y="6120972"/>
            <a:ext cx="1931670" cy="19621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75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5736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Mask</a:t>
            </a:r>
            <a:r>
              <a:rPr dirty="0" spc="-85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447" y="2136648"/>
            <a:ext cx="2472055" cy="2166620"/>
            <a:chOff x="155447" y="2136648"/>
            <a:chExt cx="2472055" cy="2166620"/>
          </a:xfrm>
        </p:grpSpPr>
        <p:sp>
          <p:nvSpPr>
            <p:cNvPr id="4" name="object 4"/>
            <p:cNvSpPr/>
            <p:nvPr/>
          </p:nvSpPr>
          <p:spPr>
            <a:xfrm>
              <a:off x="155447" y="2136648"/>
              <a:ext cx="2471928" cy="2127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2559" y="2936010"/>
              <a:ext cx="810260" cy="1352550"/>
            </a:xfrm>
            <a:custGeom>
              <a:avLst/>
              <a:gdLst/>
              <a:ahLst/>
              <a:cxnLst/>
              <a:rect l="l" t="t" r="r" b="b"/>
              <a:pathLst>
                <a:path w="810260" h="1352550">
                  <a:moveTo>
                    <a:pt x="0" y="0"/>
                  </a:moveTo>
                  <a:lnTo>
                    <a:pt x="810189" y="0"/>
                  </a:lnTo>
                  <a:lnTo>
                    <a:pt x="810189" y="1352448"/>
                  </a:lnTo>
                  <a:lnTo>
                    <a:pt x="0" y="135244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49877" y="3011209"/>
              <a:ext cx="554355" cy="972819"/>
            </a:xfrm>
            <a:custGeom>
              <a:avLst/>
              <a:gdLst/>
              <a:ahLst/>
              <a:cxnLst/>
              <a:rect l="l" t="t" r="r" b="b"/>
              <a:pathLst>
                <a:path w="554355" h="972820">
                  <a:moveTo>
                    <a:pt x="0" y="0"/>
                  </a:moveTo>
                  <a:lnTo>
                    <a:pt x="553856" y="0"/>
                  </a:lnTo>
                  <a:lnTo>
                    <a:pt x="553856" y="972547"/>
                  </a:lnTo>
                  <a:lnTo>
                    <a:pt x="0" y="97254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0492" y="2187454"/>
              <a:ext cx="1146175" cy="644525"/>
            </a:xfrm>
            <a:custGeom>
              <a:avLst/>
              <a:gdLst/>
              <a:ahLst/>
              <a:cxnLst/>
              <a:rect l="l" t="t" r="r" b="b"/>
              <a:pathLst>
                <a:path w="1146175" h="644525">
                  <a:moveTo>
                    <a:pt x="0" y="0"/>
                  </a:moveTo>
                  <a:lnTo>
                    <a:pt x="1145702" y="0"/>
                  </a:lnTo>
                  <a:lnTo>
                    <a:pt x="1145702" y="644232"/>
                  </a:lnTo>
                  <a:lnTo>
                    <a:pt x="0" y="64423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3870264" y="815853"/>
            <a:ext cx="3686175" cy="4140835"/>
            <a:chOff x="3870264" y="815853"/>
            <a:chExt cx="3686175" cy="4140835"/>
          </a:xfrm>
        </p:grpSpPr>
        <p:sp>
          <p:nvSpPr>
            <p:cNvPr id="9" name="object 9"/>
            <p:cNvSpPr/>
            <p:nvPr/>
          </p:nvSpPr>
          <p:spPr>
            <a:xfrm>
              <a:off x="3879789" y="825378"/>
              <a:ext cx="1884045" cy="4121785"/>
            </a:xfrm>
            <a:custGeom>
              <a:avLst/>
              <a:gdLst/>
              <a:ahLst/>
              <a:cxnLst/>
              <a:rect l="l" t="t" r="r" b="b"/>
              <a:pathLst>
                <a:path w="1884045" h="4121785">
                  <a:moveTo>
                    <a:pt x="0" y="1513531"/>
                  </a:moveTo>
                  <a:lnTo>
                    <a:pt x="1513534" y="0"/>
                  </a:lnTo>
                  <a:lnTo>
                    <a:pt x="1883909" y="0"/>
                  </a:lnTo>
                  <a:lnTo>
                    <a:pt x="1883909" y="2608195"/>
                  </a:lnTo>
                  <a:lnTo>
                    <a:pt x="370374" y="4121726"/>
                  </a:lnTo>
                  <a:lnTo>
                    <a:pt x="0" y="4121726"/>
                  </a:lnTo>
                  <a:lnTo>
                    <a:pt x="0" y="1513531"/>
                  </a:lnTo>
                  <a:close/>
                </a:path>
                <a:path w="1884045" h="4121785">
                  <a:moveTo>
                    <a:pt x="0" y="1513531"/>
                  </a:moveTo>
                  <a:lnTo>
                    <a:pt x="370374" y="1513531"/>
                  </a:lnTo>
                  <a:lnTo>
                    <a:pt x="1883909" y="0"/>
                  </a:lnTo>
                </a:path>
                <a:path w="1884045" h="4121785">
                  <a:moveTo>
                    <a:pt x="370374" y="1513531"/>
                  </a:moveTo>
                  <a:lnTo>
                    <a:pt x="370374" y="4121726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35378" y="2595617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5" y="0"/>
                  </a:moveTo>
                  <a:lnTo>
                    <a:pt x="0" y="468471"/>
                  </a:lnTo>
                  <a:lnTo>
                    <a:pt x="0" y="1867513"/>
                  </a:lnTo>
                  <a:lnTo>
                    <a:pt x="475075" y="1399042"/>
                  </a:lnTo>
                  <a:lnTo>
                    <a:pt x="475075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35378" y="2595617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1"/>
                  </a:lnTo>
                  <a:lnTo>
                    <a:pt x="0" y="1867514"/>
                  </a:lnTo>
                  <a:lnTo>
                    <a:pt x="475076" y="1399042"/>
                  </a:lnTo>
                  <a:lnTo>
                    <a:pt x="475076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39950" y="2965587"/>
              <a:ext cx="0" cy="1417320"/>
            </a:xfrm>
            <a:custGeom>
              <a:avLst/>
              <a:gdLst/>
              <a:ahLst/>
              <a:cxnLst/>
              <a:rect l="l" t="t" r="r" b="b"/>
              <a:pathLst>
                <a:path w="0" h="1417320">
                  <a:moveTo>
                    <a:pt x="0" y="0"/>
                  </a:moveTo>
                  <a:lnTo>
                    <a:pt x="1" y="141723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54553" y="2857648"/>
              <a:ext cx="0" cy="1423670"/>
            </a:xfrm>
            <a:custGeom>
              <a:avLst/>
              <a:gdLst/>
              <a:ahLst/>
              <a:cxnLst/>
              <a:rect l="l" t="t" r="r" b="b"/>
              <a:pathLst>
                <a:path w="0" h="1423670">
                  <a:moveTo>
                    <a:pt x="0" y="0"/>
                  </a:moveTo>
                  <a:lnTo>
                    <a:pt x="1" y="142362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75301" y="2719490"/>
              <a:ext cx="0" cy="1414145"/>
            </a:xfrm>
            <a:custGeom>
              <a:avLst/>
              <a:gdLst/>
              <a:ahLst/>
              <a:cxnLst/>
              <a:rect l="l" t="t" r="r" b="b"/>
              <a:pathLst>
                <a:path w="0" h="1414145">
                  <a:moveTo>
                    <a:pt x="0" y="0"/>
                  </a:moveTo>
                  <a:lnTo>
                    <a:pt x="1" y="141403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43209" y="2906535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43209" y="3211257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43209" y="3515977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443209" y="3820698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60317" y="2505274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93030" y="3649775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93030" y="3312852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793030" y="2938760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017967" y="278391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w="0"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43695" y="265819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w="0"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895329" y="2909642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w="0"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952771" y="1477162"/>
              <a:ext cx="2603500" cy="2293620"/>
            </a:xfrm>
            <a:custGeom>
              <a:avLst/>
              <a:gdLst/>
              <a:ahLst/>
              <a:cxnLst/>
              <a:rect l="l" t="t" r="r" b="b"/>
              <a:pathLst>
                <a:path w="2603500" h="2293620">
                  <a:moveTo>
                    <a:pt x="1465211" y="2255367"/>
                  </a:moveTo>
                  <a:lnTo>
                    <a:pt x="1446161" y="2245842"/>
                  </a:lnTo>
                  <a:lnTo>
                    <a:pt x="1389011" y="2217267"/>
                  </a:lnTo>
                  <a:lnTo>
                    <a:pt x="1389011" y="2245842"/>
                  </a:lnTo>
                  <a:lnTo>
                    <a:pt x="0" y="2245842"/>
                  </a:lnTo>
                  <a:lnTo>
                    <a:pt x="0" y="2264892"/>
                  </a:lnTo>
                  <a:lnTo>
                    <a:pt x="1389011" y="2264892"/>
                  </a:lnTo>
                  <a:lnTo>
                    <a:pt x="1389011" y="2293467"/>
                  </a:lnTo>
                  <a:lnTo>
                    <a:pt x="1446161" y="2264892"/>
                  </a:lnTo>
                  <a:lnTo>
                    <a:pt x="1465211" y="2255367"/>
                  </a:lnTo>
                  <a:close/>
                </a:path>
                <a:path w="2603500" h="2293620">
                  <a:moveTo>
                    <a:pt x="2603423" y="37541"/>
                  </a:moveTo>
                  <a:lnTo>
                    <a:pt x="2580119" y="27622"/>
                  </a:lnTo>
                  <a:lnTo>
                    <a:pt x="2515235" y="0"/>
                  </a:lnTo>
                  <a:lnTo>
                    <a:pt x="2516924" y="27635"/>
                  </a:lnTo>
                  <a:lnTo>
                    <a:pt x="1890496" y="28498"/>
                  </a:lnTo>
                  <a:lnTo>
                    <a:pt x="1884121" y="34899"/>
                  </a:lnTo>
                  <a:lnTo>
                    <a:pt x="1884121" y="1258430"/>
                  </a:lnTo>
                  <a:lnTo>
                    <a:pt x="1912696" y="1258430"/>
                  </a:lnTo>
                  <a:lnTo>
                    <a:pt x="1912696" y="57073"/>
                  </a:lnTo>
                  <a:lnTo>
                    <a:pt x="2518676" y="56210"/>
                  </a:lnTo>
                  <a:lnTo>
                    <a:pt x="2520480" y="85559"/>
                  </a:lnTo>
                  <a:lnTo>
                    <a:pt x="2603423" y="37541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8075968" y="2495749"/>
            <a:ext cx="829310" cy="1886585"/>
            <a:chOff x="8075968" y="2495749"/>
            <a:chExt cx="829310" cy="1886585"/>
          </a:xfrm>
        </p:grpSpPr>
        <p:sp>
          <p:nvSpPr>
            <p:cNvPr id="28" name="object 28"/>
            <p:cNvSpPr/>
            <p:nvPr/>
          </p:nvSpPr>
          <p:spPr>
            <a:xfrm>
              <a:off x="8085493" y="2505274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418207" y="3649775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418207" y="3312852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418207" y="2938760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43145" y="278391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w="0"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768871" y="265819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w="0"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520505" y="2909642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w="0"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266626" y="3882135"/>
            <a:ext cx="11531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>
                <a:latin typeface="Calibri"/>
                <a:cs typeface="Calibri"/>
              </a:rPr>
              <a:t>RoI</a:t>
            </a:r>
            <a:r>
              <a:rPr dirty="0" sz="2500" spc="-8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Align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554052" y="1291203"/>
            <a:ext cx="3463290" cy="2276475"/>
            <a:chOff x="4554052" y="1291203"/>
            <a:chExt cx="3463290" cy="2276475"/>
          </a:xfrm>
        </p:grpSpPr>
        <p:sp>
          <p:nvSpPr>
            <p:cNvPr id="37" name="object 37"/>
            <p:cNvSpPr/>
            <p:nvPr/>
          </p:nvSpPr>
          <p:spPr>
            <a:xfrm>
              <a:off x="7334185" y="3491274"/>
              <a:ext cx="683260" cy="76200"/>
            </a:xfrm>
            <a:custGeom>
              <a:avLst/>
              <a:gdLst/>
              <a:ahLst/>
              <a:cxnLst/>
              <a:rect l="l" t="t" r="r" b="b"/>
              <a:pathLst>
                <a:path w="683259" h="76200">
                  <a:moveTo>
                    <a:pt x="606822" y="0"/>
                  </a:moveTo>
                  <a:lnTo>
                    <a:pt x="606822" y="76200"/>
                  </a:lnTo>
                  <a:lnTo>
                    <a:pt x="663972" y="47625"/>
                  </a:lnTo>
                  <a:lnTo>
                    <a:pt x="619522" y="47625"/>
                  </a:lnTo>
                  <a:lnTo>
                    <a:pt x="619522" y="28575"/>
                  </a:lnTo>
                  <a:lnTo>
                    <a:pt x="663972" y="28575"/>
                  </a:lnTo>
                  <a:lnTo>
                    <a:pt x="606822" y="0"/>
                  </a:lnTo>
                  <a:close/>
                </a:path>
                <a:path w="683259" h="76200">
                  <a:moveTo>
                    <a:pt x="606822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606822" y="47625"/>
                  </a:lnTo>
                  <a:lnTo>
                    <a:pt x="606822" y="28575"/>
                  </a:lnTo>
                  <a:close/>
                </a:path>
                <a:path w="683259" h="76200">
                  <a:moveTo>
                    <a:pt x="663972" y="28575"/>
                  </a:moveTo>
                  <a:lnTo>
                    <a:pt x="619522" y="28575"/>
                  </a:lnTo>
                  <a:lnTo>
                    <a:pt x="619522" y="47625"/>
                  </a:lnTo>
                  <a:lnTo>
                    <a:pt x="663972" y="47625"/>
                  </a:lnTo>
                  <a:lnTo>
                    <a:pt x="683022" y="38100"/>
                  </a:lnTo>
                  <a:lnTo>
                    <a:pt x="663972" y="28575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261637" y="2264629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7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7" y="1000969"/>
                  </a:lnTo>
                  <a:lnTo>
                    <a:pt x="274727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261637" y="2264629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9"/>
                  </a:lnTo>
                  <a:lnTo>
                    <a:pt x="274728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563577" y="1300728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2" y="0"/>
                  </a:moveTo>
                  <a:lnTo>
                    <a:pt x="0" y="890728"/>
                  </a:lnTo>
                  <a:lnTo>
                    <a:pt x="0" y="1415230"/>
                  </a:lnTo>
                  <a:lnTo>
                    <a:pt x="947352" y="524502"/>
                  </a:lnTo>
                  <a:lnTo>
                    <a:pt x="94735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563577" y="1300728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3" y="0"/>
                  </a:moveTo>
                  <a:lnTo>
                    <a:pt x="0" y="890728"/>
                  </a:lnTo>
                  <a:lnTo>
                    <a:pt x="0" y="1415231"/>
                  </a:lnTo>
                  <a:lnTo>
                    <a:pt x="947353" y="524502"/>
                  </a:lnTo>
                  <a:lnTo>
                    <a:pt x="947353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7667931" y="965199"/>
            <a:ext cx="3529329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Classification </a:t>
            </a:r>
            <a:r>
              <a:rPr dirty="0" sz="2500" spc="-20">
                <a:latin typeface="Calibri"/>
                <a:cs typeface="Calibri"/>
              </a:rPr>
              <a:t>Scores:</a:t>
            </a:r>
            <a:r>
              <a:rPr dirty="0" sz="2500" spc="-1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2500" spc="-25">
                <a:latin typeface="Calibri"/>
                <a:cs typeface="Calibri"/>
              </a:rPr>
              <a:t>Box </a:t>
            </a:r>
            <a:r>
              <a:rPr dirty="0" sz="2500" spc="-20">
                <a:latin typeface="Calibri"/>
                <a:cs typeface="Calibri"/>
              </a:rPr>
              <a:t>coordinates </a:t>
            </a:r>
            <a:r>
              <a:rPr dirty="0" sz="2500" spc="-10">
                <a:latin typeface="Calibri"/>
                <a:cs typeface="Calibri"/>
              </a:rPr>
              <a:t>(per class):  </a:t>
            </a:r>
            <a:r>
              <a:rPr dirty="0" sz="2500">
                <a:latin typeface="Calibri"/>
                <a:cs typeface="Calibri"/>
              </a:rPr>
              <a:t>4 *</a:t>
            </a:r>
            <a:r>
              <a:rPr dirty="0" sz="2500" spc="-3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9805893" y="2397351"/>
          <a:ext cx="2060575" cy="2512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/>
                <a:gridCol w="510540"/>
                <a:gridCol w="510540"/>
                <a:gridCol w="510540"/>
              </a:tblGrid>
              <a:tr h="6247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247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247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247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2718158" y="3491274"/>
            <a:ext cx="991869" cy="76200"/>
          </a:xfrm>
          <a:custGeom>
            <a:avLst/>
            <a:gdLst/>
            <a:ahLst/>
            <a:cxnLst/>
            <a:rect l="l" t="t" r="r" b="b"/>
            <a:pathLst>
              <a:path w="991870" h="76200">
                <a:moveTo>
                  <a:pt x="915541" y="0"/>
                </a:moveTo>
                <a:lnTo>
                  <a:pt x="915541" y="76200"/>
                </a:lnTo>
                <a:lnTo>
                  <a:pt x="972691" y="47625"/>
                </a:lnTo>
                <a:lnTo>
                  <a:pt x="928241" y="47625"/>
                </a:lnTo>
                <a:lnTo>
                  <a:pt x="928241" y="28575"/>
                </a:lnTo>
                <a:lnTo>
                  <a:pt x="972691" y="28575"/>
                </a:lnTo>
                <a:lnTo>
                  <a:pt x="915541" y="0"/>
                </a:lnTo>
                <a:close/>
              </a:path>
              <a:path w="991870" h="76200">
                <a:moveTo>
                  <a:pt x="91554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915541" y="47625"/>
                </a:lnTo>
                <a:lnTo>
                  <a:pt x="915541" y="28575"/>
                </a:lnTo>
                <a:close/>
              </a:path>
              <a:path w="991870" h="76200">
                <a:moveTo>
                  <a:pt x="972691" y="28575"/>
                </a:moveTo>
                <a:lnTo>
                  <a:pt x="928241" y="28575"/>
                </a:lnTo>
                <a:lnTo>
                  <a:pt x="928241" y="47625"/>
                </a:lnTo>
                <a:lnTo>
                  <a:pt x="972691" y="47625"/>
                </a:lnTo>
                <a:lnTo>
                  <a:pt x="991741" y="38100"/>
                </a:lnTo>
                <a:lnTo>
                  <a:pt x="972691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785651" y="3680967"/>
            <a:ext cx="7226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CNN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+RP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959362" y="3491274"/>
            <a:ext cx="683260" cy="76200"/>
          </a:xfrm>
          <a:custGeom>
            <a:avLst/>
            <a:gdLst/>
            <a:ahLst/>
            <a:cxnLst/>
            <a:rect l="l" t="t" r="r" b="b"/>
            <a:pathLst>
              <a:path w="683259" h="76200">
                <a:moveTo>
                  <a:pt x="606822" y="0"/>
                </a:moveTo>
                <a:lnTo>
                  <a:pt x="606822" y="76200"/>
                </a:lnTo>
                <a:lnTo>
                  <a:pt x="663972" y="47625"/>
                </a:lnTo>
                <a:lnTo>
                  <a:pt x="619522" y="47625"/>
                </a:lnTo>
                <a:lnTo>
                  <a:pt x="619522" y="28575"/>
                </a:lnTo>
                <a:lnTo>
                  <a:pt x="663972" y="28575"/>
                </a:lnTo>
                <a:lnTo>
                  <a:pt x="606822" y="0"/>
                </a:lnTo>
                <a:close/>
              </a:path>
              <a:path w="683259" h="76200">
                <a:moveTo>
                  <a:pt x="606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606822" y="47625"/>
                </a:lnTo>
                <a:lnTo>
                  <a:pt x="606822" y="28575"/>
                </a:lnTo>
                <a:close/>
              </a:path>
              <a:path w="683259" h="76200">
                <a:moveTo>
                  <a:pt x="663972" y="28575"/>
                </a:moveTo>
                <a:lnTo>
                  <a:pt x="619522" y="28575"/>
                </a:lnTo>
                <a:lnTo>
                  <a:pt x="619522" y="47625"/>
                </a:lnTo>
                <a:lnTo>
                  <a:pt x="663972" y="47625"/>
                </a:lnTo>
                <a:lnTo>
                  <a:pt x="683022" y="38100"/>
                </a:lnTo>
                <a:lnTo>
                  <a:pt x="66397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9666733" y="5028183"/>
            <a:ext cx="233362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>
                <a:latin typeface="Calibri"/>
                <a:cs typeface="Calibri"/>
              </a:rPr>
              <a:t>Predict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0">
                <a:latin typeface="Calibri"/>
                <a:cs typeface="Calibri"/>
              </a:rPr>
              <a:t>mask</a:t>
            </a:r>
            <a:r>
              <a:rPr dirty="0" sz="2500" spc="-65">
                <a:latin typeface="Calibri"/>
                <a:cs typeface="Calibri"/>
              </a:rPr>
              <a:t> </a:t>
            </a:r>
            <a:r>
              <a:rPr dirty="0" sz="2500" spc="-25">
                <a:latin typeface="Calibri"/>
                <a:cs typeface="Calibri"/>
              </a:rPr>
              <a:t>for 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>
                <a:latin typeface="Calibri"/>
                <a:cs typeface="Calibri"/>
              </a:rPr>
              <a:t>C </a:t>
            </a:r>
            <a:r>
              <a:rPr dirty="0" sz="2500" spc="-10">
                <a:latin typeface="Calibri"/>
                <a:cs typeface="Calibri"/>
              </a:rPr>
              <a:t>classes:  </a:t>
            </a:r>
            <a:r>
              <a:rPr dirty="0" sz="2500">
                <a:latin typeface="Calibri"/>
                <a:cs typeface="Calibri"/>
              </a:rPr>
              <a:t>C x </a:t>
            </a:r>
            <a:r>
              <a:rPr dirty="0" sz="2500" spc="-5">
                <a:latin typeface="Calibri"/>
                <a:cs typeface="Calibri"/>
              </a:rPr>
              <a:t>28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28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9168" y="6120972"/>
            <a:ext cx="1931670" cy="19621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75</a:t>
            </a:fld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549529" y="4555744"/>
            <a:ext cx="17068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256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14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3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60845" y="3818127"/>
            <a:ext cx="2290445" cy="1165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624965" algn="l"/>
              </a:tabLst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	</a:t>
            </a: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Calibri"/>
              <a:cs typeface="Calibri"/>
            </a:endParaRPr>
          </a:p>
          <a:p>
            <a:pPr algn="ctr" marR="8699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256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14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9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352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Mask R-CNN: </a:t>
            </a:r>
            <a:r>
              <a:rPr dirty="0" spc="-15"/>
              <a:t>Example </a:t>
            </a:r>
            <a:r>
              <a:rPr dirty="0" spc="-45"/>
              <a:t>Training </a:t>
            </a:r>
            <a:r>
              <a:rPr dirty="0" spc="-65"/>
              <a:t>Targets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7639" y="1130807"/>
            <a:ext cx="12024360" cy="5177155"/>
            <a:chOff x="167639" y="1130807"/>
            <a:chExt cx="12024360" cy="5177155"/>
          </a:xfrm>
        </p:grpSpPr>
        <p:sp>
          <p:nvSpPr>
            <p:cNvPr id="4" name="object 4"/>
            <p:cNvSpPr/>
            <p:nvPr/>
          </p:nvSpPr>
          <p:spPr>
            <a:xfrm>
              <a:off x="167639" y="1130807"/>
              <a:ext cx="11856720" cy="5093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8097" y="1133462"/>
              <a:ext cx="12024360" cy="5174615"/>
            </a:xfrm>
            <a:custGeom>
              <a:avLst/>
              <a:gdLst/>
              <a:ahLst/>
              <a:cxnLst/>
              <a:rect l="l" t="t" r="r" b="b"/>
              <a:pathLst>
                <a:path w="12024360" h="5174615">
                  <a:moveTo>
                    <a:pt x="12023903" y="0"/>
                  </a:moveTo>
                  <a:lnTo>
                    <a:pt x="5927903" y="0"/>
                  </a:lnTo>
                  <a:lnTo>
                    <a:pt x="5927903" y="2545029"/>
                  </a:lnTo>
                  <a:lnTo>
                    <a:pt x="0" y="2545029"/>
                  </a:lnTo>
                  <a:lnTo>
                    <a:pt x="0" y="5174031"/>
                  </a:lnTo>
                  <a:lnTo>
                    <a:pt x="5927903" y="5174031"/>
                  </a:lnTo>
                  <a:lnTo>
                    <a:pt x="5927903" y="5090058"/>
                  </a:lnTo>
                  <a:lnTo>
                    <a:pt x="12023903" y="5090058"/>
                  </a:lnTo>
                  <a:lnTo>
                    <a:pt x="12023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352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Mask R-CNN: </a:t>
            </a:r>
            <a:r>
              <a:rPr dirty="0" spc="-15"/>
              <a:t>Example </a:t>
            </a:r>
            <a:r>
              <a:rPr dirty="0" spc="-45"/>
              <a:t>Training </a:t>
            </a:r>
            <a:r>
              <a:rPr dirty="0" spc="-65"/>
              <a:t>Targets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7639" y="1130807"/>
            <a:ext cx="12024360" cy="5093335"/>
            <a:chOff x="167639" y="1130807"/>
            <a:chExt cx="12024360" cy="5093335"/>
          </a:xfrm>
        </p:grpSpPr>
        <p:sp>
          <p:nvSpPr>
            <p:cNvPr id="4" name="object 4"/>
            <p:cNvSpPr/>
            <p:nvPr/>
          </p:nvSpPr>
          <p:spPr>
            <a:xfrm>
              <a:off x="167639" y="1130807"/>
              <a:ext cx="11856720" cy="5093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95999" y="1133457"/>
              <a:ext cx="6096000" cy="5090160"/>
            </a:xfrm>
            <a:custGeom>
              <a:avLst/>
              <a:gdLst/>
              <a:ahLst/>
              <a:cxnLst/>
              <a:rect l="l" t="t" r="r" b="b"/>
              <a:pathLst>
                <a:path w="6096000" h="5090160">
                  <a:moveTo>
                    <a:pt x="6096000" y="0"/>
                  </a:moveTo>
                  <a:lnTo>
                    <a:pt x="0" y="0"/>
                  </a:lnTo>
                  <a:lnTo>
                    <a:pt x="0" y="5090060"/>
                  </a:lnTo>
                  <a:lnTo>
                    <a:pt x="6096000" y="5090060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352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Mask R-CNN: </a:t>
            </a:r>
            <a:r>
              <a:rPr dirty="0" spc="-15"/>
              <a:t>Example </a:t>
            </a:r>
            <a:r>
              <a:rPr dirty="0" spc="-45"/>
              <a:t>Training </a:t>
            </a:r>
            <a:r>
              <a:rPr dirty="0" spc="-65"/>
              <a:t>Targets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7639" y="1130807"/>
            <a:ext cx="12024360" cy="5093335"/>
            <a:chOff x="167639" y="1130807"/>
            <a:chExt cx="12024360" cy="5093335"/>
          </a:xfrm>
        </p:grpSpPr>
        <p:sp>
          <p:nvSpPr>
            <p:cNvPr id="4" name="object 4"/>
            <p:cNvSpPr/>
            <p:nvPr/>
          </p:nvSpPr>
          <p:spPr>
            <a:xfrm>
              <a:off x="167639" y="1130807"/>
              <a:ext cx="11856720" cy="5093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95999" y="3678486"/>
              <a:ext cx="6096000" cy="2545080"/>
            </a:xfrm>
            <a:custGeom>
              <a:avLst/>
              <a:gdLst/>
              <a:ahLst/>
              <a:cxnLst/>
              <a:rect l="l" t="t" r="r" b="b"/>
              <a:pathLst>
                <a:path w="6096000" h="2545079">
                  <a:moveTo>
                    <a:pt x="6096000" y="0"/>
                  </a:moveTo>
                  <a:lnTo>
                    <a:pt x="0" y="0"/>
                  </a:lnTo>
                  <a:lnTo>
                    <a:pt x="0" y="2545031"/>
                  </a:lnTo>
                  <a:lnTo>
                    <a:pt x="6096000" y="2545031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8352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Mask R-CNN: </a:t>
            </a:r>
            <a:r>
              <a:rPr dirty="0" spc="-15"/>
              <a:t>Example </a:t>
            </a:r>
            <a:r>
              <a:rPr dirty="0" spc="-45"/>
              <a:t>Training </a:t>
            </a:r>
            <a:r>
              <a:rPr dirty="0" spc="-65"/>
              <a:t>Targets</a:t>
            </a:r>
          </a:p>
        </p:txBody>
      </p:sp>
      <p:sp>
        <p:nvSpPr>
          <p:cNvPr id="3" name="object 3"/>
          <p:cNvSpPr/>
          <p:nvPr/>
        </p:nvSpPr>
        <p:spPr>
          <a:xfrm>
            <a:off x="167639" y="1130807"/>
            <a:ext cx="11856720" cy="509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76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67276"/>
            <a:ext cx="4597400" cy="1343025"/>
          </a:xfrm>
          <a:prstGeom prst="rect"/>
        </p:spPr>
        <p:txBody>
          <a:bodyPr wrap="square" lIns="0" tIns="177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pc="15"/>
              <a:t>”Slow” </a:t>
            </a:r>
            <a:r>
              <a:rPr dirty="0" spc="-5"/>
              <a:t>R-CNN</a:t>
            </a:r>
            <a:r>
              <a:rPr dirty="0" spc="-100"/>
              <a:t> </a:t>
            </a:r>
            <a:r>
              <a:rPr dirty="0" spc="-45"/>
              <a:t>Training</a:t>
            </a:r>
          </a:p>
          <a:p>
            <a:pPr marL="694055">
              <a:lnSpc>
                <a:spcPct val="100000"/>
              </a:lnSpc>
              <a:spcBef>
                <a:spcPts val="915"/>
              </a:spcBef>
            </a:pPr>
            <a:r>
              <a:rPr dirty="0" sz="2800" spc="-5" b="0">
                <a:latin typeface="Calibri"/>
                <a:cs typeface="Calibri"/>
              </a:rPr>
              <a:t>Input </a:t>
            </a:r>
            <a:r>
              <a:rPr dirty="0" sz="2800" spc="-10" b="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591055"/>
            <a:ext cx="4620895" cy="3487420"/>
            <a:chOff x="176784" y="1591055"/>
            <a:chExt cx="4620895" cy="3487420"/>
          </a:xfrm>
        </p:grpSpPr>
        <p:sp>
          <p:nvSpPr>
            <p:cNvPr id="4" name="object 4"/>
            <p:cNvSpPr/>
            <p:nvPr/>
          </p:nvSpPr>
          <p:spPr>
            <a:xfrm>
              <a:off x="176784" y="1591055"/>
              <a:ext cx="4620768" cy="34686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94965" y="2745884"/>
              <a:ext cx="1261745" cy="2313305"/>
            </a:xfrm>
            <a:custGeom>
              <a:avLst/>
              <a:gdLst/>
              <a:ahLst/>
              <a:cxnLst/>
              <a:rect l="l" t="t" r="r" b="b"/>
              <a:pathLst>
                <a:path w="1261745" h="2313304">
                  <a:moveTo>
                    <a:pt x="0" y="0"/>
                  </a:moveTo>
                  <a:lnTo>
                    <a:pt x="1261622" y="0"/>
                  </a:lnTo>
                  <a:lnTo>
                    <a:pt x="1261622" y="2313064"/>
                  </a:lnTo>
                  <a:lnTo>
                    <a:pt x="0" y="231306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04314" y="3192749"/>
              <a:ext cx="747395" cy="1662430"/>
            </a:xfrm>
            <a:custGeom>
              <a:avLst/>
              <a:gdLst/>
              <a:ahLst/>
              <a:cxnLst/>
              <a:rect l="l" t="t" r="r" b="b"/>
              <a:pathLst>
                <a:path w="747395" h="1662429">
                  <a:moveTo>
                    <a:pt x="0" y="0"/>
                  </a:moveTo>
                  <a:lnTo>
                    <a:pt x="747089" y="0"/>
                  </a:lnTo>
                  <a:lnTo>
                    <a:pt x="747089" y="1662267"/>
                  </a:lnTo>
                  <a:lnTo>
                    <a:pt x="0" y="166226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92416" y="3031540"/>
              <a:ext cx="747395" cy="1410335"/>
            </a:xfrm>
            <a:custGeom>
              <a:avLst/>
              <a:gdLst/>
              <a:ahLst/>
              <a:cxnLst/>
              <a:rect l="l" t="t" r="r" b="b"/>
              <a:pathLst>
                <a:path w="747395" h="1410335">
                  <a:moveTo>
                    <a:pt x="0" y="0"/>
                  </a:moveTo>
                  <a:lnTo>
                    <a:pt x="747089" y="0"/>
                  </a:lnTo>
                  <a:lnTo>
                    <a:pt x="747089" y="1409819"/>
                  </a:lnTo>
                  <a:lnTo>
                    <a:pt x="0" y="14098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9730" y="5165687"/>
            <a:ext cx="298323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211454">
              <a:lnSpc>
                <a:spcPct val="100000"/>
              </a:lnSpc>
              <a:spcBef>
                <a:spcPts val="25"/>
              </a:spcBef>
            </a:pPr>
            <a:r>
              <a:rPr dirty="0" sz="2500" spc="-25">
                <a:latin typeface="Calibri"/>
                <a:cs typeface="Calibri"/>
              </a:rPr>
              <a:t>Ground-Truth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30">
                <a:latin typeface="Calibri"/>
                <a:cs typeface="Calibri"/>
              </a:rPr>
              <a:t>boxes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6552" y="6135913"/>
            <a:ext cx="13462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6833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Mask R-CNN: </a:t>
            </a:r>
            <a:r>
              <a:rPr dirty="0" spc="-50"/>
              <a:t>Very </a:t>
            </a:r>
            <a:r>
              <a:rPr dirty="0"/>
              <a:t>Good</a:t>
            </a:r>
            <a:r>
              <a:rPr dirty="0" spc="-20"/>
              <a:t> </a:t>
            </a:r>
            <a:r>
              <a:rPr dirty="0" spc="-15"/>
              <a:t>Results!</a:t>
            </a:r>
          </a:p>
        </p:txBody>
      </p:sp>
      <p:sp>
        <p:nvSpPr>
          <p:cNvPr id="3" name="object 3"/>
          <p:cNvSpPr/>
          <p:nvPr/>
        </p:nvSpPr>
        <p:spPr>
          <a:xfrm>
            <a:off x="4264152" y="2212848"/>
            <a:ext cx="3669792" cy="2767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7576" y="2212848"/>
            <a:ext cx="3672840" cy="27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25968" y="2212848"/>
            <a:ext cx="3678935" cy="2779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492" y="2033063"/>
            <a:ext cx="5527675" cy="3701415"/>
            <a:chOff x="292492" y="2033063"/>
            <a:chExt cx="5527675" cy="3701415"/>
          </a:xfrm>
        </p:grpSpPr>
        <p:sp>
          <p:nvSpPr>
            <p:cNvPr id="3" name="object 3"/>
            <p:cNvSpPr/>
            <p:nvPr/>
          </p:nvSpPr>
          <p:spPr>
            <a:xfrm>
              <a:off x="292492" y="2033063"/>
              <a:ext cx="5527193" cy="3681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45348" y="2067424"/>
              <a:ext cx="2228850" cy="3652520"/>
            </a:xfrm>
            <a:custGeom>
              <a:avLst/>
              <a:gdLst/>
              <a:ahLst/>
              <a:cxnLst/>
              <a:rect l="l" t="t" r="r" b="b"/>
              <a:pathLst>
                <a:path w="2228850" h="3652520">
                  <a:moveTo>
                    <a:pt x="222299" y="344639"/>
                  </a:moveTo>
                  <a:lnTo>
                    <a:pt x="88919" y="394667"/>
                  </a:lnTo>
                  <a:lnTo>
                    <a:pt x="0" y="466930"/>
                  </a:lnTo>
                  <a:lnTo>
                    <a:pt x="50017" y="594781"/>
                  </a:lnTo>
                  <a:lnTo>
                    <a:pt x="127821" y="700397"/>
                  </a:lnTo>
                  <a:lnTo>
                    <a:pt x="255644" y="806013"/>
                  </a:lnTo>
                  <a:lnTo>
                    <a:pt x="377908" y="883834"/>
                  </a:lnTo>
                  <a:lnTo>
                    <a:pt x="344563" y="961655"/>
                  </a:lnTo>
                  <a:lnTo>
                    <a:pt x="366793" y="1145094"/>
                  </a:lnTo>
                  <a:lnTo>
                    <a:pt x="350120" y="1328531"/>
                  </a:lnTo>
                  <a:lnTo>
                    <a:pt x="322333" y="1467498"/>
                  </a:lnTo>
                  <a:lnTo>
                    <a:pt x="322333" y="1656495"/>
                  </a:lnTo>
                  <a:lnTo>
                    <a:pt x="355678" y="1901078"/>
                  </a:lnTo>
                  <a:lnTo>
                    <a:pt x="422367" y="2062280"/>
                  </a:lnTo>
                  <a:lnTo>
                    <a:pt x="539075" y="2140102"/>
                  </a:lnTo>
                  <a:lnTo>
                    <a:pt x="550190" y="2279069"/>
                  </a:lnTo>
                  <a:lnTo>
                    <a:pt x="583535" y="2418038"/>
                  </a:lnTo>
                  <a:lnTo>
                    <a:pt x="616879" y="2523653"/>
                  </a:lnTo>
                  <a:lnTo>
                    <a:pt x="605764" y="2629268"/>
                  </a:lnTo>
                  <a:lnTo>
                    <a:pt x="627995" y="2690414"/>
                  </a:lnTo>
                  <a:lnTo>
                    <a:pt x="605764" y="2818264"/>
                  </a:lnTo>
                  <a:lnTo>
                    <a:pt x="611321" y="2934997"/>
                  </a:lnTo>
                  <a:lnTo>
                    <a:pt x="627995" y="2990584"/>
                  </a:lnTo>
                  <a:lnTo>
                    <a:pt x="633553" y="3079525"/>
                  </a:lnTo>
                  <a:lnTo>
                    <a:pt x="577978" y="3324108"/>
                  </a:lnTo>
                  <a:lnTo>
                    <a:pt x="555747" y="3396371"/>
                  </a:lnTo>
                  <a:lnTo>
                    <a:pt x="550190" y="3479751"/>
                  </a:lnTo>
                  <a:lnTo>
                    <a:pt x="494615" y="3602042"/>
                  </a:lnTo>
                  <a:lnTo>
                    <a:pt x="522402" y="3646512"/>
                  </a:lnTo>
                  <a:lnTo>
                    <a:pt x="755816" y="3652071"/>
                  </a:lnTo>
                  <a:lnTo>
                    <a:pt x="789161" y="3579808"/>
                  </a:lnTo>
                  <a:lnTo>
                    <a:pt x="766932" y="3485310"/>
                  </a:lnTo>
                  <a:lnTo>
                    <a:pt x="789161" y="3390812"/>
                  </a:lnTo>
                  <a:lnTo>
                    <a:pt x="766932" y="3274079"/>
                  </a:lnTo>
                  <a:lnTo>
                    <a:pt x="783604" y="3057290"/>
                  </a:lnTo>
                  <a:lnTo>
                    <a:pt x="872921" y="3057290"/>
                  </a:lnTo>
                  <a:lnTo>
                    <a:pt x="850293" y="2951674"/>
                  </a:lnTo>
                  <a:lnTo>
                    <a:pt x="905869" y="2734884"/>
                  </a:lnTo>
                  <a:lnTo>
                    <a:pt x="855851" y="2640387"/>
                  </a:lnTo>
                  <a:lnTo>
                    <a:pt x="850293" y="2479183"/>
                  </a:lnTo>
                  <a:lnTo>
                    <a:pt x="866966" y="2356892"/>
                  </a:lnTo>
                  <a:lnTo>
                    <a:pt x="1680025" y="2356892"/>
                  </a:lnTo>
                  <a:lnTo>
                    <a:pt x="1695031" y="2206807"/>
                  </a:lnTo>
                  <a:lnTo>
                    <a:pt x="1683915" y="2062280"/>
                  </a:lnTo>
                  <a:lnTo>
                    <a:pt x="1667243" y="1917754"/>
                  </a:lnTo>
                  <a:lnTo>
                    <a:pt x="1717260" y="1762111"/>
                  </a:lnTo>
                  <a:lnTo>
                    <a:pt x="1750605" y="1612024"/>
                  </a:lnTo>
                  <a:lnTo>
                    <a:pt x="1728375" y="1445263"/>
                  </a:lnTo>
                  <a:lnTo>
                    <a:pt x="1700589" y="1250709"/>
                  </a:lnTo>
                  <a:lnTo>
                    <a:pt x="1650571" y="1100623"/>
                  </a:lnTo>
                  <a:lnTo>
                    <a:pt x="1645014" y="961655"/>
                  </a:lnTo>
                  <a:lnTo>
                    <a:pt x="1828969" y="961655"/>
                  </a:lnTo>
                  <a:lnTo>
                    <a:pt x="1934002" y="922745"/>
                  </a:lnTo>
                  <a:lnTo>
                    <a:pt x="2106284" y="817130"/>
                  </a:lnTo>
                  <a:lnTo>
                    <a:pt x="2206319" y="705956"/>
                  </a:lnTo>
                  <a:lnTo>
                    <a:pt x="2228548" y="578105"/>
                  </a:lnTo>
                  <a:lnTo>
                    <a:pt x="2192173" y="544753"/>
                  </a:lnTo>
                  <a:lnTo>
                    <a:pt x="1672800" y="544753"/>
                  </a:lnTo>
                  <a:lnTo>
                    <a:pt x="1688856" y="472490"/>
                  </a:lnTo>
                  <a:lnTo>
                    <a:pt x="644666" y="472490"/>
                  </a:lnTo>
                  <a:lnTo>
                    <a:pt x="533517" y="411344"/>
                  </a:lnTo>
                  <a:lnTo>
                    <a:pt x="400138" y="355756"/>
                  </a:lnTo>
                  <a:lnTo>
                    <a:pt x="222299" y="344639"/>
                  </a:lnTo>
                  <a:close/>
                </a:path>
                <a:path w="2228850" h="3652520">
                  <a:moveTo>
                    <a:pt x="1673418" y="2462507"/>
                  </a:moveTo>
                  <a:lnTo>
                    <a:pt x="1339351" y="2462507"/>
                  </a:lnTo>
                  <a:lnTo>
                    <a:pt x="1372697" y="2662621"/>
                  </a:lnTo>
                  <a:lnTo>
                    <a:pt x="1394927" y="2907203"/>
                  </a:lnTo>
                  <a:lnTo>
                    <a:pt x="1428272" y="3051731"/>
                  </a:lnTo>
                  <a:lnTo>
                    <a:pt x="1506077" y="3218492"/>
                  </a:lnTo>
                  <a:lnTo>
                    <a:pt x="1539421" y="3463075"/>
                  </a:lnTo>
                  <a:lnTo>
                    <a:pt x="1572766" y="3557573"/>
                  </a:lnTo>
                  <a:lnTo>
                    <a:pt x="1556093" y="3652071"/>
                  </a:lnTo>
                  <a:lnTo>
                    <a:pt x="1811737" y="3652071"/>
                  </a:lnTo>
                  <a:lnTo>
                    <a:pt x="1806181" y="3579808"/>
                  </a:lnTo>
                  <a:lnTo>
                    <a:pt x="1761720" y="3468634"/>
                  </a:lnTo>
                  <a:lnTo>
                    <a:pt x="1717260" y="3351900"/>
                  </a:lnTo>
                  <a:lnTo>
                    <a:pt x="1678358" y="3201816"/>
                  </a:lnTo>
                  <a:lnTo>
                    <a:pt x="1683915" y="3079525"/>
                  </a:lnTo>
                  <a:lnTo>
                    <a:pt x="1689473" y="2996143"/>
                  </a:lnTo>
                  <a:lnTo>
                    <a:pt x="1667243" y="2857176"/>
                  </a:lnTo>
                  <a:lnTo>
                    <a:pt x="1661686" y="2673738"/>
                  </a:lnTo>
                  <a:lnTo>
                    <a:pt x="1673418" y="2462507"/>
                  </a:lnTo>
                  <a:close/>
                </a:path>
                <a:path w="2228850" h="3652520">
                  <a:moveTo>
                    <a:pt x="872921" y="3057290"/>
                  </a:moveTo>
                  <a:lnTo>
                    <a:pt x="783604" y="3057290"/>
                  </a:lnTo>
                  <a:lnTo>
                    <a:pt x="828063" y="3112876"/>
                  </a:lnTo>
                  <a:lnTo>
                    <a:pt x="883639" y="3107317"/>
                  </a:lnTo>
                  <a:lnTo>
                    <a:pt x="872921" y="3057290"/>
                  </a:lnTo>
                  <a:close/>
                </a:path>
                <a:path w="2228850" h="3652520">
                  <a:moveTo>
                    <a:pt x="1680025" y="2356892"/>
                  </a:moveTo>
                  <a:lnTo>
                    <a:pt x="866966" y="2356892"/>
                  </a:lnTo>
                  <a:lnTo>
                    <a:pt x="939213" y="2495859"/>
                  </a:lnTo>
                  <a:lnTo>
                    <a:pt x="961444" y="2718208"/>
                  </a:lnTo>
                  <a:lnTo>
                    <a:pt x="944771" y="2846058"/>
                  </a:lnTo>
                  <a:lnTo>
                    <a:pt x="972558" y="2951674"/>
                  </a:lnTo>
                  <a:lnTo>
                    <a:pt x="1028133" y="2957233"/>
                  </a:lnTo>
                  <a:lnTo>
                    <a:pt x="1133726" y="2962791"/>
                  </a:lnTo>
                  <a:lnTo>
                    <a:pt x="1155955" y="2923880"/>
                  </a:lnTo>
                  <a:lnTo>
                    <a:pt x="1117052" y="2851617"/>
                  </a:lnTo>
                  <a:lnTo>
                    <a:pt x="1100381" y="2729325"/>
                  </a:lnTo>
                  <a:lnTo>
                    <a:pt x="1167070" y="2718208"/>
                  </a:lnTo>
                  <a:lnTo>
                    <a:pt x="1272662" y="2607034"/>
                  </a:lnTo>
                  <a:lnTo>
                    <a:pt x="1339351" y="2462507"/>
                  </a:lnTo>
                  <a:lnTo>
                    <a:pt x="1673418" y="2462507"/>
                  </a:lnTo>
                  <a:lnTo>
                    <a:pt x="1678358" y="2373569"/>
                  </a:lnTo>
                  <a:lnTo>
                    <a:pt x="1680025" y="2356892"/>
                  </a:lnTo>
                  <a:close/>
                </a:path>
                <a:path w="2228850" h="3652520">
                  <a:moveTo>
                    <a:pt x="1828969" y="961655"/>
                  </a:moveTo>
                  <a:lnTo>
                    <a:pt x="1645014" y="961655"/>
                  </a:lnTo>
                  <a:lnTo>
                    <a:pt x="1783950" y="978333"/>
                  </a:lnTo>
                  <a:lnTo>
                    <a:pt x="1828969" y="961655"/>
                  </a:lnTo>
                  <a:close/>
                </a:path>
                <a:path w="2228850" h="3652520">
                  <a:moveTo>
                    <a:pt x="1883985" y="439138"/>
                  </a:moveTo>
                  <a:lnTo>
                    <a:pt x="1750605" y="489165"/>
                  </a:lnTo>
                  <a:lnTo>
                    <a:pt x="1672800" y="544753"/>
                  </a:lnTo>
                  <a:lnTo>
                    <a:pt x="2192173" y="544753"/>
                  </a:lnTo>
                  <a:lnTo>
                    <a:pt x="2161859" y="516959"/>
                  </a:lnTo>
                  <a:lnTo>
                    <a:pt x="2017365" y="455813"/>
                  </a:lnTo>
                  <a:lnTo>
                    <a:pt x="1883985" y="439138"/>
                  </a:lnTo>
                  <a:close/>
                </a:path>
                <a:path w="2228850" h="3652520">
                  <a:moveTo>
                    <a:pt x="1144841" y="0"/>
                  </a:moveTo>
                  <a:lnTo>
                    <a:pt x="967001" y="55586"/>
                  </a:lnTo>
                  <a:lnTo>
                    <a:pt x="855851" y="94498"/>
                  </a:lnTo>
                  <a:lnTo>
                    <a:pt x="772489" y="244582"/>
                  </a:lnTo>
                  <a:lnTo>
                    <a:pt x="644666" y="472490"/>
                  </a:lnTo>
                  <a:lnTo>
                    <a:pt x="1688856" y="472490"/>
                  </a:lnTo>
                  <a:lnTo>
                    <a:pt x="1695031" y="444696"/>
                  </a:lnTo>
                  <a:lnTo>
                    <a:pt x="1606111" y="311288"/>
                  </a:lnTo>
                  <a:lnTo>
                    <a:pt x="1550536" y="172319"/>
                  </a:lnTo>
                  <a:lnTo>
                    <a:pt x="1389369" y="61145"/>
                  </a:lnTo>
                  <a:lnTo>
                    <a:pt x="1217087" y="22233"/>
                  </a:lnTo>
                  <a:lnTo>
                    <a:pt x="1144841" y="0"/>
                  </a:lnTo>
                  <a:close/>
                </a:path>
              </a:pathLst>
            </a:custGeom>
            <a:solidFill>
              <a:srgbClr val="8FAADC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5348" y="2067424"/>
              <a:ext cx="2228850" cy="3652520"/>
            </a:xfrm>
            <a:custGeom>
              <a:avLst/>
              <a:gdLst/>
              <a:ahLst/>
              <a:cxnLst/>
              <a:rect l="l" t="t" r="r" b="b"/>
              <a:pathLst>
                <a:path w="2228850" h="3652520">
                  <a:moveTo>
                    <a:pt x="1144840" y="0"/>
                  </a:moveTo>
                  <a:lnTo>
                    <a:pt x="967001" y="55587"/>
                  </a:lnTo>
                  <a:lnTo>
                    <a:pt x="855852" y="94498"/>
                  </a:lnTo>
                  <a:lnTo>
                    <a:pt x="772489" y="244583"/>
                  </a:lnTo>
                  <a:lnTo>
                    <a:pt x="644667" y="472490"/>
                  </a:lnTo>
                  <a:lnTo>
                    <a:pt x="533517" y="411344"/>
                  </a:lnTo>
                  <a:lnTo>
                    <a:pt x="400138" y="355757"/>
                  </a:lnTo>
                  <a:lnTo>
                    <a:pt x="222299" y="344639"/>
                  </a:lnTo>
                  <a:lnTo>
                    <a:pt x="88919" y="394668"/>
                  </a:lnTo>
                  <a:lnTo>
                    <a:pt x="0" y="466931"/>
                  </a:lnTo>
                  <a:lnTo>
                    <a:pt x="50017" y="594781"/>
                  </a:lnTo>
                  <a:lnTo>
                    <a:pt x="127822" y="700397"/>
                  </a:lnTo>
                  <a:lnTo>
                    <a:pt x="255644" y="806012"/>
                  </a:lnTo>
                  <a:lnTo>
                    <a:pt x="377908" y="883834"/>
                  </a:lnTo>
                  <a:lnTo>
                    <a:pt x="344563" y="961656"/>
                  </a:lnTo>
                  <a:lnTo>
                    <a:pt x="366793" y="1145094"/>
                  </a:lnTo>
                  <a:lnTo>
                    <a:pt x="350121" y="1328531"/>
                  </a:lnTo>
                  <a:lnTo>
                    <a:pt x="322333" y="1467499"/>
                  </a:lnTo>
                  <a:lnTo>
                    <a:pt x="322333" y="1656494"/>
                  </a:lnTo>
                  <a:lnTo>
                    <a:pt x="355678" y="1901078"/>
                  </a:lnTo>
                  <a:lnTo>
                    <a:pt x="422368" y="2062280"/>
                  </a:lnTo>
                  <a:lnTo>
                    <a:pt x="539075" y="2140102"/>
                  </a:lnTo>
                  <a:lnTo>
                    <a:pt x="550190" y="2279070"/>
                  </a:lnTo>
                  <a:lnTo>
                    <a:pt x="583535" y="2418037"/>
                  </a:lnTo>
                  <a:lnTo>
                    <a:pt x="616880" y="2523653"/>
                  </a:lnTo>
                  <a:lnTo>
                    <a:pt x="605765" y="2629268"/>
                  </a:lnTo>
                  <a:lnTo>
                    <a:pt x="627995" y="2690415"/>
                  </a:lnTo>
                  <a:lnTo>
                    <a:pt x="605765" y="2818265"/>
                  </a:lnTo>
                  <a:lnTo>
                    <a:pt x="611322" y="2934998"/>
                  </a:lnTo>
                  <a:lnTo>
                    <a:pt x="627995" y="2990585"/>
                  </a:lnTo>
                  <a:lnTo>
                    <a:pt x="633552" y="3079524"/>
                  </a:lnTo>
                  <a:lnTo>
                    <a:pt x="577977" y="3324107"/>
                  </a:lnTo>
                  <a:lnTo>
                    <a:pt x="555747" y="3396370"/>
                  </a:lnTo>
                  <a:lnTo>
                    <a:pt x="550190" y="3479751"/>
                  </a:lnTo>
                  <a:lnTo>
                    <a:pt x="494615" y="3602042"/>
                  </a:lnTo>
                  <a:lnTo>
                    <a:pt x="522402" y="3646512"/>
                  </a:lnTo>
                  <a:lnTo>
                    <a:pt x="755817" y="3652071"/>
                  </a:lnTo>
                  <a:lnTo>
                    <a:pt x="789161" y="3579807"/>
                  </a:lnTo>
                  <a:lnTo>
                    <a:pt x="766932" y="3485310"/>
                  </a:lnTo>
                  <a:lnTo>
                    <a:pt x="789161" y="3390812"/>
                  </a:lnTo>
                  <a:lnTo>
                    <a:pt x="766932" y="3274079"/>
                  </a:lnTo>
                  <a:lnTo>
                    <a:pt x="783604" y="3057289"/>
                  </a:lnTo>
                  <a:lnTo>
                    <a:pt x="828064" y="3112876"/>
                  </a:lnTo>
                  <a:lnTo>
                    <a:pt x="883639" y="3107318"/>
                  </a:lnTo>
                  <a:lnTo>
                    <a:pt x="850293" y="2951674"/>
                  </a:lnTo>
                  <a:lnTo>
                    <a:pt x="905868" y="2734884"/>
                  </a:lnTo>
                  <a:lnTo>
                    <a:pt x="855852" y="2640386"/>
                  </a:lnTo>
                  <a:lnTo>
                    <a:pt x="850293" y="2479184"/>
                  </a:lnTo>
                  <a:lnTo>
                    <a:pt x="866966" y="2356892"/>
                  </a:lnTo>
                  <a:lnTo>
                    <a:pt x="939214" y="2495859"/>
                  </a:lnTo>
                  <a:lnTo>
                    <a:pt x="961443" y="2718208"/>
                  </a:lnTo>
                  <a:lnTo>
                    <a:pt x="944771" y="2846058"/>
                  </a:lnTo>
                  <a:lnTo>
                    <a:pt x="972559" y="2951674"/>
                  </a:lnTo>
                  <a:lnTo>
                    <a:pt x="1028133" y="2957232"/>
                  </a:lnTo>
                  <a:lnTo>
                    <a:pt x="1133725" y="2962791"/>
                  </a:lnTo>
                  <a:lnTo>
                    <a:pt x="1155955" y="2923880"/>
                  </a:lnTo>
                  <a:lnTo>
                    <a:pt x="1117053" y="2851617"/>
                  </a:lnTo>
                  <a:lnTo>
                    <a:pt x="1100380" y="2729325"/>
                  </a:lnTo>
                  <a:lnTo>
                    <a:pt x="1167070" y="2718208"/>
                  </a:lnTo>
                  <a:lnTo>
                    <a:pt x="1272662" y="2607034"/>
                  </a:lnTo>
                  <a:lnTo>
                    <a:pt x="1339352" y="2462507"/>
                  </a:lnTo>
                  <a:lnTo>
                    <a:pt x="1372696" y="2662620"/>
                  </a:lnTo>
                  <a:lnTo>
                    <a:pt x="1394926" y="2907204"/>
                  </a:lnTo>
                  <a:lnTo>
                    <a:pt x="1428271" y="3051730"/>
                  </a:lnTo>
                  <a:lnTo>
                    <a:pt x="1506076" y="3218491"/>
                  </a:lnTo>
                  <a:lnTo>
                    <a:pt x="1539421" y="3463075"/>
                  </a:lnTo>
                  <a:lnTo>
                    <a:pt x="1572766" y="3557573"/>
                  </a:lnTo>
                  <a:lnTo>
                    <a:pt x="1556094" y="3652071"/>
                  </a:lnTo>
                  <a:lnTo>
                    <a:pt x="1811737" y="3652071"/>
                  </a:lnTo>
                  <a:lnTo>
                    <a:pt x="1806180" y="3579807"/>
                  </a:lnTo>
                  <a:lnTo>
                    <a:pt x="1761720" y="3468634"/>
                  </a:lnTo>
                  <a:lnTo>
                    <a:pt x="1717260" y="3351901"/>
                  </a:lnTo>
                  <a:lnTo>
                    <a:pt x="1678358" y="3201816"/>
                  </a:lnTo>
                  <a:lnTo>
                    <a:pt x="1683916" y="3079524"/>
                  </a:lnTo>
                  <a:lnTo>
                    <a:pt x="1689473" y="2996144"/>
                  </a:lnTo>
                  <a:lnTo>
                    <a:pt x="1667243" y="2857176"/>
                  </a:lnTo>
                  <a:lnTo>
                    <a:pt x="1661686" y="2673738"/>
                  </a:lnTo>
                  <a:lnTo>
                    <a:pt x="1678358" y="2373568"/>
                  </a:lnTo>
                  <a:lnTo>
                    <a:pt x="1695031" y="2206806"/>
                  </a:lnTo>
                  <a:lnTo>
                    <a:pt x="1683916" y="2062280"/>
                  </a:lnTo>
                  <a:lnTo>
                    <a:pt x="1667243" y="1917754"/>
                  </a:lnTo>
                  <a:lnTo>
                    <a:pt x="1717260" y="1762110"/>
                  </a:lnTo>
                  <a:lnTo>
                    <a:pt x="1750605" y="1612025"/>
                  </a:lnTo>
                  <a:lnTo>
                    <a:pt x="1728375" y="1445264"/>
                  </a:lnTo>
                  <a:lnTo>
                    <a:pt x="1700588" y="1250709"/>
                  </a:lnTo>
                  <a:lnTo>
                    <a:pt x="1650571" y="1100624"/>
                  </a:lnTo>
                  <a:lnTo>
                    <a:pt x="1645013" y="961656"/>
                  </a:lnTo>
                  <a:lnTo>
                    <a:pt x="1783950" y="978332"/>
                  </a:lnTo>
                  <a:lnTo>
                    <a:pt x="1934002" y="922745"/>
                  </a:lnTo>
                  <a:lnTo>
                    <a:pt x="2106284" y="817129"/>
                  </a:lnTo>
                  <a:lnTo>
                    <a:pt x="2206319" y="705955"/>
                  </a:lnTo>
                  <a:lnTo>
                    <a:pt x="2228549" y="578105"/>
                  </a:lnTo>
                  <a:lnTo>
                    <a:pt x="2161859" y="516959"/>
                  </a:lnTo>
                  <a:lnTo>
                    <a:pt x="2017365" y="455814"/>
                  </a:lnTo>
                  <a:lnTo>
                    <a:pt x="1883985" y="439138"/>
                  </a:lnTo>
                  <a:lnTo>
                    <a:pt x="1750605" y="489166"/>
                  </a:lnTo>
                  <a:lnTo>
                    <a:pt x="1672800" y="544753"/>
                  </a:lnTo>
                  <a:lnTo>
                    <a:pt x="1695031" y="444696"/>
                  </a:lnTo>
                  <a:lnTo>
                    <a:pt x="1606111" y="311287"/>
                  </a:lnTo>
                  <a:lnTo>
                    <a:pt x="1550536" y="172319"/>
                  </a:lnTo>
                  <a:lnTo>
                    <a:pt x="1389369" y="61145"/>
                  </a:lnTo>
                  <a:lnTo>
                    <a:pt x="1217088" y="22234"/>
                  </a:lnTo>
                  <a:lnTo>
                    <a:pt x="1144840" y="0"/>
                  </a:lnTo>
                  <a:close/>
                </a:path>
              </a:pathLst>
            </a:custGeom>
            <a:ln w="29452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14306" y="2960806"/>
              <a:ext cx="2287905" cy="2710180"/>
            </a:xfrm>
            <a:custGeom>
              <a:avLst/>
              <a:gdLst/>
              <a:ahLst/>
              <a:cxnLst/>
              <a:rect l="l" t="t" r="r" b="b"/>
              <a:pathLst>
                <a:path w="2287904" h="2710179">
                  <a:moveTo>
                    <a:pt x="2212832" y="1407657"/>
                  </a:moveTo>
                  <a:lnTo>
                    <a:pt x="284535" y="1407657"/>
                  </a:lnTo>
                  <a:lnTo>
                    <a:pt x="357065" y="1429913"/>
                  </a:lnTo>
                  <a:lnTo>
                    <a:pt x="451911" y="1735926"/>
                  </a:lnTo>
                  <a:lnTo>
                    <a:pt x="463069" y="1908404"/>
                  </a:lnTo>
                  <a:lnTo>
                    <a:pt x="463069" y="2025246"/>
                  </a:lnTo>
                  <a:lnTo>
                    <a:pt x="518861" y="2080884"/>
                  </a:lnTo>
                  <a:lnTo>
                    <a:pt x="530019" y="2314567"/>
                  </a:lnTo>
                  <a:lnTo>
                    <a:pt x="490965" y="2420280"/>
                  </a:lnTo>
                  <a:lnTo>
                    <a:pt x="518861" y="2514866"/>
                  </a:lnTo>
                  <a:lnTo>
                    <a:pt x="502123" y="2631707"/>
                  </a:lnTo>
                  <a:lnTo>
                    <a:pt x="608128" y="2709601"/>
                  </a:lnTo>
                  <a:lnTo>
                    <a:pt x="758765" y="2704037"/>
                  </a:lnTo>
                  <a:lnTo>
                    <a:pt x="775502" y="2648399"/>
                  </a:lnTo>
                  <a:lnTo>
                    <a:pt x="697393" y="2414717"/>
                  </a:lnTo>
                  <a:lnTo>
                    <a:pt x="680656" y="2342386"/>
                  </a:lnTo>
                  <a:lnTo>
                    <a:pt x="652760" y="2270056"/>
                  </a:lnTo>
                  <a:lnTo>
                    <a:pt x="652760" y="2114268"/>
                  </a:lnTo>
                  <a:lnTo>
                    <a:pt x="708552" y="1969607"/>
                  </a:lnTo>
                  <a:lnTo>
                    <a:pt x="725290" y="1858330"/>
                  </a:lnTo>
                  <a:lnTo>
                    <a:pt x="686235" y="1763744"/>
                  </a:lnTo>
                  <a:lnTo>
                    <a:pt x="652760" y="1652466"/>
                  </a:lnTo>
                  <a:lnTo>
                    <a:pt x="630444" y="1569010"/>
                  </a:lnTo>
                  <a:lnTo>
                    <a:pt x="1268030" y="1569010"/>
                  </a:lnTo>
                  <a:lnTo>
                    <a:pt x="1272047" y="1535626"/>
                  </a:lnTo>
                  <a:lnTo>
                    <a:pt x="1327838" y="1530062"/>
                  </a:lnTo>
                  <a:lnTo>
                    <a:pt x="1391999" y="1530062"/>
                  </a:lnTo>
                  <a:lnTo>
                    <a:pt x="1400368" y="1441041"/>
                  </a:lnTo>
                  <a:lnTo>
                    <a:pt x="2233753" y="1441041"/>
                  </a:lnTo>
                  <a:lnTo>
                    <a:pt x="2212832" y="1407657"/>
                  </a:lnTo>
                  <a:close/>
                </a:path>
                <a:path w="2287904" h="2710179">
                  <a:moveTo>
                    <a:pt x="1254339" y="1696977"/>
                  </a:moveTo>
                  <a:lnTo>
                    <a:pt x="1015405" y="1696977"/>
                  </a:lnTo>
                  <a:lnTo>
                    <a:pt x="1060038" y="1952915"/>
                  </a:lnTo>
                  <a:lnTo>
                    <a:pt x="1082356" y="2130959"/>
                  </a:lnTo>
                  <a:lnTo>
                    <a:pt x="1126989" y="2208853"/>
                  </a:lnTo>
                  <a:lnTo>
                    <a:pt x="1154884" y="2414717"/>
                  </a:lnTo>
                  <a:lnTo>
                    <a:pt x="1143726" y="2464791"/>
                  </a:lnTo>
                  <a:lnTo>
                    <a:pt x="1171621" y="2537122"/>
                  </a:lnTo>
                  <a:lnTo>
                    <a:pt x="1249730" y="2676218"/>
                  </a:lnTo>
                  <a:lnTo>
                    <a:pt x="1417104" y="2681782"/>
                  </a:lnTo>
                  <a:lnTo>
                    <a:pt x="1378051" y="2559377"/>
                  </a:lnTo>
                  <a:lnTo>
                    <a:pt x="1294363" y="2336822"/>
                  </a:lnTo>
                  <a:lnTo>
                    <a:pt x="1244151" y="2181034"/>
                  </a:lnTo>
                  <a:lnTo>
                    <a:pt x="1260887" y="2019682"/>
                  </a:lnTo>
                  <a:lnTo>
                    <a:pt x="1244151" y="1930660"/>
                  </a:lnTo>
                  <a:lnTo>
                    <a:pt x="1254339" y="1696977"/>
                  </a:lnTo>
                  <a:close/>
                </a:path>
                <a:path w="2287904" h="2710179">
                  <a:moveTo>
                    <a:pt x="66949" y="172479"/>
                  </a:moveTo>
                  <a:lnTo>
                    <a:pt x="0" y="244810"/>
                  </a:lnTo>
                  <a:lnTo>
                    <a:pt x="50211" y="456237"/>
                  </a:lnTo>
                  <a:lnTo>
                    <a:pt x="89267" y="728865"/>
                  </a:lnTo>
                  <a:lnTo>
                    <a:pt x="61370" y="879090"/>
                  </a:lnTo>
                  <a:lnTo>
                    <a:pt x="5579" y="1018186"/>
                  </a:lnTo>
                  <a:lnTo>
                    <a:pt x="27895" y="1185103"/>
                  </a:lnTo>
                  <a:lnTo>
                    <a:pt x="44632" y="1313072"/>
                  </a:lnTo>
                  <a:lnTo>
                    <a:pt x="22316" y="1479986"/>
                  </a:lnTo>
                  <a:lnTo>
                    <a:pt x="61370" y="1658031"/>
                  </a:lnTo>
                  <a:lnTo>
                    <a:pt x="55791" y="1824946"/>
                  </a:lnTo>
                  <a:lnTo>
                    <a:pt x="72528" y="1964043"/>
                  </a:lnTo>
                  <a:lnTo>
                    <a:pt x="39053" y="2086448"/>
                  </a:lnTo>
                  <a:lnTo>
                    <a:pt x="139479" y="2108704"/>
                  </a:lnTo>
                  <a:lnTo>
                    <a:pt x="212007" y="2097576"/>
                  </a:lnTo>
                  <a:lnTo>
                    <a:pt x="200849" y="2030810"/>
                  </a:lnTo>
                  <a:lnTo>
                    <a:pt x="206428" y="1964043"/>
                  </a:lnTo>
                  <a:lnTo>
                    <a:pt x="150637" y="1824946"/>
                  </a:lnTo>
                  <a:lnTo>
                    <a:pt x="150637" y="1630212"/>
                  </a:lnTo>
                  <a:lnTo>
                    <a:pt x="184111" y="1530062"/>
                  </a:lnTo>
                  <a:lnTo>
                    <a:pt x="167374" y="1379838"/>
                  </a:lnTo>
                  <a:lnTo>
                    <a:pt x="2195397" y="1379838"/>
                  </a:lnTo>
                  <a:lnTo>
                    <a:pt x="2153554" y="1313072"/>
                  </a:lnTo>
                  <a:lnTo>
                    <a:pt x="2047549" y="962548"/>
                  </a:lnTo>
                  <a:lnTo>
                    <a:pt x="2081024" y="795632"/>
                  </a:lnTo>
                  <a:lnTo>
                    <a:pt x="2259557" y="734429"/>
                  </a:lnTo>
                  <a:lnTo>
                    <a:pt x="2287452" y="656535"/>
                  </a:lnTo>
                  <a:lnTo>
                    <a:pt x="2259557" y="578642"/>
                  </a:lnTo>
                  <a:lnTo>
                    <a:pt x="2136815" y="528566"/>
                  </a:lnTo>
                  <a:lnTo>
                    <a:pt x="1975020" y="517439"/>
                  </a:lnTo>
                  <a:lnTo>
                    <a:pt x="1947124" y="517439"/>
                  </a:lnTo>
                  <a:lnTo>
                    <a:pt x="1861578" y="389470"/>
                  </a:lnTo>
                  <a:lnTo>
                    <a:pt x="1472896" y="389470"/>
                  </a:lnTo>
                  <a:lnTo>
                    <a:pt x="1372471" y="367215"/>
                  </a:lnTo>
                  <a:lnTo>
                    <a:pt x="1188359" y="267065"/>
                  </a:lnTo>
                  <a:lnTo>
                    <a:pt x="1099442" y="183607"/>
                  </a:lnTo>
                  <a:lnTo>
                    <a:pt x="167374" y="183607"/>
                  </a:lnTo>
                  <a:lnTo>
                    <a:pt x="66949" y="172479"/>
                  </a:lnTo>
                  <a:close/>
                </a:path>
                <a:path w="2287904" h="2710179">
                  <a:moveTo>
                    <a:pt x="1268030" y="1569010"/>
                  </a:moveTo>
                  <a:lnTo>
                    <a:pt x="630444" y="1569010"/>
                  </a:lnTo>
                  <a:lnTo>
                    <a:pt x="747605" y="1680287"/>
                  </a:lnTo>
                  <a:lnTo>
                    <a:pt x="803396" y="1791563"/>
                  </a:lnTo>
                  <a:lnTo>
                    <a:pt x="926139" y="1824946"/>
                  </a:lnTo>
                  <a:lnTo>
                    <a:pt x="1015405" y="1696977"/>
                  </a:lnTo>
                  <a:lnTo>
                    <a:pt x="1254339" y="1696977"/>
                  </a:lnTo>
                  <a:lnTo>
                    <a:pt x="1255309" y="1674723"/>
                  </a:lnTo>
                  <a:lnTo>
                    <a:pt x="1268030" y="1569010"/>
                  </a:lnTo>
                  <a:close/>
                </a:path>
                <a:path w="2287904" h="2710179">
                  <a:moveTo>
                    <a:pt x="2233753" y="1441041"/>
                  </a:moveTo>
                  <a:lnTo>
                    <a:pt x="1400368" y="1441041"/>
                  </a:lnTo>
                  <a:lnTo>
                    <a:pt x="1539847" y="1530062"/>
                  </a:lnTo>
                  <a:lnTo>
                    <a:pt x="1723957" y="1607955"/>
                  </a:lnTo>
                  <a:lnTo>
                    <a:pt x="1818803" y="1619083"/>
                  </a:lnTo>
                  <a:lnTo>
                    <a:pt x="1919229" y="1730361"/>
                  </a:lnTo>
                  <a:lnTo>
                    <a:pt x="2041969" y="1747052"/>
                  </a:lnTo>
                  <a:lnTo>
                    <a:pt x="2237240" y="1669158"/>
                  </a:lnTo>
                  <a:lnTo>
                    <a:pt x="2276294" y="1569010"/>
                  </a:lnTo>
                  <a:lnTo>
                    <a:pt x="2237240" y="1446604"/>
                  </a:lnTo>
                  <a:lnTo>
                    <a:pt x="2233753" y="1441041"/>
                  </a:lnTo>
                  <a:close/>
                </a:path>
                <a:path w="2287904" h="2710179">
                  <a:moveTo>
                    <a:pt x="1391999" y="1530062"/>
                  </a:moveTo>
                  <a:lnTo>
                    <a:pt x="1327838" y="1530062"/>
                  </a:lnTo>
                  <a:lnTo>
                    <a:pt x="1383630" y="1619083"/>
                  </a:lnTo>
                  <a:lnTo>
                    <a:pt x="1391999" y="1530062"/>
                  </a:lnTo>
                  <a:close/>
                </a:path>
                <a:path w="2287904" h="2710179">
                  <a:moveTo>
                    <a:pt x="2195397" y="1379838"/>
                  </a:moveTo>
                  <a:lnTo>
                    <a:pt x="167374" y="1379838"/>
                  </a:lnTo>
                  <a:lnTo>
                    <a:pt x="195270" y="1385402"/>
                  </a:lnTo>
                  <a:lnTo>
                    <a:pt x="223165" y="1541190"/>
                  </a:lnTo>
                  <a:lnTo>
                    <a:pt x="295695" y="1530062"/>
                  </a:lnTo>
                  <a:lnTo>
                    <a:pt x="284535" y="1407657"/>
                  </a:lnTo>
                  <a:lnTo>
                    <a:pt x="2212832" y="1407657"/>
                  </a:lnTo>
                  <a:lnTo>
                    <a:pt x="2195397" y="1379838"/>
                  </a:lnTo>
                  <a:close/>
                </a:path>
                <a:path w="2287904" h="2710179">
                  <a:moveTo>
                    <a:pt x="1751854" y="244810"/>
                  </a:moveTo>
                  <a:lnTo>
                    <a:pt x="1651429" y="267065"/>
                  </a:lnTo>
                  <a:lnTo>
                    <a:pt x="1539847" y="344959"/>
                  </a:lnTo>
                  <a:lnTo>
                    <a:pt x="1472896" y="389470"/>
                  </a:lnTo>
                  <a:lnTo>
                    <a:pt x="1861578" y="389470"/>
                  </a:lnTo>
                  <a:lnTo>
                    <a:pt x="1857858" y="383907"/>
                  </a:lnTo>
                  <a:lnTo>
                    <a:pt x="1824382" y="294885"/>
                  </a:lnTo>
                  <a:lnTo>
                    <a:pt x="1751854" y="244810"/>
                  </a:lnTo>
                  <a:close/>
                </a:path>
                <a:path w="2287904" h="2710179">
                  <a:moveTo>
                    <a:pt x="256641" y="155788"/>
                  </a:moveTo>
                  <a:lnTo>
                    <a:pt x="167374" y="183607"/>
                  </a:lnTo>
                  <a:lnTo>
                    <a:pt x="1099442" y="183607"/>
                  </a:lnTo>
                  <a:lnTo>
                    <a:pt x="1093514" y="178043"/>
                  </a:lnTo>
                  <a:lnTo>
                    <a:pt x="362644" y="178043"/>
                  </a:lnTo>
                  <a:lnTo>
                    <a:pt x="256641" y="155788"/>
                  </a:lnTo>
                  <a:close/>
                </a:path>
                <a:path w="2287904" h="2710179">
                  <a:moveTo>
                    <a:pt x="686235" y="0"/>
                  </a:moveTo>
                  <a:lnTo>
                    <a:pt x="546756" y="127969"/>
                  </a:lnTo>
                  <a:lnTo>
                    <a:pt x="463069" y="172479"/>
                  </a:lnTo>
                  <a:lnTo>
                    <a:pt x="362644" y="178043"/>
                  </a:lnTo>
                  <a:lnTo>
                    <a:pt x="1093514" y="178043"/>
                  </a:lnTo>
                  <a:lnTo>
                    <a:pt x="998668" y="100149"/>
                  </a:lnTo>
                  <a:lnTo>
                    <a:pt x="859189" y="61202"/>
                  </a:lnTo>
                  <a:lnTo>
                    <a:pt x="814556" y="11127"/>
                  </a:lnTo>
                  <a:lnTo>
                    <a:pt x="686235" y="0"/>
                  </a:lnTo>
                  <a:close/>
                </a:path>
              </a:pathLst>
            </a:custGeom>
            <a:solidFill>
              <a:srgbClr val="F4B183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14306" y="2960806"/>
              <a:ext cx="2287905" cy="2710180"/>
            </a:xfrm>
            <a:custGeom>
              <a:avLst/>
              <a:gdLst/>
              <a:ahLst/>
              <a:cxnLst/>
              <a:rect l="l" t="t" r="r" b="b"/>
              <a:pathLst>
                <a:path w="2287904" h="2710179">
                  <a:moveTo>
                    <a:pt x="22316" y="1479987"/>
                  </a:moveTo>
                  <a:lnTo>
                    <a:pt x="61370" y="1658031"/>
                  </a:lnTo>
                  <a:lnTo>
                    <a:pt x="55791" y="1824947"/>
                  </a:lnTo>
                  <a:lnTo>
                    <a:pt x="72529" y="1964043"/>
                  </a:lnTo>
                  <a:lnTo>
                    <a:pt x="39054" y="2086448"/>
                  </a:lnTo>
                  <a:lnTo>
                    <a:pt x="139478" y="2108704"/>
                  </a:lnTo>
                  <a:lnTo>
                    <a:pt x="212007" y="2097576"/>
                  </a:lnTo>
                  <a:lnTo>
                    <a:pt x="200849" y="2030809"/>
                  </a:lnTo>
                  <a:lnTo>
                    <a:pt x="206428" y="1964043"/>
                  </a:lnTo>
                  <a:lnTo>
                    <a:pt x="150637" y="1824947"/>
                  </a:lnTo>
                  <a:lnTo>
                    <a:pt x="150637" y="1630211"/>
                  </a:lnTo>
                  <a:lnTo>
                    <a:pt x="184112" y="1530062"/>
                  </a:lnTo>
                  <a:lnTo>
                    <a:pt x="167374" y="1379838"/>
                  </a:lnTo>
                  <a:lnTo>
                    <a:pt x="195270" y="1385401"/>
                  </a:lnTo>
                  <a:lnTo>
                    <a:pt x="223166" y="1541190"/>
                  </a:lnTo>
                  <a:lnTo>
                    <a:pt x="295695" y="1530062"/>
                  </a:lnTo>
                  <a:lnTo>
                    <a:pt x="284536" y="1407657"/>
                  </a:lnTo>
                  <a:lnTo>
                    <a:pt x="357065" y="1429913"/>
                  </a:lnTo>
                  <a:lnTo>
                    <a:pt x="451911" y="1735925"/>
                  </a:lnTo>
                  <a:lnTo>
                    <a:pt x="463069" y="1908405"/>
                  </a:lnTo>
                  <a:lnTo>
                    <a:pt x="463069" y="2025246"/>
                  </a:lnTo>
                  <a:lnTo>
                    <a:pt x="518861" y="2080884"/>
                  </a:lnTo>
                  <a:lnTo>
                    <a:pt x="530019" y="2314567"/>
                  </a:lnTo>
                  <a:lnTo>
                    <a:pt x="490965" y="2420280"/>
                  </a:lnTo>
                  <a:lnTo>
                    <a:pt x="518861" y="2514866"/>
                  </a:lnTo>
                  <a:lnTo>
                    <a:pt x="502123" y="2631706"/>
                  </a:lnTo>
                  <a:lnTo>
                    <a:pt x="608127" y="2709601"/>
                  </a:lnTo>
                  <a:lnTo>
                    <a:pt x="758765" y="2704037"/>
                  </a:lnTo>
                  <a:lnTo>
                    <a:pt x="775502" y="2648398"/>
                  </a:lnTo>
                  <a:lnTo>
                    <a:pt x="697394" y="2414716"/>
                  </a:lnTo>
                  <a:lnTo>
                    <a:pt x="680656" y="2342386"/>
                  </a:lnTo>
                  <a:lnTo>
                    <a:pt x="652761" y="2270056"/>
                  </a:lnTo>
                  <a:lnTo>
                    <a:pt x="652761" y="2114268"/>
                  </a:lnTo>
                  <a:lnTo>
                    <a:pt x="708552" y="1969607"/>
                  </a:lnTo>
                  <a:lnTo>
                    <a:pt x="725290" y="1858330"/>
                  </a:lnTo>
                  <a:lnTo>
                    <a:pt x="686236" y="1763744"/>
                  </a:lnTo>
                  <a:lnTo>
                    <a:pt x="652761" y="1652467"/>
                  </a:lnTo>
                  <a:lnTo>
                    <a:pt x="630444" y="1569009"/>
                  </a:lnTo>
                  <a:lnTo>
                    <a:pt x="747606" y="1680286"/>
                  </a:lnTo>
                  <a:lnTo>
                    <a:pt x="803398" y="1791563"/>
                  </a:lnTo>
                  <a:lnTo>
                    <a:pt x="926139" y="1824947"/>
                  </a:lnTo>
                  <a:lnTo>
                    <a:pt x="1015406" y="1696977"/>
                  </a:lnTo>
                  <a:lnTo>
                    <a:pt x="1060039" y="1952915"/>
                  </a:lnTo>
                  <a:lnTo>
                    <a:pt x="1082356" y="2130959"/>
                  </a:lnTo>
                  <a:lnTo>
                    <a:pt x="1126989" y="2208853"/>
                  </a:lnTo>
                  <a:lnTo>
                    <a:pt x="1154885" y="2414716"/>
                  </a:lnTo>
                  <a:lnTo>
                    <a:pt x="1143726" y="2464791"/>
                  </a:lnTo>
                  <a:lnTo>
                    <a:pt x="1171622" y="2537121"/>
                  </a:lnTo>
                  <a:lnTo>
                    <a:pt x="1249730" y="2676218"/>
                  </a:lnTo>
                  <a:lnTo>
                    <a:pt x="1417105" y="2681781"/>
                  </a:lnTo>
                  <a:lnTo>
                    <a:pt x="1378050" y="2559376"/>
                  </a:lnTo>
                  <a:lnTo>
                    <a:pt x="1294364" y="2336822"/>
                  </a:lnTo>
                  <a:lnTo>
                    <a:pt x="1244151" y="2181034"/>
                  </a:lnTo>
                  <a:lnTo>
                    <a:pt x="1260889" y="2019682"/>
                  </a:lnTo>
                  <a:lnTo>
                    <a:pt x="1244151" y="1930660"/>
                  </a:lnTo>
                  <a:lnTo>
                    <a:pt x="1255309" y="1674722"/>
                  </a:lnTo>
                  <a:lnTo>
                    <a:pt x="1272047" y="1535626"/>
                  </a:lnTo>
                  <a:lnTo>
                    <a:pt x="1327839" y="1530062"/>
                  </a:lnTo>
                  <a:lnTo>
                    <a:pt x="1383630" y="1619084"/>
                  </a:lnTo>
                  <a:lnTo>
                    <a:pt x="1400368" y="1441040"/>
                  </a:lnTo>
                  <a:lnTo>
                    <a:pt x="1539847" y="1530062"/>
                  </a:lnTo>
                  <a:lnTo>
                    <a:pt x="1723958" y="1607956"/>
                  </a:lnTo>
                  <a:lnTo>
                    <a:pt x="1818804" y="1619084"/>
                  </a:lnTo>
                  <a:lnTo>
                    <a:pt x="1919229" y="1730361"/>
                  </a:lnTo>
                  <a:lnTo>
                    <a:pt x="2041970" y="1747052"/>
                  </a:lnTo>
                  <a:lnTo>
                    <a:pt x="2237240" y="1669159"/>
                  </a:lnTo>
                  <a:lnTo>
                    <a:pt x="2276294" y="1569009"/>
                  </a:lnTo>
                  <a:lnTo>
                    <a:pt x="2237240" y="1446604"/>
                  </a:lnTo>
                  <a:lnTo>
                    <a:pt x="2153554" y="1313071"/>
                  </a:lnTo>
                  <a:lnTo>
                    <a:pt x="2047549" y="962548"/>
                  </a:lnTo>
                  <a:lnTo>
                    <a:pt x="2081024" y="795632"/>
                  </a:lnTo>
                  <a:lnTo>
                    <a:pt x="2259558" y="734430"/>
                  </a:lnTo>
                  <a:lnTo>
                    <a:pt x="2287453" y="656535"/>
                  </a:lnTo>
                  <a:lnTo>
                    <a:pt x="2259558" y="578641"/>
                  </a:lnTo>
                  <a:lnTo>
                    <a:pt x="2136816" y="528567"/>
                  </a:lnTo>
                  <a:lnTo>
                    <a:pt x="1975020" y="517439"/>
                  </a:lnTo>
                  <a:lnTo>
                    <a:pt x="1947125" y="517439"/>
                  </a:lnTo>
                  <a:lnTo>
                    <a:pt x="1857858" y="383906"/>
                  </a:lnTo>
                  <a:lnTo>
                    <a:pt x="1824383" y="294884"/>
                  </a:lnTo>
                  <a:lnTo>
                    <a:pt x="1751854" y="244810"/>
                  </a:lnTo>
                  <a:lnTo>
                    <a:pt x="1651429" y="267065"/>
                  </a:lnTo>
                  <a:lnTo>
                    <a:pt x="1539847" y="344959"/>
                  </a:lnTo>
                  <a:lnTo>
                    <a:pt x="1472897" y="389470"/>
                  </a:lnTo>
                  <a:lnTo>
                    <a:pt x="1372472" y="367215"/>
                  </a:lnTo>
                  <a:lnTo>
                    <a:pt x="1188360" y="267065"/>
                  </a:lnTo>
                  <a:lnTo>
                    <a:pt x="1093514" y="178043"/>
                  </a:lnTo>
                  <a:lnTo>
                    <a:pt x="998668" y="100149"/>
                  </a:lnTo>
                  <a:lnTo>
                    <a:pt x="859189" y="61202"/>
                  </a:lnTo>
                  <a:lnTo>
                    <a:pt x="814556" y="11127"/>
                  </a:lnTo>
                  <a:lnTo>
                    <a:pt x="686236" y="0"/>
                  </a:lnTo>
                  <a:lnTo>
                    <a:pt x="546757" y="127968"/>
                  </a:lnTo>
                  <a:lnTo>
                    <a:pt x="463069" y="172479"/>
                  </a:lnTo>
                  <a:lnTo>
                    <a:pt x="362645" y="178043"/>
                  </a:lnTo>
                  <a:lnTo>
                    <a:pt x="256641" y="155788"/>
                  </a:lnTo>
                  <a:lnTo>
                    <a:pt x="167374" y="183607"/>
                  </a:lnTo>
                  <a:lnTo>
                    <a:pt x="66949" y="172479"/>
                  </a:lnTo>
                  <a:lnTo>
                    <a:pt x="0" y="244810"/>
                  </a:lnTo>
                  <a:lnTo>
                    <a:pt x="50212" y="456236"/>
                  </a:lnTo>
                  <a:lnTo>
                    <a:pt x="78108" y="650972"/>
                  </a:lnTo>
                  <a:lnTo>
                    <a:pt x="89266" y="728866"/>
                  </a:lnTo>
                  <a:lnTo>
                    <a:pt x="61370" y="879090"/>
                  </a:lnTo>
                  <a:lnTo>
                    <a:pt x="5579" y="1018186"/>
                  </a:lnTo>
                  <a:lnTo>
                    <a:pt x="27895" y="1185102"/>
                  </a:lnTo>
                  <a:lnTo>
                    <a:pt x="44633" y="1313071"/>
                  </a:lnTo>
                  <a:lnTo>
                    <a:pt x="22316" y="1479987"/>
                  </a:lnTo>
                  <a:close/>
                </a:path>
              </a:pathLst>
            </a:custGeom>
            <a:ln w="29452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854963" y="2216710"/>
            <a:ext cx="594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1">
                <a:latin typeface="Calibri"/>
                <a:cs typeface="Calibri"/>
              </a:rPr>
              <a:t>C</a:t>
            </a:r>
            <a:r>
              <a:rPr dirty="0" sz="2450" spc="5" b="1">
                <a:latin typeface="Calibri"/>
                <a:cs typeface="Calibri"/>
              </a:rPr>
              <a:t>o</a:t>
            </a:r>
            <a:r>
              <a:rPr dirty="0" sz="2450" spc="15" b="1">
                <a:latin typeface="Calibri"/>
                <a:cs typeface="Calibri"/>
              </a:rPr>
              <a:t>w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0178" y="3551876"/>
            <a:ext cx="594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5" b="1">
                <a:latin typeface="Calibri"/>
                <a:cs typeface="Calibri"/>
              </a:rPr>
              <a:t>C</a:t>
            </a:r>
            <a:r>
              <a:rPr dirty="0" sz="2450" spc="5" b="1">
                <a:latin typeface="Calibri"/>
                <a:cs typeface="Calibri"/>
              </a:rPr>
              <a:t>o</a:t>
            </a:r>
            <a:r>
              <a:rPr dirty="0" sz="2450" spc="15" b="1">
                <a:latin typeface="Calibri"/>
                <a:cs typeface="Calibri"/>
              </a:rPr>
              <a:t>w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54750" y="2037234"/>
            <a:ext cx="4996815" cy="3707129"/>
            <a:chOff x="6554750" y="2037234"/>
            <a:chExt cx="4996815" cy="3707129"/>
          </a:xfrm>
        </p:grpSpPr>
        <p:sp>
          <p:nvSpPr>
            <p:cNvPr id="11" name="object 11"/>
            <p:cNvSpPr/>
            <p:nvPr/>
          </p:nvSpPr>
          <p:spPr>
            <a:xfrm>
              <a:off x="6554750" y="2037234"/>
              <a:ext cx="4996815" cy="3681729"/>
            </a:xfrm>
            <a:custGeom>
              <a:avLst/>
              <a:gdLst/>
              <a:ahLst/>
              <a:cxnLst/>
              <a:rect l="l" t="t" r="r" b="b"/>
              <a:pathLst>
                <a:path w="4996815" h="3681729">
                  <a:moveTo>
                    <a:pt x="0" y="3681414"/>
                  </a:moveTo>
                  <a:lnTo>
                    <a:pt x="0" y="0"/>
                  </a:lnTo>
                  <a:lnTo>
                    <a:pt x="4996633" y="0"/>
                  </a:lnTo>
                  <a:lnTo>
                    <a:pt x="4996633" y="3681414"/>
                  </a:lnTo>
                  <a:lnTo>
                    <a:pt x="0" y="368141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62419" y="3433632"/>
              <a:ext cx="4976495" cy="2298065"/>
            </a:xfrm>
            <a:custGeom>
              <a:avLst/>
              <a:gdLst/>
              <a:ahLst/>
              <a:cxnLst/>
              <a:rect l="l" t="t" r="r" b="b"/>
              <a:pathLst>
                <a:path w="4976495" h="2298065">
                  <a:moveTo>
                    <a:pt x="0" y="0"/>
                  </a:moveTo>
                  <a:lnTo>
                    <a:pt x="0" y="2297711"/>
                  </a:lnTo>
                  <a:lnTo>
                    <a:pt x="4976270" y="2288265"/>
                  </a:lnTo>
                  <a:lnTo>
                    <a:pt x="4967786" y="586248"/>
                  </a:lnTo>
                  <a:lnTo>
                    <a:pt x="3897795" y="501155"/>
                  </a:lnTo>
                  <a:lnTo>
                    <a:pt x="849191" y="160737"/>
                  </a:lnTo>
                  <a:lnTo>
                    <a:pt x="399111" y="18917"/>
                  </a:lnTo>
                  <a:lnTo>
                    <a:pt x="467047" y="179655"/>
                  </a:lnTo>
                  <a:lnTo>
                    <a:pt x="93409" y="75646"/>
                  </a:lnTo>
                  <a:lnTo>
                    <a:pt x="144355" y="18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75114" y="2037234"/>
              <a:ext cx="4963795" cy="2018664"/>
            </a:xfrm>
            <a:custGeom>
              <a:avLst/>
              <a:gdLst/>
              <a:ahLst/>
              <a:cxnLst/>
              <a:rect l="l" t="t" r="r" b="b"/>
              <a:pathLst>
                <a:path w="4963795" h="2018664">
                  <a:moveTo>
                    <a:pt x="2995115" y="0"/>
                  </a:moveTo>
                  <a:lnTo>
                    <a:pt x="84853" y="0"/>
                  </a:lnTo>
                  <a:lnTo>
                    <a:pt x="101829" y="94326"/>
                  </a:lnTo>
                  <a:lnTo>
                    <a:pt x="0" y="188628"/>
                  </a:lnTo>
                  <a:lnTo>
                    <a:pt x="0" y="1905259"/>
                  </a:lnTo>
                  <a:lnTo>
                    <a:pt x="4963575" y="2018430"/>
                  </a:lnTo>
                  <a:lnTo>
                    <a:pt x="4963575" y="1150693"/>
                  </a:lnTo>
                  <a:lnTo>
                    <a:pt x="4776914" y="1150693"/>
                  </a:lnTo>
                  <a:lnTo>
                    <a:pt x="4649656" y="1301605"/>
                  </a:lnTo>
                  <a:lnTo>
                    <a:pt x="4522376" y="1207278"/>
                  </a:lnTo>
                  <a:lnTo>
                    <a:pt x="4403594" y="1263891"/>
                  </a:lnTo>
                  <a:lnTo>
                    <a:pt x="4327239" y="999779"/>
                  </a:lnTo>
                  <a:lnTo>
                    <a:pt x="4276312" y="1131848"/>
                  </a:lnTo>
                  <a:lnTo>
                    <a:pt x="3987845" y="971486"/>
                  </a:lnTo>
                  <a:lnTo>
                    <a:pt x="3597548" y="1414804"/>
                  </a:lnTo>
                  <a:lnTo>
                    <a:pt x="3665427" y="1169563"/>
                  </a:lnTo>
                  <a:lnTo>
                    <a:pt x="3589049" y="971486"/>
                  </a:lnTo>
                  <a:lnTo>
                    <a:pt x="3504195" y="1226149"/>
                  </a:lnTo>
                  <a:lnTo>
                    <a:pt x="3427840" y="990357"/>
                  </a:lnTo>
                  <a:lnTo>
                    <a:pt x="3351484" y="1245020"/>
                  </a:lnTo>
                  <a:lnTo>
                    <a:pt x="3359960" y="1395933"/>
                  </a:lnTo>
                  <a:lnTo>
                    <a:pt x="2528464" y="1094107"/>
                  </a:lnTo>
                  <a:lnTo>
                    <a:pt x="2452085" y="896030"/>
                  </a:lnTo>
                  <a:lnTo>
                    <a:pt x="2783004" y="848866"/>
                  </a:lnTo>
                  <a:lnTo>
                    <a:pt x="2833907" y="641367"/>
                  </a:lnTo>
                  <a:lnTo>
                    <a:pt x="2927236" y="490453"/>
                  </a:lnTo>
                  <a:lnTo>
                    <a:pt x="3096945" y="471610"/>
                  </a:lnTo>
                  <a:lnTo>
                    <a:pt x="2995115" y="254661"/>
                  </a:lnTo>
                  <a:lnTo>
                    <a:pt x="2952689" y="94326"/>
                  </a:lnTo>
                  <a:lnTo>
                    <a:pt x="2995115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46369" y="2062623"/>
              <a:ext cx="3567429" cy="3681729"/>
            </a:xfrm>
            <a:custGeom>
              <a:avLst/>
              <a:gdLst/>
              <a:ahLst/>
              <a:cxnLst/>
              <a:rect l="l" t="t" r="r" b="b"/>
              <a:pathLst>
                <a:path w="3567429" h="3681729">
                  <a:moveTo>
                    <a:pt x="1098246" y="0"/>
                  </a:moveTo>
                  <a:lnTo>
                    <a:pt x="825811" y="56776"/>
                  </a:lnTo>
                  <a:lnTo>
                    <a:pt x="672583" y="293390"/>
                  </a:lnTo>
                  <a:lnTo>
                    <a:pt x="595946" y="463722"/>
                  </a:lnTo>
                  <a:lnTo>
                    <a:pt x="332038" y="359622"/>
                  </a:lnTo>
                  <a:lnTo>
                    <a:pt x="110680" y="369102"/>
                  </a:lnTo>
                  <a:lnTo>
                    <a:pt x="0" y="492109"/>
                  </a:lnTo>
                  <a:lnTo>
                    <a:pt x="93670" y="671921"/>
                  </a:lnTo>
                  <a:lnTo>
                    <a:pt x="272435" y="851733"/>
                  </a:lnTo>
                  <a:lnTo>
                    <a:pt x="366082" y="870667"/>
                  </a:lnTo>
                  <a:lnTo>
                    <a:pt x="289468" y="984247"/>
                  </a:lnTo>
                  <a:lnTo>
                    <a:pt x="323535" y="1230289"/>
                  </a:lnTo>
                  <a:lnTo>
                    <a:pt x="297973" y="1391192"/>
                  </a:lnTo>
                  <a:lnTo>
                    <a:pt x="280963" y="1703492"/>
                  </a:lnTo>
                  <a:lnTo>
                    <a:pt x="349072" y="2072567"/>
                  </a:lnTo>
                  <a:lnTo>
                    <a:pt x="459728" y="2195602"/>
                  </a:lnTo>
                  <a:lnTo>
                    <a:pt x="536365" y="2564705"/>
                  </a:lnTo>
                  <a:lnTo>
                    <a:pt x="544870" y="2895939"/>
                  </a:lnTo>
                  <a:lnTo>
                    <a:pt x="553399" y="3151461"/>
                  </a:lnTo>
                  <a:lnTo>
                    <a:pt x="485291" y="3444826"/>
                  </a:lnTo>
                  <a:lnTo>
                    <a:pt x="425686" y="3653026"/>
                  </a:lnTo>
                  <a:lnTo>
                    <a:pt x="706626" y="3671961"/>
                  </a:lnTo>
                  <a:lnTo>
                    <a:pt x="698121" y="3416438"/>
                  </a:lnTo>
                  <a:lnTo>
                    <a:pt x="698121" y="3085204"/>
                  </a:lnTo>
                  <a:lnTo>
                    <a:pt x="800272" y="3113592"/>
                  </a:lnTo>
                  <a:lnTo>
                    <a:pt x="766230" y="2971651"/>
                  </a:lnTo>
                  <a:lnTo>
                    <a:pt x="791767" y="2744516"/>
                  </a:lnTo>
                  <a:lnTo>
                    <a:pt x="757702" y="2488994"/>
                  </a:lnTo>
                  <a:lnTo>
                    <a:pt x="774735" y="2365960"/>
                  </a:lnTo>
                  <a:lnTo>
                    <a:pt x="842844" y="2536317"/>
                  </a:lnTo>
                  <a:lnTo>
                    <a:pt x="859876" y="2772905"/>
                  </a:lnTo>
                  <a:lnTo>
                    <a:pt x="851372" y="2962170"/>
                  </a:lnTo>
                  <a:lnTo>
                    <a:pt x="927985" y="2981105"/>
                  </a:lnTo>
                  <a:lnTo>
                    <a:pt x="1030137" y="2943263"/>
                  </a:lnTo>
                  <a:lnTo>
                    <a:pt x="970556" y="2687740"/>
                  </a:lnTo>
                  <a:lnTo>
                    <a:pt x="1047169" y="2744516"/>
                  </a:lnTo>
                  <a:lnTo>
                    <a:pt x="1208926" y="2470059"/>
                  </a:lnTo>
                  <a:lnTo>
                    <a:pt x="1251496" y="2867550"/>
                  </a:lnTo>
                  <a:lnTo>
                    <a:pt x="1345143" y="3217693"/>
                  </a:lnTo>
                  <a:lnTo>
                    <a:pt x="1404748" y="3681415"/>
                  </a:lnTo>
                  <a:lnTo>
                    <a:pt x="1643115" y="3662507"/>
                  </a:lnTo>
                  <a:lnTo>
                    <a:pt x="1557975" y="3397504"/>
                  </a:lnTo>
                  <a:lnTo>
                    <a:pt x="1506898" y="3179851"/>
                  </a:lnTo>
                  <a:lnTo>
                    <a:pt x="1532437" y="3009493"/>
                  </a:lnTo>
                  <a:lnTo>
                    <a:pt x="1498394" y="2801293"/>
                  </a:lnTo>
                  <a:lnTo>
                    <a:pt x="1506898" y="2328091"/>
                  </a:lnTo>
                  <a:lnTo>
                    <a:pt x="1557975" y="2744516"/>
                  </a:lnTo>
                  <a:lnTo>
                    <a:pt x="1566503" y="3028428"/>
                  </a:lnTo>
                  <a:lnTo>
                    <a:pt x="1685687" y="3000039"/>
                  </a:lnTo>
                  <a:lnTo>
                    <a:pt x="1634611" y="2593094"/>
                  </a:lnTo>
                  <a:lnTo>
                    <a:pt x="1668655" y="2422737"/>
                  </a:lnTo>
                  <a:lnTo>
                    <a:pt x="1643115" y="2309182"/>
                  </a:lnTo>
                  <a:lnTo>
                    <a:pt x="1821905" y="2318636"/>
                  </a:lnTo>
                  <a:lnTo>
                    <a:pt x="1915552" y="2820228"/>
                  </a:lnTo>
                  <a:lnTo>
                    <a:pt x="1924057" y="2943263"/>
                  </a:lnTo>
                  <a:lnTo>
                    <a:pt x="1966628" y="2990559"/>
                  </a:lnTo>
                  <a:lnTo>
                    <a:pt x="1941089" y="3340727"/>
                  </a:lnTo>
                  <a:lnTo>
                    <a:pt x="1975157" y="3463761"/>
                  </a:lnTo>
                  <a:lnTo>
                    <a:pt x="1983661" y="3605730"/>
                  </a:lnTo>
                  <a:lnTo>
                    <a:pt x="2187987" y="3624638"/>
                  </a:lnTo>
                  <a:lnTo>
                    <a:pt x="2145416" y="3397504"/>
                  </a:lnTo>
                  <a:lnTo>
                    <a:pt x="2068803" y="3066270"/>
                  </a:lnTo>
                  <a:lnTo>
                    <a:pt x="2145416" y="2829681"/>
                  </a:lnTo>
                  <a:lnTo>
                    <a:pt x="2068803" y="2470059"/>
                  </a:lnTo>
                  <a:lnTo>
                    <a:pt x="2213524" y="2687740"/>
                  </a:lnTo>
                  <a:lnTo>
                    <a:pt x="2341237" y="2725582"/>
                  </a:lnTo>
                  <a:lnTo>
                    <a:pt x="2434885" y="2583614"/>
                  </a:lnTo>
                  <a:lnTo>
                    <a:pt x="2443389" y="2905394"/>
                  </a:lnTo>
                  <a:lnTo>
                    <a:pt x="2511498" y="3123073"/>
                  </a:lnTo>
                  <a:lnTo>
                    <a:pt x="2545541" y="3454307"/>
                  </a:lnTo>
                  <a:lnTo>
                    <a:pt x="2605144" y="3586795"/>
                  </a:lnTo>
                  <a:lnTo>
                    <a:pt x="2732858" y="3605730"/>
                  </a:lnTo>
                  <a:lnTo>
                    <a:pt x="2766900" y="3482695"/>
                  </a:lnTo>
                  <a:lnTo>
                    <a:pt x="2630683" y="3123073"/>
                  </a:lnTo>
                  <a:lnTo>
                    <a:pt x="2639211" y="2858070"/>
                  </a:lnTo>
                  <a:lnTo>
                    <a:pt x="2647716" y="2460605"/>
                  </a:lnTo>
                  <a:lnTo>
                    <a:pt x="2741362" y="2526836"/>
                  </a:lnTo>
                  <a:lnTo>
                    <a:pt x="2775405" y="2403802"/>
                  </a:lnTo>
                  <a:lnTo>
                    <a:pt x="3158520" y="2564705"/>
                  </a:lnTo>
                  <a:lnTo>
                    <a:pt x="3320275" y="2668805"/>
                  </a:lnTo>
                  <a:lnTo>
                    <a:pt x="3516097" y="2564705"/>
                  </a:lnTo>
                  <a:lnTo>
                    <a:pt x="3550140" y="2460605"/>
                  </a:lnTo>
                  <a:lnTo>
                    <a:pt x="3328804" y="1864368"/>
                  </a:lnTo>
                  <a:lnTo>
                    <a:pt x="3371352" y="1703492"/>
                  </a:lnTo>
                  <a:lnTo>
                    <a:pt x="3524601" y="1665622"/>
                  </a:lnTo>
                  <a:lnTo>
                    <a:pt x="3567173" y="1514200"/>
                  </a:lnTo>
                  <a:lnTo>
                    <a:pt x="3396913" y="1419581"/>
                  </a:lnTo>
                  <a:lnTo>
                    <a:pt x="3243662" y="1438515"/>
                  </a:lnTo>
                  <a:lnTo>
                    <a:pt x="3107444" y="1145124"/>
                  </a:lnTo>
                  <a:lnTo>
                    <a:pt x="2817977" y="1306000"/>
                  </a:lnTo>
                  <a:lnTo>
                    <a:pt x="2494465" y="1116735"/>
                  </a:lnTo>
                  <a:lnTo>
                    <a:pt x="2375280" y="993701"/>
                  </a:lnTo>
                  <a:lnTo>
                    <a:pt x="2170954" y="917990"/>
                  </a:lnTo>
                  <a:lnTo>
                    <a:pt x="1924057" y="1059959"/>
                  </a:lnTo>
                  <a:lnTo>
                    <a:pt x="1711224" y="1059959"/>
                  </a:lnTo>
                  <a:lnTo>
                    <a:pt x="1464329" y="1154578"/>
                  </a:lnTo>
                  <a:lnTo>
                    <a:pt x="1472857" y="993701"/>
                  </a:lnTo>
                  <a:lnTo>
                    <a:pt x="1668655" y="965313"/>
                  </a:lnTo>
                  <a:lnTo>
                    <a:pt x="1949594" y="700337"/>
                  </a:lnTo>
                  <a:lnTo>
                    <a:pt x="1983661" y="586756"/>
                  </a:lnTo>
                  <a:lnTo>
                    <a:pt x="1847443" y="473203"/>
                  </a:lnTo>
                  <a:lnTo>
                    <a:pt x="1668655" y="444813"/>
                  </a:lnTo>
                  <a:lnTo>
                    <a:pt x="1540965" y="539433"/>
                  </a:lnTo>
                  <a:lnTo>
                    <a:pt x="1523932" y="416399"/>
                  </a:lnTo>
                  <a:lnTo>
                    <a:pt x="1438789" y="293390"/>
                  </a:lnTo>
                  <a:lnTo>
                    <a:pt x="1404748" y="170356"/>
                  </a:lnTo>
                  <a:lnTo>
                    <a:pt x="1294067" y="18934"/>
                  </a:lnTo>
                  <a:lnTo>
                    <a:pt x="1098246" y="0"/>
                  </a:lnTo>
                  <a:close/>
                </a:path>
              </a:pathLst>
            </a:custGeom>
            <a:solidFill>
              <a:srgbClr val="7F6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554750" y="2037234"/>
            <a:ext cx="4996815" cy="3681729"/>
          </a:xfrm>
          <a:prstGeom prst="rect">
            <a:avLst/>
          </a:prstGeom>
        </p:spPr>
        <p:txBody>
          <a:bodyPr wrap="square" lIns="0" tIns="202565" rIns="0" bIns="0" rtlCol="0" vert="horz">
            <a:spAutoFit/>
          </a:bodyPr>
          <a:lstStyle/>
          <a:p>
            <a:pPr marL="3390265">
              <a:lnSpc>
                <a:spcPct val="100000"/>
              </a:lnSpc>
              <a:spcBef>
                <a:spcPts val="1595"/>
              </a:spcBef>
            </a:pPr>
            <a:r>
              <a:rPr dirty="0" sz="2500" spc="-10" b="1">
                <a:latin typeface="Calibri"/>
                <a:cs typeface="Calibri"/>
              </a:rPr>
              <a:t>Sky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50">
              <a:latin typeface="Calibri"/>
              <a:cs typeface="Calibri"/>
            </a:endParaRPr>
          </a:p>
          <a:p>
            <a:pPr algn="ctr" marR="915035">
              <a:lnSpc>
                <a:spcPct val="100000"/>
              </a:lnSpc>
            </a:pPr>
            <a:r>
              <a:rPr dirty="0" sz="2500" spc="-15" b="1">
                <a:latin typeface="Calibri"/>
                <a:cs typeface="Calibri"/>
              </a:rPr>
              <a:t>Cow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50">
              <a:latin typeface="Calibri"/>
              <a:cs typeface="Calibri"/>
            </a:endParaRPr>
          </a:p>
          <a:p>
            <a:pPr marL="3561079">
              <a:lnSpc>
                <a:spcPct val="100000"/>
              </a:lnSpc>
            </a:pPr>
            <a:r>
              <a:rPr dirty="0" sz="2500" spc="-20" b="1">
                <a:latin typeface="Calibri"/>
                <a:cs typeface="Calibri"/>
              </a:rPr>
              <a:t>Grass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76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16" name="object 16"/>
          <p:cNvSpPr txBox="1"/>
          <p:nvPr/>
        </p:nvSpPr>
        <p:spPr>
          <a:xfrm rot="18960000">
            <a:off x="6550622" y="2254625"/>
            <a:ext cx="769586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00"/>
              </a:lnSpc>
            </a:pPr>
            <a:r>
              <a:rPr dirty="0" sz="2500" spc="-70" b="1">
                <a:latin typeface="Calibri"/>
                <a:cs typeface="Calibri"/>
              </a:rPr>
              <a:t>Tr</a:t>
            </a:r>
            <a:r>
              <a:rPr dirty="0" baseline="1111" sz="3750" spc="-104" b="1">
                <a:latin typeface="Calibri"/>
                <a:cs typeface="Calibri"/>
              </a:rPr>
              <a:t>ee</a:t>
            </a:r>
            <a:r>
              <a:rPr dirty="0" baseline="2222" sz="3750" spc="-104" b="1">
                <a:latin typeface="Calibri"/>
                <a:cs typeface="Calibri"/>
              </a:rPr>
              <a:t>s</a:t>
            </a:r>
            <a:endParaRPr baseline="2222" sz="37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2208" y="1118108"/>
            <a:ext cx="4161154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latin typeface="Calibri"/>
                <a:cs typeface="Calibri"/>
              </a:rPr>
              <a:t>Instance Segmentation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15">
                <a:latin typeface="Calibri"/>
                <a:cs typeface="Calibri"/>
              </a:rPr>
              <a:t>Separate 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10">
                <a:latin typeface="Calibri"/>
                <a:cs typeface="Calibri"/>
              </a:rPr>
              <a:t>instances,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5">
                <a:latin typeface="Calibri"/>
                <a:cs typeface="Calibri"/>
              </a:rPr>
              <a:t>only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things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20175" y="1118108"/>
            <a:ext cx="559689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latin typeface="Calibri"/>
                <a:cs typeface="Calibri"/>
              </a:rPr>
              <a:t>Semantic </a:t>
            </a:r>
            <a:r>
              <a:rPr dirty="0" sz="2400" spc="-10" b="1">
                <a:latin typeface="Calibri"/>
                <a:cs typeface="Calibri"/>
              </a:rPr>
              <a:t>Segmentation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Identify both things 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35">
                <a:latin typeface="Calibri"/>
                <a:cs typeface="Calibri"/>
              </a:rPr>
              <a:t>stuff,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5">
                <a:latin typeface="Calibri"/>
                <a:cs typeface="Calibri"/>
              </a:rPr>
              <a:t>doesn’t </a:t>
            </a:r>
            <a:r>
              <a:rPr dirty="0" sz="2400" spc="-15">
                <a:latin typeface="Calibri"/>
                <a:cs typeface="Calibri"/>
              </a:rPr>
              <a:t>separate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instances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35636" y="341883"/>
            <a:ext cx="63233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Beyond </a:t>
            </a:r>
            <a:r>
              <a:rPr dirty="0" spc="-20"/>
              <a:t>Instance</a:t>
            </a:r>
            <a:r>
              <a:rPr dirty="0" spc="-60"/>
              <a:t> </a:t>
            </a:r>
            <a:r>
              <a:rPr dirty="0" spc="-15"/>
              <a:t>Segmentation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636" y="341883"/>
            <a:ext cx="112915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Beyond </a:t>
            </a:r>
            <a:r>
              <a:rPr dirty="0" spc="-20"/>
              <a:t>Instance </a:t>
            </a:r>
            <a:r>
              <a:rPr dirty="0" spc="-15"/>
              <a:t>Segmentation: </a:t>
            </a:r>
            <a:r>
              <a:rPr dirty="0" sz="3900" spc="25"/>
              <a:t>Panoptic</a:t>
            </a:r>
            <a:r>
              <a:rPr dirty="0" sz="3900" spc="65"/>
              <a:t> </a:t>
            </a:r>
            <a:r>
              <a:rPr dirty="0" sz="3900" spc="30"/>
              <a:t>Segmentation</a:t>
            </a:r>
            <a:endParaRPr sz="3900"/>
          </a:p>
        </p:txBody>
      </p:sp>
      <p:sp>
        <p:nvSpPr>
          <p:cNvPr id="3" name="object 3"/>
          <p:cNvSpPr/>
          <p:nvPr/>
        </p:nvSpPr>
        <p:spPr>
          <a:xfrm>
            <a:off x="4376928" y="1203959"/>
            <a:ext cx="7153656" cy="4770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51386" y="2750820"/>
            <a:ext cx="12649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Calibri"/>
                <a:cs typeface="Calibri"/>
              </a:rPr>
              <a:t>Cow</a:t>
            </a:r>
            <a:r>
              <a:rPr dirty="0" sz="3200" spc="-90" b="1">
                <a:latin typeface="Calibri"/>
                <a:cs typeface="Calibri"/>
              </a:rPr>
              <a:t> </a:t>
            </a:r>
            <a:r>
              <a:rPr dirty="0" sz="3200" spc="5" b="1">
                <a:latin typeface="Calibri"/>
                <a:cs typeface="Calibri"/>
              </a:rPr>
              <a:t>#1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66727" y="1156995"/>
            <a:ext cx="7185025" cy="4843145"/>
            <a:chOff x="4366727" y="1156995"/>
            <a:chExt cx="7185025" cy="4843145"/>
          </a:xfrm>
        </p:grpSpPr>
        <p:sp>
          <p:nvSpPr>
            <p:cNvPr id="6" name="object 6"/>
            <p:cNvSpPr/>
            <p:nvPr/>
          </p:nvSpPr>
          <p:spPr>
            <a:xfrm>
              <a:off x="4366727" y="1156995"/>
              <a:ext cx="7157084" cy="2715260"/>
            </a:xfrm>
            <a:custGeom>
              <a:avLst/>
              <a:gdLst/>
              <a:ahLst/>
              <a:cxnLst/>
              <a:rect l="l" t="t" r="r" b="b"/>
              <a:pathLst>
                <a:path w="7157084" h="2715260">
                  <a:moveTo>
                    <a:pt x="0" y="0"/>
                  </a:moveTo>
                  <a:lnTo>
                    <a:pt x="9329" y="1119673"/>
                  </a:lnTo>
                  <a:lnTo>
                    <a:pt x="251926" y="2481941"/>
                  </a:lnTo>
                  <a:lnTo>
                    <a:pt x="7156578" y="2715207"/>
                  </a:lnTo>
                  <a:lnTo>
                    <a:pt x="7128586" y="9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66727" y="1175656"/>
              <a:ext cx="7157084" cy="2836545"/>
            </a:xfrm>
            <a:custGeom>
              <a:avLst/>
              <a:gdLst/>
              <a:ahLst/>
              <a:cxnLst/>
              <a:rect l="l" t="t" r="r" b="b"/>
              <a:pathLst>
                <a:path w="7157084" h="2836545">
                  <a:moveTo>
                    <a:pt x="149289" y="0"/>
                  </a:moveTo>
                  <a:lnTo>
                    <a:pt x="242595" y="429207"/>
                  </a:lnTo>
                  <a:lnTo>
                    <a:pt x="0" y="578497"/>
                  </a:lnTo>
                  <a:lnTo>
                    <a:pt x="18660" y="2230015"/>
                  </a:lnTo>
                  <a:lnTo>
                    <a:pt x="830423" y="2267338"/>
                  </a:lnTo>
                  <a:lnTo>
                    <a:pt x="7156578" y="2836505"/>
                  </a:lnTo>
                  <a:lnTo>
                    <a:pt x="7128586" y="1436913"/>
                  </a:lnTo>
                  <a:lnTo>
                    <a:pt x="6652724" y="1660848"/>
                  </a:lnTo>
                  <a:lnTo>
                    <a:pt x="6559419" y="1548880"/>
                  </a:lnTo>
                  <a:lnTo>
                    <a:pt x="6400798" y="1623526"/>
                  </a:lnTo>
                  <a:lnTo>
                    <a:pt x="6260840" y="1324946"/>
                  </a:lnTo>
                  <a:lnTo>
                    <a:pt x="6204856" y="1492897"/>
                  </a:lnTo>
                  <a:lnTo>
                    <a:pt x="5924937" y="1427582"/>
                  </a:lnTo>
                  <a:lnTo>
                    <a:pt x="5868954" y="1324946"/>
                  </a:lnTo>
                  <a:lnTo>
                    <a:pt x="5766316" y="1278293"/>
                  </a:lnTo>
                  <a:lnTo>
                    <a:pt x="5645019" y="1390261"/>
                  </a:lnTo>
                  <a:lnTo>
                    <a:pt x="5533052" y="1474236"/>
                  </a:lnTo>
                  <a:lnTo>
                    <a:pt x="5430415" y="1698171"/>
                  </a:lnTo>
                  <a:lnTo>
                    <a:pt x="5346440" y="1959428"/>
                  </a:lnTo>
                  <a:lnTo>
                    <a:pt x="5327778" y="1670179"/>
                  </a:lnTo>
                  <a:lnTo>
                    <a:pt x="5262464" y="1474236"/>
                  </a:lnTo>
                  <a:lnTo>
                    <a:pt x="5215811" y="1240971"/>
                  </a:lnTo>
                  <a:lnTo>
                    <a:pt x="5131835" y="1427582"/>
                  </a:lnTo>
                  <a:lnTo>
                    <a:pt x="5085182" y="1558212"/>
                  </a:lnTo>
                  <a:lnTo>
                    <a:pt x="5178489" y="1782146"/>
                  </a:lnTo>
                  <a:lnTo>
                    <a:pt x="5066521" y="1604864"/>
                  </a:lnTo>
                  <a:lnTo>
                    <a:pt x="5029198" y="1492897"/>
                  </a:lnTo>
                  <a:lnTo>
                    <a:pt x="4982546" y="1306285"/>
                  </a:lnTo>
                  <a:lnTo>
                    <a:pt x="4879908" y="1520889"/>
                  </a:lnTo>
                  <a:lnTo>
                    <a:pt x="4861248" y="1688839"/>
                  </a:lnTo>
                  <a:lnTo>
                    <a:pt x="4851916" y="1903444"/>
                  </a:lnTo>
                  <a:lnTo>
                    <a:pt x="3713582" y="1558212"/>
                  </a:lnTo>
                  <a:lnTo>
                    <a:pt x="4086807" y="1147664"/>
                  </a:lnTo>
                  <a:lnTo>
                    <a:pt x="4086807" y="989044"/>
                  </a:lnTo>
                  <a:lnTo>
                    <a:pt x="4236097" y="765110"/>
                  </a:lnTo>
                  <a:lnTo>
                    <a:pt x="4506683" y="634480"/>
                  </a:lnTo>
                  <a:lnTo>
                    <a:pt x="4245427" y="167951"/>
                  </a:lnTo>
                  <a:lnTo>
                    <a:pt x="4366724" y="27990"/>
                  </a:lnTo>
                  <a:lnTo>
                    <a:pt x="14928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76056" y="2995125"/>
              <a:ext cx="7175500" cy="3004820"/>
            </a:xfrm>
            <a:custGeom>
              <a:avLst/>
              <a:gdLst/>
              <a:ahLst/>
              <a:cxnLst/>
              <a:rect l="l" t="t" r="r" b="b"/>
              <a:pathLst>
                <a:path w="7175500" h="3004820">
                  <a:moveTo>
                    <a:pt x="0" y="0"/>
                  </a:moveTo>
                  <a:lnTo>
                    <a:pt x="9330" y="3004456"/>
                  </a:lnTo>
                  <a:lnTo>
                    <a:pt x="7175240" y="2976464"/>
                  </a:lnTo>
                  <a:lnTo>
                    <a:pt x="7147248" y="765110"/>
                  </a:lnTo>
                  <a:lnTo>
                    <a:pt x="2677886" y="429207"/>
                  </a:lnTo>
                  <a:lnTo>
                    <a:pt x="1278294" y="223935"/>
                  </a:lnTo>
                  <a:lnTo>
                    <a:pt x="569168" y="37321"/>
                  </a:lnTo>
                  <a:lnTo>
                    <a:pt x="681135" y="251926"/>
                  </a:lnTo>
                  <a:lnTo>
                    <a:pt x="503853" y="251926"/>
                  </a:lnTo>
                  <a:lnTo>
                    <a:pt x="121297" y="139959"/>
                  </a:lnTo>
                  <a:lnTo>
                    <a:pt x="205273" y="1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11992" y="1245448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288000" y="446399"/>
                  </a:moveTo>
                  <a:lnTo>
                    <a:pt x="115200" y="511199"/>
                  </a:lnTo>
                  <a:lnTo>
                    <a:pt x="0" y="604799"/>
                  </a:lnTo>
                  <a:lnTo>
                    <a:pt x="64800" y="770399"/>
                  </a:lnTo>
                  <a:lnTo>
                    <a:pt x="165600" y="907199"/>
                  </a:lnTo>
                  <a:lnTo>
                    <a:pt x="331200" y="1043999"/>
                  </a:lnTo>
                  <a:lnTo>
                    <a:pt x="489600" y="1144799"/>
                  </a:lnTo>
                  <a:lnTo>
                    <a:pt x="446399" y="1245599"/>
                  </a:lnTo>
                  <a:lnTo>
                    <a:pt x="475200" y="1483199"/>
                  </a:lnTo>
                  <a:lnTo>
                    <a:pt x="453600" y="1720799"/>
                  </a:lnTo>
                  <a:lnTo>
                    <a:pt x="417600" y="1900800"/>
                  </a:lnTo>
                  <a:lnTo>
                    <a:pt x="417600" y="2145598"/>
                  </a:lnTo>
                  <a:lnTo>
                    <a:pt x="460800" y="2462399"/>
                  </a:lnTo>
                  <a:lnTo>
                    <a:pt x="547199" y="2671199"/>
                  </a:lnTo>
                  <a:lnTo>
                    <a:pt x="698400" y="2771999"/>
                  </a:lnTo>
                  <a:lnTo>
                    <a:pt x="712800" y="2951999"/>
                  </a:lnTo>
                  <a:lnTo>
                    <a:pt x="756000" y="3131999"/>
                  </a:lnTo>
                  <a:lnTo>
                    <a:pt x="799200" y="3268799"/>
                  </a:lnTo>
                  <a:lnTo>
                    <a:pt x="784800" y="3405598"/>
                  </a:lnTo>
                  <a:lnTo>
                    <a:pt x="813600" y="3484799"/>
                  </a:lnTo>
                  <a:lnTo>
                    <a:pt x="784800" y="3650399"/>
                  </a:lnTo>
                  <a:lnTo>
                    <a:pt x="791999" y="3801598"/>
                  </a:lnTo>
                  <a:lnTo>
                    <a:pt x="813600" y="3873599"/>
                  </a:lnTo>
                  <a:lnTo>
                    <a:pt x="820801" y="3988799"/>
                  </a:lnTo>
                  <a:lnTo>
                    <a:pt x="748800" y="4305599"/>
                  </a:lnTo>
                  <a:lnTo>
                    <a:pt x="719999" y="4399199"/>
                  </a:lnTo>
                  <a:lnTo>
                    <a:pt x="712800" y="4507199"/>
                  </a:lnTo>
                  <a:lnTo>
                    <a:pt x="640800" y="4665599"/>
                  </a:lnTo>
                  <a:lnTo>
                    <a:pt x="676800" y="4723199"/>
                  </a:lnTo>
                  <a:lnTo>
                    <a:pt x="979200" y="4730399"/>
                  </a:lnTo>
                  <a:lnTo>
                    <a:pt x="1022400" y="4636799"/>
                  </a:lnTo>
                  <a:lnTo>
                    <a:pt x="993601" y="4514399"/>
                  </a:lnTo>
                  <a:lnTo>
                    <a:pt x="1022400" y="4391999"/>
                  </a:lnTo>
                  <a:lnTo>
                    <a:pt x="993601" y="4240799"/>
                  </a:lnTo>
                  <a:lnTo>
                    <a:pt x="1015199" y="3959999"/>
                  </a:lnTo>
                  <a:lnTo>
                    <a:pt x="1130915" y="3959999"/>
                  </a:lnTo>
                  <a:lnTo>
                    <a:pt x="1101600" y="3823199"/>
                  </a:lnTo>
                  <a:lnTo>
                    <a:pt x="1173600" y="3542399"/>
                  </a:lnTo>
                  <a:lnTo>
                    <a:pt x="1108800" y="3419999"/>
                  </a:lnTo>
                  <a:lnTo>
                    <a:pt x="1101600" y="3211200"/>
                  </a:lnTo>
                  <a:lnTo>
                    <a:pt x="1123200" y="3052799"/>
                  </a:lnTo>
                  <a:lnTo>
                    <a:pt x="2176560" y="3052799"/>
                  </a:lnTo>
                  <a:lnTo>
                    <a:pt x="2196000" y="2858399"/>
                  </a:lnTo>
                  <a:lnTo>
                    <a:pt x="2181600" y="2671199"/>
                  </a:lnTo>
                  <a:lnTo>
                    <a:pt x="2160000" y="2483999"/>
                  </a:lnTo>
                  <a:lnTo>
                    <a:pt x="2224799" y="2282399"/>
                  </a:lnTo>
                  <a:lnTo>
                    <a:pt x="2268000" y="2087999"/>
                  </a:lnTo>
                  <a:lnTo>
                    <a:pt x="2239200" y="1871999"/>
                  </a:lnTo>
                  <a:lnTo>
                    <a:pt x="2203199" y="1619999"/>
                  </a:lnTo>
                  <a:lnTo>
                    <a:pt x="2138400" y="1425599"/>
                  </a:lnTo>
                  <a:lnTo>
                    <a:pt x="2131200" y="1245599"/>
                  </a:lnTo>
                  <a:lnTo>
                    <a:pt x="2369521" y="1245599"/>
                  </a:lnTo>
                  <a:lnTo>
                    <a:pt x="2505600" y="1195199"/>
                  </a:lnTo>
                  <a:lnTo>
                    <a:pt x="2728800" y="1058398"/>
                  </a:lnTo>
                  <a:lnTo>
                    <a:pt x="2858400" y="914400"/>
                  </a:lnTo>
                  <a:lnTo>
                    <a:pt x="2887200" y="748799"/>
                  </a:lnTo>
                  <a:lnTo>
                    <a:pt x="2840072" y="705599"/>
                  </a:lnTo>
                  <a:lnTo>
                    <a:pt x="2167200" y="705599"/>
                  </a:lnTo>
                  <a:lnTo>
                    <a:pt x="2188000" y="611999"/>
                  </a:lnTo>
                  <a:lnTo>
                    <a:pt x="835200" y="611999"/>
                  </a:lnTo>
                  <a:lnTo>
                    <a:pt x="691200" y="532799"/>
                  </a:lnTo>
                  <a:lnTo>
                    <a:pt x="518400" y="460799"/>
                  </a:lnTo>
                  <a:lnTo>
                    <a:pt x="288000" y="446399"/>
                  </a:lnTo>
                  <a:close/>
                </a:path>
                <a:path w="2887345" h="4730750">
                  <a:moveTo>
                    <a:pt x="2167999" y="3189599"/>
                  </a:moveTo>
                  <a:lnTo>
                    <a:pt x="1735201" y="3189599"/>
                  </a:lnTo>
                  <a:lnTo>
                    <a:pt x="1778400" y="3448799"/>
                  </a:lnTo>
                  <a:lnTo>
                    <a:pt x="1807199" y="3765599"/>
                  </a:lnTo>
                  <a:lnTo>
                    <a:pt x="1850400" y="3952800"/>
                  </a:lnTo>
                  <a:lnTo>
                    <a:pt x="1951200" y="4168799"/>
                  </a:lnTo>
                  <a:lnTo>
                    <a:pt x="1994400" y="4485599"/>
                  </a:lnTo>
                  <a:lnTo>
                    <a:pt x="2037600" y="4607999"/>
                  </a:lnTo>
                  <a:lnTo>
                    <a:pt x="2016000" y="4730399"/>
                  </a:lnTo>
                  <a:lnTo>
                    <a:pt x="2347200" y="4730399"/>
                  </a:lnTo>
                  <a:lnTo>
                    <a:pt x="2340000" y="4636799"/>
                  </a:lnTo>
                  <a:lnTo>
                    <a:pt x="2282400" y="4492799"/>
                  </a:lnTo>
                  <a:lnTo>
                    <a:pt x="2224799" y="4341599"/>
                  </a:lnTo>
                  <a:lnTo>
                    <a:pt x="2174400" y="4147198"/>
                  </a:lnTo>
                  <a:lnTo>
                    <a:pt x="2181600" y="3988799"/>
                  </a:lnTo>
                  <a:lnTo>
                    <a:pt x="2188800" y="3880799"/>
                  </a:lnTo>
                  <a:lnTo>
                    <a:pt x="2160000" y="3700799"/>
                  </a:lnTo>
                  <a:lnTo>
                    <a:pt x="2152799" y="3463199"/>
                  </a:lnTo>
                  <a:lnTo>
                    <a:pt x="2167999" y="3189599"/>
                  </a:lnTo>
                  <a:close/>
                </a:path>
                <a:path w="2887345" h="4730750">
                  <a:moveTo>
                    <a:pt x="1130915" y="3959999"/>
                  </a:moveTo>
                  <a:lnTo>
                    <a:pt x="1015199" y="3959999"/>
                  </a:lnTo>
                  <a:lnTo>
                    <a:pt x="1072800" y="4031999"/>
                  </a:lnTo>
                  <a:lnTo>
                    <a:pt x="1144800" y="4024798"/>
                  </a:lnTo>
                  <a:lnTo>
                    <a:pt x="1130915" y="3959999"/>
                  </a:lnTo>
                  <a:close/>
                </a:path>
                <a:path w="2887345" h="4730750">
                  <a:moveTo>
                    <a:pt x="2176560" y="3052799"/>
                  </a:moveTo>
                  <a:lnTo>
                    <a:pt x="1123200" y="3052799"/>
                  </a:lnTo>
                  <a:lnTo>
                    <a:pt x="1216800" y="3232798"/>
                  </a:lnTo>
                  <a:lnTo>
                    <a:pt x="1245600" y="3520799"/>
                  </a:lnTo>
                  <a:lnTo>
                    <a:pt x="1224000" y="3686399"/>
                  </a:lnTo>
                  <a:lnTo>
                    <a:pt x="1260000" y="3823199"/>
                  </a:lnTo>
                  <a:lnTo>
                    <a:pt x="1332000" y="3830400"/>
                  </a:lnTo>
                  <a:lnTo>
                    <a:pt x="1468800" y="3837599"/>
                  </a:lnTo>
                  <a:lnTo>
                    <a:pt x="1497600" y="3787199"/>
                  </a:lnTo>
                  <a:lnTo>
                    <a:pt x="1447200" y="3693599"/>
                  </a:lnTo>
                  <a:lnTo>
                    <a:pt x="1425600" y="3535199"/>
                  </a:lnTo>
                  <a:lnTo>
                    <a:pt x="1512001" y="3520799"/>
                  </a:lnTo>
                  <a:lnTo>
                    <a:pt x="1648800" y="3376799"/>
                  </a:lnTo>
                  <a:lnTo>
                    <a:pt x="1735201" y="3189599"/>
                  </a:lnTo>
                  <a:lnTo>
                    <a:pt x="2167999" y="3189599"/>
                  </a:lnTo>
                  <a:lnTo>
                    <a:pt x="2174400" y="3074399"/>
                  </a:lnTo>
                  <a:lnTo>
                    <a:pt x="2176560" y="3052799"/>
                  </a:lnTo>
                  <a:close/>
                </a:path>
                <a:path w="2887345" h="4730750">
                  <a:moveTo>
                    <a:pt x="2369521" y="1245599"/>
                  </a:moveTo>
                  <a:lnTo>
                    <a:pt x="2131200" y="1245599"/>
                  </a:lnTo>
                  <a:lnTo>
                    <a:pt x="2311200" y="1267199"/>
                  </a:lnTo>
                  <a:lnTo>
                    <a:pt x="2369521" y="1245599"/>
                  </a:lnTo>
                  <a:close/>
                </a:path>
                <a:path w="2887345" h="4730750">
                  <a:moveTo>
                    <a:pt x="2440800" y="568799"/>
                  </a:moveTo>
                  <a:lnTo>
                    <a:pt x="2268000" y="633599"/>
                  </a:lnTo>
                  <a:lnTo>
                    <a:pt x="2167200" y="705599"/>
                  </a:lnTo>
                  <a:lnTo>
                    <a:pt x="2840072" y="705599"/>
                  </a:lnTo>
                  <a:lnTo>
                    <a:pt x="2800800" y="669599"/>
                  </a:lnTo>
                  <a:lnTo>
                    <a:pt x="2613600" y="590400"/>
                  </a:lnTo>
                  <a:lnTo>
                    <a:pt x="2440800" y="568799"/>
                  </a:lnTo>
                  <a:close/>
                </a:path>
                <a:path w="2887345" h="4730750">
                  <a:moveTo>
                    <a:pt x="1483199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798"/>
                  </a:lnTo>
                  <a:lnTo>
                    <a:pt x="835200" y="611999"/>
                  </a:lnTo>
                  <a:lnTo>
                    <a:pt x="2188000" y="611999"/>
                  </a:lnTo>
                  <a:lnTo>
                    <a:pt x="2196000" y="575999"/>
                  </a:lnTo>
                  <a:lnTo>
                    <a:pt x="2080801" y="403199"/>
                  </a:lnTo>
                  <a:lnTo>
                    <a:pt x="2008800" y="223199"/>
                  </a:lnTo>
                  <a:lnTo>
                    <a:pt x="1800000" y="79199"/>
                  </a:lnTo>
                  <a:lnTo>
                    <a:pt x="1576800" y="28799"/>
                  </a:lnTo>
                  <a:lnTo>
                    <a:pt x="1483199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11992" y="1245448"/>
              <a:ext cx="2887345" cy="4730750"/>
            </a:xfrm>
            <a:custGeom>
              <a:avLst/>
              <a:gdLst/>
              <a:ahLst/>
              <a:cxnLst/>
              <a:rect l="l" t="t" r="r" b="b"/>
              <a:pathLst>
                <a:path w="2887345" h="4730750">
                  <a:moveTo>
                    <a:pt x="1483200" y="0"/>
                  </a:moveTo>
                  <a:lnTo>
                    <a:pt x="1252800" y="72000"/>
                  </a:lnTo>
                  <a:lnTo>
                    <a:pt x="1108800" y="122400"/>
                  </a:lnTo>
                  <a:lnTo>
                    <a:pt x="1000800" y="316800"/>
                  </a:lnTo>
                  <a:lnTo>
                    <a:pt x="835200" y="612000"/>
                  </a:lnTo>
                  <a:lnTo>
                    <a:pt x="691200" y="532800"/>
                  </a:lnTo>
                  <a:lnTo>
                    <a:pt x="518400" y="460800"/>
                  </a:lnTo>
                  <a:lnTo>
                    <a:pt x="288000" y="446400"/>
                  </a:lnTo>
                  <a:lnTo>
                    <a:pt x="115200" y="511200"/>
                  </a:lnTo>
                  <a:lnTo>
                    <a:pt x="0" y="604800"/>
                  </a:lnTo>
                  <a:lnTo>
                    <a:pt x="64800" y="770400"/>
                  </a:lnTo>
                  <a:lnTo>
                    <a:pt x="165600" y="907200"/>
                  </a:lnTo>
                  <a:lnTo>
                    <a:pt x="331200" y="1044000"/>
                  </a:lnTo>
                  <a:lnTo>
                    <a:pt x="489600" y="1144800"/>
                  </a:lnTo>
                  <a:lnTo>
                    <a:pt x="446400" y="1245600"/>
                  </a:lnTo>
                  <a:lnTo>
                    <a:pt x="475200" y="1483200"/>
                  </a:lnTo>
                  <a:lnTo>
                    <a:pt x="453600" y="1720800"/>
                  </a:lnTo>
                  <a:lnTo>
                    <a:pt x="417600" y="1900800"/>
                  </a:lnTo>
                  <a:lnTo>
                    <a:pt x="417600" y="2145600"/>
                  </a:lnTo>
                  <a:lnTo>
                    <a:pt x="460800" y="2462400"/>
                  </a:lnTo>
                  <a:lnTo>
                    <a:pt x="547200" y="2671200"/>
                  </a:lnTo>
                  <a:lnTo>
                    <a:pt x="698400" y="2772000"/>
                  </a:lnTo>
                  <a:lnTo>
                    <a:pt x="712800" y="2952000"/>
                  </a:lnTo>
                  <a:lnTo>
                    <a:pt x="756000" y="3132000"/>
                  </a:lnTo>
                  <a:lnTo>
                    <a:pt x="799200" y="3268800"/>
                  </a:lnTo>
                  <a:lnTo>
                    <a:pt x="784800" y="3405600"/>
                  </a:lnTo>
                  <a:lnTo>
                    <a:pt x="813600" y="3484800"/>
                  </a:lnTo>
                  <a:lnTo>
                    <a:pt x="784800" y="3650400"/>
                  </a:lnTo>
                  <a:lnTo>
                    <a:pt x="792000" y="3801600"/>
                  </a:lnTo>
                  <a:lnTo>
                    <a:pt x="813600" y="3873600"/>
                  </a:lnTo>
                  <a:lnTo>
                    <a:pt x="820800" y="3988800"/>
                  </a:lnTo>
                  <a:lnTo>
                    <a:pt x="748800" y="4305600"/>
                  </a:lnTo>
                  <a:lnTo>
                    <a:pt x="720000" y="4399200"/>
                  </a:lnTo>
                  <a:lnTo>
                    <a:pt x="712800" y="4507200"/>
                  </a:lnTo>
                  <a:lnTo>
                    <a:pt x="640800" y="4665600"/>
                  </a:lnTo>
                  <a:lnTo>
                    <a:pt x="676800" y="4723200"/>
                  </a:lnTo>
                  <a:lnTo>
                    <a:pt x="979200" y="4730400"/>
                  </a:lnTo>
                  <a:lnTo>
                    <a:pt x="1022400" y="4636800"/>
                  </a:lnTo>
                  <a:lnTo>
                    <a:pt x="993600" y="4514400"/>
                  </a:lnTo>
                  <a:lnTo>
                    <a:pt x="1022400" y="4392000"/>
                  </a:lnTo>
                  <a:lnTo>
                    <a:pt x="993600" y="4240800"/>
                  </a:lnTo>
                  <a:lnTo>
                    <a:pt x="1015200" y="3960000"/>
                  </a:lnTo>
                  <a:lnTo>
                    <a:pt x="1072800" y="4032000"/>
                  </a:lnTo>
                  <a:lnTo>
                    <a:pt x="1144800" y="4024800"/>
                  </a:lnTo>
                  <a:lnTo>
                    <a:pt x="1101600" y="3823200"/>
                  </a:lnTo>
                  <a:lnTo>
                    <a:pt x="1173600" y="3542400"/>
                  </a:lnTo>
                  <a:lnTo>
                    <a:pt x="1108800" y="3420000"/>
                  </a:lnTo>
                  <a:lnTo>
                    <a:pt x="1101600" y="3211200"/>
                  </a:lnTo>
                  <a:lnTo>
                    <a:pt x="1123200" y="3052800"/>
                  </a:lnTo>
                  <a:lnTo>
                    <a:pt x="1216800" y="3232800"/>
                  </a:lnTo>
                  <a:lnTo>
                    <a:pt x="1245600" y="3520800"/>
                  </a:lnTo>
                  <a:lnTo>
                    <a:pt x="1224000" y="3686400"/>
                  </a:lnTo>
                  <a:lnTo>
                    <a:pt x="1260000" y="3823200"/>
                  </a:lnTo>
                  <a:lnTo>
                    <a:pt x="1332000" y="3830400"/>
                  </a:lnTo>
                  <a:lnTo>
                    <a:pt x="1468800" y="3837600"/>
                  </a:lnTo>
                  <a:lnTo>
                    <a:pt x="1497600" y="3787200"/>
                  </a:lnTo>
                  <a:lnTo>
                    <a:pt x="1447200" y="3693600"/>
                  </a:lnTo>
                  <a:lnTo>
                    <a:pt x="1425600" y="3535200"/>
                  </a:lnTo>
                  <a:lnTo>
                    <a:pt x="1512000" y="3520800"/>
                  </a:lnTo>
                  <a:lnTo>
                    <a:pt x="1648800" y="3376800"/>
                  </a:lnTo>
                  <a:lnTo>
                    <a:pt x="1735200" y="3189600"/>
                  </a:lnTo>
                  <a:lnTo>
                    <a:pt x="1778400" y="3448800"/>
                  </a:lnTo>
                  <a:lnTo>
                    <a:pt x="1807200" y="3765600"/>
                  </a:lnTo>
                  <a:lnTo>
                    <a:pt x="1850400" y="3952800"/>
                  </a:lnTo>
                  <a:lnTo>
                    <a:pt x="1951200" y="4168800"/>
                  </a:lnTo>
                  <a:lnTo>
                    <a:pt x="1994400" y="4485600"/>
                  </a:lnTo>
                  <a:lnTo>
                    <a:pt x="2037600" y="4608000"/>
                  </a:lnTo>
                  <a:lnTo>
                    <a:pt x="2016000" y="4730400"/>
                  </a:lnTo>
                  <a:lnTo>
                    <a:pt x="2347200" y="4730400"/>
                  </a:lnTo>
                  <a:lnTo>
                    <a:pt x="2340000" y="4636800"/>
                  </a:lnTo>
                  <a:lnTo>
                    <a:pt x="2282400" y="4492800"/>
                  </a:lnTo>
                  <a:lnTo>
                    <a:pt x="2224800" y="4341600"/>
                  </a:lnTo>
                  <a:lnTo>
                    <a:pt x="2174400" y="4147200"/>
                  </a:lnTo>
                  <a:lnTo>
                    <a:pt x="2181600" y="3988800"/>
                  </a:lnTo>
                  <a:lnTo>
                    <a:pt x="2188800" y="3880800"/>
                  </a:lnTo>
                  <a:lnTo>
                    <a:pt x="2160000" y="3700800"/>
                  </a:lnTo>
                  <a:lnTo>
                    <a:pt x="2152800" y="3463200"/>
                  </a:lnTo>
                  <a:lnTo>
                    <a:pt x="2174400" y="3074400"/>
                  </a:lnTo>
                  <a:lnTo>
                    <a:pt x="2196000" y="2858400"/>
                  </a:lnTo>
                  <a:lnTo>
                    <a:pt x="2181600" y="2671200"/>
                  </a:lnTo>
                  <a:lnTo>
                    <a:pt x="2160000" y="2484000"/>
                  </a:lnTo>
                  <a:lnTo>
                    <a:pt x="2224800" y="2282400"/>
                  </a:lnTo>
                  <a:lnTo>
                    <a:pt x="2268000" y="2088000"/>
                  </a:lnTo>
                  <a:lnTo>
                    <a:pt x="2239200" y="1872000"/>
                  </a:lnTo>
                  <a:lnTo>
                    <a:pt x="2203200" y="1620000"/>
                  </a:lnTo>
                  <a:lnTo>
                    <a:pt x="2138400" y="1425600"/>
                  </a:lnTo>
                  <a:lnTo>
                    <a:pt x="2131200" y="1245600"/>
                  </a:lnTo>
                  <a:lnTo>
                    <a:pt x="2311200" y="1267200"/>
                  </a:lnTo>
                  <a:lnTo>
                    <a:pt x="2505600" y="1195200"/>
                  </a:lnTo>
                  <a:lnTo>
                    <a:pt x="2728800" y="1058400"/>
                  </a:lnTo>
                  <a:lnTo>
                    <a:pt x="2858400" y="914400"/>
                  </a:lnTo>
                  <a:lnTo>
                    <a:pt x="2887200" y="748800"/>
                  </a:lnTo>
                  <a:lnTo>
                    <a:pt x="2800800" y="669600"/>
                  </a:lnTo>
                  <a:lnTo>
                    <a:pt x="2613600" y="590400"/>
                  </a:lnTo>
                  <a:lnTo>
                    <a:pt x="2440800" y="568800"/>
                  </a:lnTo>
                  <a:lnTo>
                    <a:pt x="2268000" y="633600"/>
                  </a:lnTo>
                  <a:lnTo>
                    <a:pt x="2167200" y="705600"/>
                  </a:lnTo>
                  <a:lnTo>
                    <a:pt x="2196000" y="576000"/>
                  </a:lnTo>
                  <a:lnTo>
                    <a:pt x="2080800" y="403200"/>
                  </a:lnTo>
                  <a:lnTo>
                    <a:pt x="2008800" y="223200"/>
                  </a:lnTo>
                  <a:lnTo>
                    <a:pt x="1800000" y="79200"/>
                  </a:lnTo>
                  <a:lnTo>
                    <a:pt x="1576800" y="28800"/>
                  </a:lnTo>
                  <a:lnTo>
                    <a:pt x="1483200" y="0"/>
                  </a:lnTo>
                  <a:close/>
                </a:path>
              </a:pathLst>
            </a:custGeom>
            <a:ln w="38100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71993" y="2404648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55699" y="1821599"/>
                  </a:moveTo>
                  <a:lnTo>
                    <a:pt x="367198" y="1821599"/>
                  </a:lnTo>
                  <a:lnTo>
                    <a:pt x="460799" y="1850398"/>
                  </a:lnTo>
                  <a:lnTo>
                    <a:pt x="583199" y="2246398"/>
                  </a:lnTo>
                  <a:lnTo>
                    <a:pt x="597599" y="2469598"/>
                  </a:lnTo>
                  <a:lnTo>
                    <a:pt x="597599" y="2620799"/>
                  </a:lnTo>
                  <a:lnTo>
                    <a:pt x="669599" y="2692798"/>
                  </a:lnTo>
                  <a:lnTo>
                    <a:pt x="683999" y="2995199"/>
                  </a:lnTo>
                  <a:lnTo>
                    <a:pt x="633599" y="3131999"/>
                  </a:lnTo>
                  <a:lnTo>
                    <a:pt x="669599" y="3254399"/>
                  </a:lnTo>
                  <a:lnTo>
                    <a:pt x="647999" y="3405599"/>
                  </a:lnTo>
                  <a:lnTo>
                    <a:pt x="784799" y="3506399"/>
                  </a:lnTo>
                  <a:lnTo>
                    <a:pt x="979199" y="3499199"/>
                  </a:lnTo>
                  <a:lnTo>
                    <a:pt x="1000799" y="3427199"/>
                  </a:lnTo>
                  <a:lnTo>
                    <a:pt x="899999" y="3124799"/>
                  </a:lnTo>
                  <a:lnTo>
                    <a:pt x="878399" y="3031199"/>
                  </a:lnTo>
                  <a:lnTo>
                    <a:pt x="842399" y="2937598"/>
                  </a:lnTo>
                  <a:lnTo>
                    <a:pt x="842399" y="2735999"/>
                  </a:lnTo>
                  <a:lnTo>
                    <a:pt x="914400" y="2548799"/>
                  </a:lnTo>
                  <a:lnTo>
                    <a:pt x="935998" y="2404799"/>
                  </a:lnTo>
                  <a:lnTo>
                    <a:pt x="885598" y="2282399"/>
                  </a:lnTo>
                  <a:lnTo>
                    <a:pt x="842399" y="2138399"/>
                  </a:lnTo>
                  <a:lnTo>
                    <a:pt x="813600" y="2030399"/>
                  </a:lnTo>
                  <a:lnTo>
                    <a:pt x="1636415" y="2030399"/>
                  </a:lnTo>
                  <a:lnTo>
                    <a:pt x="1641599" y="1987199"/>
                  </a:lnTo>
                  <a:lnTo>
                    <a:pt x="1713599" y="1979999"/>
                  </a:lnTo>
                  <a:lnTo>
                    <a:pt x="1796399" y="1979999"/>
                  </a:lnTo>
                  <a:lnTo>
                    <a:pt x="1807199" y="1864799"/>
                  </a:lnTo>
                  <a:lnTo>
                    <a:pt x="2882699" y="1864799"/>
                  </a:lnTo>
                  <a:lnTo>
                    <a:pt x="2855699" y="1821599"/>
                  </a:lnTo>
                  <a:close/>
                </a:path>
                <a:path w="2952115" h="3506470">
                  <a:moveTo>
                    <a:pt x="1618747" y="2195998"/>
                  </a:moveTo>
                  <a:lnTo>
                    <a:pt x="1310399" y="2195998"/>
                  </a:lnTo>
                  <a:lnTo>
                    <a:pt x="1367999" y="2527199"/>
                  </a:lnTo>
                  <a:lnTo>
                    <a:pt x="1396799" y="2757599"/>
                  </a:lnTo>
                  <a:lnTo>
                    <a:pt x="1454398" y="2858399"/>
                  </a:lnTo>
                  <a:lnTo>
                    <a:pt x="1490399" y="3124799"/>
                  </a:lnTo>
                  <a:lnTo>
                    <a:pt x="1475999" y="3189599"/>
                  </a:lnTo>
                  <a:lnTo>
                    <a:pt x="1511999" y="3283199"/>
                  </a:lnTo>
                  <a:lnTo>
                    <a:pt x="1612799" y="3463199"/>
                  </a:lnTo>
                  <a:lnTo>
                    <a:pt x="1828800" y="3470399"/>
                  </a:lnTo>
                  <a:lnTo>
                    <a:pt x="1778400" y="3311999"/>
                  </a:lnTo>
                  <a:lnTo>
                    <a:pt x="1670399" y="3023999"/>
                  </a:lnTo>
                  <a:lnTo>
                    <a:pt x="1605600" y="2822399"/>
                  </a:lnTo>
                  <a:lnTo>
                    <a:pt x="1627198" y="2613599"/>
                  </a:lnTo>
                  <a:lnTo>
                    <a:pt x="1605600" y="2498399"/>
                  </a:lnTo>
                  <a:lnTo>
                    <a:pt x="1618747" y="2195998"/>
                  </a:lnTo>
                  <a:close/>
                </a:path>
                <a:path w="2952115" h="3506470">
                  <a:moveTo>
                    <a:pt x="86399" y="223199"/>
                  </a:moveTo>
                  <a:lnTo>
                    <a:pt x="0" y="316798"/>
                  </a:lnTo>
                  <a:lnTo>
                    <a:pt x="64799" y="590398"/>
                  </a:lnTo>
                  <a:lnTo>
                    <a:pt x="115199" y="943199"/>
                  </a:lnTo>
                  <a:lnTo>
                    <a:pt x="79199" y="1137599"/>
                  </a:lnTo>
                  <a:lnTo>
                    <a:pt x="7199" y="1317599"/>
                  </a:lnTo>
                  <a:lnTo>
                    <a:pt x="35999" y="1533599"/>
                  </a:lnTo>
                  <a:lnTo>
                    <a:pt x="57599" y="1699199"/>
                  </a:lnTo>
                  <a:lnTo>
                    <a:pt x="28799" y="1915199"/>
                  </a:lnTo>
                  <a:lnTo>
                    <a:pt x="79199" y="2145598"/>
                  </a:lnTo>
                  <a:lnTo>
                    <a:pt x="72000" y="2361599"/>
                  </a:lnTo>
                  <a:lnTo>
                    <a:pt x="93599" y="2541598"/>
                  </a:lnTo>
                  <a:lnTo>
                    <a:pt x="50399" y="2699999"/>
                  </a:lnTo>
                  <a:lnTo>
                    <a:pt x="179999" y="2728799"/>
                  </a:lnTo>
                  <a:lnTo>
                    <a:pt x="273599" y="2714398"/>
                  </a:lnTo>
                  <a:lnTo>
                    <a:pt x="259199" y="2627999"/>
                  </a:lnTo>
                  <a:lnTo>
                    <a:pt x="266399" y="2541598"/>
                  </a:lnTo>
                  <a:lnTo>
                    <a:pt x="194398" y="2361599"/>
                  </a:lnTo>
                  <a:lnTo>
                    <a:pt x="194398" y="2109599"/>
                  </a:lnTo>
                  <a:lnTo>
                    <a:pt x="237599" y="1979999"/>
                  </a:lnTo>
                  <a:lnTo>
                    <a:pt x="215999" y="1785599"/>
                  </a:lnTo>
                  <a:lnTo>
                    <a:pt x="2833199" y="1785599"/>
                  </a:lnTo>
                  <a:lnTo>
                    <a:pt x="2779199" y="1699199"/>
                  </a:lnTo>
                  <a:lnTo>
                    <a:pt x="2642398" y="1245599"/>
                  </a:lnTo>
                  <a:lnTo>
                    <a:pt x="2685599" y="1029599"/>
                  </a:lnTo>
                  <a:lnTo>
                    <a:pt x="2916000" y="950399"/>
                  </a:lnTo>
                  <a:lnTo>
                    <a:pt x="2951999" y="849599"/>
                  </a:lnTo>
                  <a:lnTo>
                    <a:pt x="2916000" y="748799"/>
                  </a:lnTo>
                  <a:lnTo>
                    <a:pt x="2757599" y="683999"/>
                  </a:lnTo>
                  <a:lnTo>
                    <a:pt x="2548799" y="669599"/>
                  </a:lnTo>
                  <a:lnTo>
                    <a:pt x="2512799" y="669599"/>
                  </a:lnTo>
                  <a:lnTo>
                    <a:pt x="2402399" y="503999"/>
                  </a:lnTo>
                  <a:lnTo>
                    <a:pt x="1900798" y="503999"/>
                  </a:lnTo>
                  <a:lnTo>
                    <a:pt x="1771199" y="475199"/>
                  </a:lnTo>
                  <a:lnTo>
                    <a:pt x="1533599" y="345600"/>
                  </a:lnTo>
                  <a:lnTo>
                    <a:pt x="1418849" y="237599"/>
                  </a:lnTo>
                  <a:lnTo>
                    <a:pt x="215999" y="237599"/>
                  </a:lnTo>
                  <a:lnTo>
                    <a:pt x="86399" y="223199"/>
                  </a:lnTo>
                  <a:close/>
                </a:path>
                <a:path w="2952115" h="3506470">
                  <a:moveTo>
                    <a:pt x="1636415" y="2030399"/>
                  </a:moveTo>
                  <a:lnTo>
                    <a:pt x="813600" y="2030399"/>
                  </a:lnTo>
                  <a:lnTo>
                    <a:pt x="964799" y="2174400"/>
                  </a:lnTo>
                  <a:lnTo>
                    <a:pt x="1036800" y="2318398"/>
                  </a:lnTo>
                  <a:lnTo>
                    <a:pt x="1195199" y="2361599"/>
                  </a:lnTo>
                  <a:lnTo>
                    <a:pt x="1310399" y="2195998"/>
                  </a:lnTo>
                  <a:lnTo>
                    <a:pt x="1618747" y="2195998"/>
                  </a:lnTo>
                  <a:lnTo>
                    <a:pt x="1619999" y="2167199"/>
                  </a:lnTo>
                  <a:lnTo>
                    <a:pt x="1636415" y="2030399"/>
                  </a:lnTo>
                  <a:close/>
                </a:path>
                <a:path w="2952115" h="3506470">
                  <a:moveTo>
                    <a:pt x="2882699" y="1864799"/>
                  </a:moveTo>
                  <a:lnTo>
                    <a:pt x="1807199" y="1864799"/>
                  </a:lnTo>
                  <a:lnTo>
                    <a:pt x="1987199" y="1979999"/>
                  </a:lnTo>
                  <a:lnTo>
                    <a:pt x="2224799" y="2080799"/>
                  </a:lnTo>
                  <a:lnTo>
                    <a:pt x="2347200" y="2095199"/>
                  </a:lnTo>
                  <a:lnTo>
                    <a:pt x="2476799" y="2239199"/>
                  </a:lnTo>
                  <a:lnTo>
                    <a:pt x="2635199" y="2260799"/>
                  </a:lnTo>
                  <a:lnTo>
                    <a:pt x="2887198" y="2159999"/>
                  </a:lnTo>
                  <a:lnTo>
                    <a:pt x="2937598" y="2030399"/>
                  </a:lnTo>
                  <a:lnTo>
                    <a:pt x="2887198" y="1871999"/>
                  </a:lnTo>
                  <a:lnTo>
                    <a:pt x="2882699" y="1864799"/>
                  </a:lnTo>
                  <a:close/>
                </a:path>
                <a:path w="2952115" h="3506470">
                  <a:moveTo>
                    <a:pt x="1796399" y="1979999"/>
                  </a:moveTo>
                  <a:lnTo>
                    <a:pt x="1713599" y="1979999"/>
                  </a:lnTo>
                  <a:lnTo>
                    <a:pt x="1785599" y="2095199"/>
                  </a:lnTo>
                  <a:lnTo>
                    <a:pt x="1796399" y="1979999"/>
                  </a:lnTo>
                  <a:close/>
                </a:path>
                <a:path w="2952115" h="3506470">
                  <a:moveTo>
                    <a:pt x="2833199" y="1785599"/>
                  </a:moveTo>
                  <a:lnTo>
                    <a:pt x="215999" y="1785599"/>
                  </a:lnTo>
                  <a:lnTo>
                    <a:pt x="251999" y="1792799"/>
                  </a:lnTo>
                  <a:lnTo>
                    <a:pt x="287999" y="1994399"/>
                  </a:lnTo>
                  <a:lnTo>
                    <a:pt x="381599" y="1979999"/>
                  </a:lnTo>
                  <a:lnTo>
                    <a:pt x="367198" y="1821599"/>
                  </a:lnTo>
                  <a:lnTo>
                    <a:pt x="2855699" y="1821599"/>
                  </a:lnTo>
                  <a:lnTo>
                    <a:pt x="2833199" y="1785599"/>
                  </a:lnTo>
                  <a:close/>
                </a:path>
                <a:path w="2952115" h="3506470">
                  <a:moveTo>
                    <a:pt x="2260799" y="316798"/>
                  </a:moveTo>
                  <a:lnTo>
                    <a:pt x="2131199" y="345600"/>
                  </a:lnTo>
                  <a:lnTo>
                    <a:pt x="1987199" y="446399"/>
                  </a:lnTo>
                  <a:lnTo>
                    <a:pt x="1900798" y="503999"/>
                  </a:lnTo>
                  <a:lnTo>
                    <a:pt x="2402399" y="503999"/>
                  </a:lnTo>
                  <a:lnTo>
                    <a:pt x="2397599" y="496799"/>
                  </a:lnTo>
                  <a:lnTo>
                    <a:pt x="2354399" y="381599"/>
                  </a:lnTo>
                  <a:lnTo>
                    <a:pt x="2260799" y="316798"/>
                  </a:lnTo>
                  <a:close/>
                </a:path>
                <a:path w="2952115" h="3506470">
                  <a:moveTo>
                    <a:pt x="331199" y="201599"/>
                  </a:moveTo>
                  <a:lnTo>
                    <a:pt x="215999" y="237599"/>
                  </a:lnTo>
                  <a:lnTo>
                    <a:pt x="1418849" y="237599"/>
                  </a:lnTo>
                  <a:lnTo>
                    <a:pt x="1411199" y="230399"/>
                  </a:lnTo>
                  <a:lnTo>
                    <a:pt x="468000" y="230399"/>
                  </a:lnTo>
                  <a:lnTo>
                    <a:pt x="331199" y="201599"/>
                  </a:lnTo>
                  <a:close/>
                </a:path>
                <a:path w="2952115" h="3506470">
                  <a:moveTo>
                    <a:pt x="885598" y="0"/>
                  </a:moveTo>
                  <a:lnTo>
                    <a:pt x="705599" y="165599"/>
                  </a:lnTo>
                  <a:lnTo>
                    <a:pt x="597599" y="223199"/>
                  </a:lnTo>
                  <a:lnTo>
                    <a:pt x="468000" y="230399"/>
                  </a:lnTo>
                  <a:lnTo>
                    <a:pt x="1411199" y="230399"/>
                  </a:lnTo>
                  <a:lnTo>
                    <a:pt x="1288799" y="129599"/>
                  </a:lnTo>
                  <a:lnTo>
                    <a:pt x="1108798" y="79199"/>
                  </a:lnTo>
                  <a:lnTo>
                    <a:pt x="1051199" y="14399"/>
                  </a:lnTo>
                  <a:lnTo>
                    <a:pt x="885598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71993" y="2404648"/>
              <a:ext cx="2952115" cy="3506470"/>
            </a:xfrm>
            <a:custGeom>
              <a:avLst/>
              <a:gdLst/>
              <a:ahLst/>
              <a:cxnLst/>
              <a:rect l="l" t="t" r="r" b="b"/>
              <a:pathLst>
                <a:path w="2952115" h="3506470">
                  <a:moveTo>
                    <a:pt x="28800" y="1915200"/>
                  </a:moveTo>
                  <a:lnTo>
                    <a:pt x="79200" y="2145600"/>
                  </a:lnTo>
                  <a:lnTo>
                    <a:pt x="72000" y="2361600"/>
                  </a:lnTo>
                  <a:lnTo>
                    <a:pt x="93600" y="2541600"/>
                  </a:lnTo>
                  <a:lnTo>
                    <a:pt x="50400" y="2700000"/>
                  </a:lnTo>
                  <a:lnTo>
                    <a:pt x="180000" y="2728800"/>
                  </a:lnTo>
                  <a:lnTo>
                    <a:pt x="273600" y="2714400"/>
                  </a:lnTo>
                  <a:lnTo>
                    <a:pt x="259200" y="2628000"/>
                  </a:lnTo>
                  <a:lnTo>
                    <a:pt x="266400" y="2541600"/>
                  </a:lnTo>
                  <a:lnTo>
                    <a:pt x="194400" y="2361600"/>
                  </a:lnTo>
                  <a:lnTo>
                    <a:pt x="194400" y="2109600"/>
                  </a:lnTo>
                  <a:lnTo>
                    <a:pt x="237600" y="1980000"/>
                  </a:lnTo>
                  <a:lnTo>
                    <a:pt x="216000" y="1785600"/>
                  </a:lnTo>
                  <a:lnTo>
                    <a:pt x="252000" y="1792800"/>
                  </a:lnTo>
                  <a:lnTo>
                    <a:pt x="288000" y="1994400"/>
                  </a:lnTo>
                  <a:lnTo>
                    <a:pt x="381600" y="1980000"/>
                  </a:lnTo>
                  <a:lnTo>
                    <a:pt x="367200" y="1821600"/>
                  </a:lnTo>
                  <a:lnTo>
                    <a:pt x="460800" y="1850400"/>
                  </a:lnTo>
                  <a:lnTo>
                    <a:pt x="583200" y="2246400"/>
                  </a:lnTo>
                  <a:lnTo>
                    <a:pt x="597600" y="2469600"/>
                  </a:lnTo>
                  <a:lnTo>
                    <a:pt x="597600" y="2620800"/>
                  </a:lnTo>
                  <a:lnTo>
                    <a:pt x="669600" y="2692800"/>
                  </a:lnTo>
                  <a:lnTo>
                    <a:pt x="684000" y="2995200"/>
                  </a:lnTo>
                  <a:lnTo>
                    <a:pt x="633600" y="3132000"/>
                  </a:lnTo>
                  <a:lnTo>
                    <a:pt x="669600" y="3254400"/>
                  </a:lnTo>
                  <a:lnTo>
                    <a:pt x="648000" y="3405600"/>
                  </a:lnTo>
                  <a:lnTo>
                    <a:pt x="784800" y="3506400"/>
                  </a:lnTo>
                  <a:lnTo>
                    <a:pt x="979200" y="3499200"/>
                  </a:lnTo>
                  <a:lnTo>
                    <a:pt x="1000800" y="3427200"/>
                  </a:lnTo>
                  <a:lnTo>
                    <a:pt x="900000" y="3124800"/>
                  </a:lnTo>
                  <a:lnTo>
                    <a:pt x="878400" y="3031200"/>
                  </a:lnTo>
                  <a:lnTo>
                    <a:pt x="842400" y="2937600"/>
                  </a:lnTo>
                  <a:lnTo>
                    <a:pt x="842400" y="2736000"/>
                  </a:lnTo>
                  <a:lnTo>
                    <a:pt x="914400" y="2548800"/>
                  </a:lnTo>
                  <a:lnTo>
                    <a:pt x="936000" y="2404800"/>
                  </a:lnTo>
                  <a:lnTo>
                    <a:pt x="885600" y="2282400"/>
                  </a:lnTo>
                  <a:lnTo>
                    <a:pt x="842400" y="2138400"/>
                  </a:lnTo>
                  <a:lnTo>
                    <a:pt x="813600" y="2030400"/>
                  </a:lnTo>
                  <a:lnTo>
                    <a:pt x="964800" y="2174400"/>
                  </a:lnTo>
                  <a:lnTo>
                    <a:pt x="1036800" y="2318400"/>
                  </a:lnTo>
                  <a:lnTo>
                    <a:pt x="1195200" y="2361600"/>
                  </a:lnTo>
                  <a:lnTo>
                    <a:pt x="1310400" y="2196000"/>
                  </a:lnTo>
                  <a:lnTo>
                    <a:pt x="1368000" y="2527200"/>
                  </a:lnTo>
                  <a:lnTo>
                    <a:pt x="1396800" y="2757600"/>
                  </a:lnTo>
                  <a:lnTo>
                    <a:pt x="1454400" y="2858400"/>
                  </a:lnTo>
                  <a:lnTo>
                    <a:pt x="1490400" y="3124800"/>
                  </a:lnTo>
                  <a:lnTo>
                    <a:pt x="1476000" y="3189600"/>
                  </a:lnTo>
                  <a:lnTo>
                    <a:pt x="1512000" y="3283200"/>
                  </a:lnTo>
                  <a:lnTo>
                    <a:pt x="1612800" y="3463200"/>
                  </a:lnTo>
                  <a:lnTo>
                    <a:pt x="1828800" y="3470400"/>
                  </a:lnTo>
                  <a:lnTo>
                    <a:pt x="1778400" y="3312000"/>
                  </a:lnTo>
                  <a:lnTo>
                    <a:pt x="1670400" y="3024000"/>
                  </a:lnTo>
                  <a:lnTo>
                    <a:pt x="1605600" y="2822400"/>
                  </a:lnTo>
                  <a:lnTo>
                    <a:pt x="1627200" y="2613600"/>
                  </a:lnTo>
                  <a:lnTo>
                    <a:pt x="1605600" y="2498400"/>
                  </a:lnTo>
                  <a:lnTo>
                    <a:pt x="1620000" y="2167200"/>
                  </a:lnTo>
                  <a:lnTo>
                    <a:pt x="1641600" y="1987200"/>
                  </a:lnTo>
                  <a:lnTo>
                    <a:pt x="1713600" y="1980000"/>
                  </a:lnTo>
                  <a:lnTo>
                    <a:pt x="1785600" y="2095200"/>
                  </a:lnTo>
                  <a:lnTo>
                    <a:pt x="1807200" y="1864800"/>
                  </a:lnTo>
                  <a:lnTo>
                    <a:pt x="1987200" y="1980000"/>
                  </a:lnTo>
                  <a:lnTo>
                    <a:pt x="2224800" y="2080800"/>
                  </a:lnTo>
                  <a:lnTo>
                    <a:pt x="2347200" y="2095200"/>
                  </a:lnTo>
                  <a:lnTo>
                    <a:pt x="2476800" y="2239200"/>
                  </a:lnTo>
                  <a:lnTo>
                    <a:pt x="2635200" y="2260800"/>
                  </a:lnTo>
                  <a:lnTo>
                    <a:pt x="2887200" y="2160000"/>
                  </a:lnTo>
                  <a:lnTo>
                    <a:pt x="2937600" y="2030400"/>
                  </a:lnTo>
                  <a:lnTo>
                    <a:pt x="2887200" y="1872000"/>
                  </a:lnTo>
                  <a:lnTo>
                    <a:pt x="2779200" y="1699200"/>
                  </a:lnTo>
                  <a:lnTo>
                    <a:pt x="2642400" y="1245600"/>
                  </a:lnTo>
                  <a:lnTo>
                    <a:pt x="2685600" y="1029600"/>
                  </a:lnTo>
                  <a:lnTo>
                    <a:pt x="2916000" y="950400"/>
                  </a:lnTo>
                  <a:lnTo>
                    <a:pt x="2952000" y="849600"/>
                  </a:lnTo>
                  <a:lnTo>
                    <a:pt x="2916000" y="748800"/>
                  </a:lnTo>
                  <a:lnTo>
                    <a:pt x="2757600" y="684000"/>
                  </a:lnTo>
                  <a:lnTo>
                    <a:pt x="2548800" y="669600"/>
                  </a:lnTo>
                  <a:lnTo>
                    <a:pt x="2512800" y="669600"/>
                  </a:lnTo>
                  <a:lnTo>
                    <a:pt x="2397600" y="496800"/>
                  </a:lnTo>
                  <a:lnTo>
                    <a:pt x="2354400" y="381600"/>
                  </a:lnTo>
                  <a:lnTo>
                    <a:pt x="2260800" y="316800"/>
                  </a:lnTo>
                  <a:lnTo>
                    <a:pt x="2131200" y="345600"/>
                  </a:lnTo>
                  <a:lnTo>
                    <a:pt x="1987200" y="446400"/>
                  </a:lnTo>
                  <a:lnTo>
                    <a:pt x="1900800" y="504000"/>
                  </a:lnTo>
                  <a:lnTo>
                    <a:pt x="1771200" y="475200"/>
                  </a:lnTo>
                  <a:lnTo>
                    <a:pt x="1533600" y="345600"/>
                  </a:lnTo>
                  <a:lnTo>
                    <a:pt x="1411200" y="230400"/>
                  </a:lnTo>
                  <a:lnTo>
                    <a:pt x="1288800" y="129600"/>
                  </a:lnTo>
                  <a:lnTo>
                    <a:pt x="1108800" y="79200"/>
                  </a:lnTo>
                  <a:lnTo>
                    <a:pt x="1051200" y="14400"/>
                  </a:lnTo>
                  <a:lnTo>
                    <a:pt x="885600" y="0"/>
                  </a:lnTo>
                  <a:lnTo>
                    <a:pt x="705600" y="165600"/>
                  </a:lnTo>
                  <a:lnTo>
                    <a:pt x="597600" y="223200"/>
                  </a:lnTo>
                  <a:lnTo>
                    <a:pt x="468000" y="230400"/>
                  </a:lnTo>
                  <a:lnTo>
                    <a:pt x="331200" y="201600"/>
                  </a:lnTo>
                  <a:lnTo>
                    <a:pt x="216000" y="237600"/>
                  </a:lnTo>
                  <a:lnTo>
                    <a:pt x="86400" y="223200"/>
                  </a:lnTo>
                  <a:lnTo>
                    <a:pt x="0" y="316800"/>
                  </a:lnTo>
                  <a:lnTo>
                    <a:pt x="64800" y="590400"/>
                  </a:lnTo>
                  <a:lnTo>
                    <a:pt x="100800" y="842400"/>
                  </a:lnTo>
                  <a:lnTo>
                    <a:pt x="115200" y="943200"/>
                  </a:lnTo>
                  <a:lnTo>
                    <a:pt x="79200" y="1137600"/>
                  </a:lnTo>
                  <a:lnTo>
                    <a:pt x="7200" y="1317600"/>
                  </a:lnTo>
                  <a:lnTo>
                    <a:pt x="36000" y="1533600"/>
                  </a:lnTo>
                  <a:lnTo>
                    <a:pt x="57600" y="1699200"/>
                  </a:lnTo>
                  <a:lnTo>
                    <a:pt x="28800" y="1915200"/>
                  </a:lnTo>
                  <a:close/>
                </a:path>
              </a:pathLst>
            </a:custGeom>
            <a:ln w="381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002210" y="2962147"/>
            <a:ext cx="9531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Cow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spc="5" b="1">
                <a:latin typeface="Calibri"/>
                <a:cs typeface="Calibri"/>
              </a:rPr>
              <a:t>#1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39" y="6136511"/>
            <a:ext cx="4590415" cy="66230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>
                <a:latin typeface="Calibri"/>
                <a:cs typeface="Calibri"/>
              </a:rPr>
              <a:t>Kirillov 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5">
                <a:latin typeface="Calibri"/>
                <a:cs typeface="Calibri"/>
              </a:rPr>
              <a:t>“Panoptic </a:t>
            </a:r>
            <a:r>
              <a:rPr dirty="0" sz="1400" spc="-10">
                <a:latin typeface="Calibri"/>
                <a:cs typeface="Calibri"/>
              </a:rPr>
              <a:t>Feature </a:t>
            </a:r>
            <a:r>
              <a:rPr dirty="0" sz="1400" spc="-5">
                <a:latin typeface="Calibri"/>
                <a:cs typeface="Calibri"/>
              </a:rPr>
              <a:t>Pyramid </a:t>
            </a:r>
            <a:r>
              <a:rPr dirty="0" sz="1400" spc="-20">
                <a:latin typeface="Calibri"/>
                <a:cs typeface="Calibri"/>
              </a:rPr>
              <a:t>Networks”,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  <a:p>
            <a:pPr marL="850900">
              <a:lnSpc>
                <a:spcPct val="100000"/>
              </a:lnSpc>
              <a:spcBef>
                <a:spcPts val="86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83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905839" y="3171444"/>
            <a:ext cx="13157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00" spc="-635" b="1">
                <a:latin typeface="Calibri"/>
                <a:cs typeface="Calibri"/>
              </a:rPr>
              <a:t>Co</a:t>
            </a:r>
            <a:r>
              <a:rPr dirty="0" baseline="-12731" sz="3600" spc="-952" b="1">
                <a:latin typeface="Calibri"/>
                <a:cs typeface="Calibri"/>
              </a:rPr>
              <a:t>Co</a:t>
            </a:r>
            <a:r>
              <a:rPr dirty="0" sz="3200" spc="-635" b="1">
                <a:latin typeface="Calibri"/>
                <a:cs typeface="Calibri"/>
              </a:rPr>
              <a:t>w</a:t>
            </a:r>
            <a:r>
              <a:rPr dirty="0" baseline="-12731" sz="3600" spc="-952" b="1">
                <a:latin typeface="Calibri"/>
                <a:cs typeface="Calibri"/>
              </a:rPr>
              <a:t>w</a:t>
            </a:r>
            <a:r>
              <a:rPr dirty="0" baseline="-12731" sz="3600" spc="-600" b="1">
                <a:latin typeface="Calibri"/>
                <a:cs typeface="Calibri"/>
              </a:rPr>
              <a:t> </a:t>
            </a:r>
            <a:r>
              <a:rPr dirty="0" sz="3200" spc="-605" b="1">
                <a:latin typeface="Calibri"/>
                <a:cs typeface="Calibri"/>
              </a:rPr>
              <a:t>#</a:t>
            </a:r>
            <a:r>
              <a:rPr dirty="0" baseline="-12731" sz="3600" spc="-907" b="1">
                <a:latin typeface="Calibri"/>
                <a:cs typeface="Calibri"/>
              </a:rPr>
              <a:t>#2</a:t>
            </a:r>
            <a:r>
              <a:rPr dirty="0" sz="3200" spc="-605" b="1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5810" y="4470907"/>
            <a:ext cx="7156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G</a:t>
            </a:r>
            <a:r>
              <a:rPr dirty="0" sz="2400" spc="-55" b="1">
                <a:latin typeface="Calibri"/>
                <a:cs typeface="Calibri"/>
              </a:rPr>
              <a:t>r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5" b="1">
                <a:latin typeface="Calibri"/>
                <a:cs typeface="Calibri"/>
              </a:rPr>
              <a:t>s</a:t>
            </a:r>
            <a:r>
              <a:rPr dirty="0" sz="2400" b="1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03819" y="2187955"/>
            <a:ext cx="695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5" b="1">
                <a:latin typeface="Calibri"/>
                <a:cs typeface="Calibri"/>
              </a:rPr>
              <a:t>T</a:t>
            </a:r>
            <a:r>
              <a:rPr dirty="0" sz="2400" spc="-35" b="1">
                <a:latin typeface="Calibri"/>
                <a:cs typeface="Calibri"/>
              </a:rPr>
              <a:t>r</a:t>
            </a:r>
            <a:r>
              <a:rPr dirty="0" sz="2400" spc="5" b="1">
                <a:latin typeface="Calibri"/>
                <a:cs typeface="Calibri"/>
              </a:rPr>
              <a:t>ee</a:t>
            </a:r>
            <a:r>
              <a:rPr dirty="0" sz="2400" b="1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92924" y="1703323"/>
            <a:ext cx="4603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S</a:t>
            </a:r>
            <a:r>
              <a:rPr dirty="0" sz="2400" spc="-5" b="1">
                <a:latin typeface="Calibri"/>
                <a:cs typeface="Calibri"/>
              </a:rPr>
              <a:t>k</a:t>
            </a:r>
            <a:r>
              <a:rPr dirty="0" sz="2400" b="1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8324" y="1443228"/>
            <a:ext cx="2795905" cy="14916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dirty="0" sz="3200" spc="-5">
                <a:latin typeface="Calibri"/>
                <a:cs typeface="Calibri"/>
              </a:rPr>
              <a:t>Label </a:t>
            </a:r>
            <a:r>
              <a:rPr dirty="0" sz="3200">
                <a:latin typeface="Calibri"/>
                <a:cs typeface="Calibri"/>
              </a:rPr>
              <a:t>all </a:t>
            </a:r>
            <a:r>
              <a:rPr dirty="0" sz="3200" spc="-15">
                <a:latin typeface="Calibri"/>
                <a:cs typeface="Calibri"/>
              </a:rPr>
              <a:t>pixels</a:t>
            </a:r>
            <a:r>
              <a:rPr dirty="0" sz="3200" spc="-7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  the </a:t>
            </a:r>
            <a:r>
              <a:rPr dirty="0" sz="3200" spc="-5">
                <a:latin typeface="Calibri"/>
                <a:cs typeface="Calibri"/>
              </a:rPr>
              <a:t>image </a:t>
            </a:r>
            <a:r>
              <a:rPr dirty="0" sz="3200">
                <a:latin typeface="Calibri"/>
                <a:cs typeface="Calibri"/>
              </a:rPr>
              <a:t>(both  things and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stuff)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8324" y="3400044"/>
            <a:ext cx="2472055" cy="19735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3200" spc="-15">
                <a:latin typeface="Calibri"/>
                <a:cs typeface="Calibri"/>
              </a:rPr>
              <a:t>For </a:t>
            </a:r>
            <a:r>
              <a:rPr dirty="0" sz="3200" spc="20">
                <a:latin typeface="Calibri"/>
                <a:cs typeface="Calibri"/>
              </a:rPr>
              <a:t>“thing”  </a:t>
            </a:r>
            <a:r>
              <a:rPr dirty="0" sz="3200" spc="-15">
                <a:latin typeface="Calibri"/>
                <a:cs typeface="Calibri"/>
              </a:rPr>
              <a:t>categories</a:t>
            </a:r>
            <a:r>
              <a:rPr dirty="0" sz="3200" spc="-6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also  </a:t>
            </a:r>
            <a:r>
              <a:rPr dirty="0" sz="3200" spc="-20">
                <a:latin typeface="Calibri"/>
                <a:cs typeface="Calibri"/>
              </a:rPr>
              <a:t>separate </a:t>
            </a:r>
            <a:r>
              <a:rPr dirty="0" sz="3200" spc="-15">
                <a:latin typeface="Calibri"/>
                <a:cs typeface="Calibri"/>
              </a:rPr>
              <a:t>into  </a:t>
            </a:r>
            <a:r>
              <a:rPr dirty="0" sz="3200" spc="-10">
                <a:latin typeface="Calibri"/>
                <a:cs typeface="Calibri"/>
              </a:rPr>
              <a:t>instances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39" y="5829300"/>
            <a:ext cx="36379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libri"/>
                <a:cs typeface="Calibri"/>
              </a:rPr>
              <a:t>Kirillov 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5">
                <a:latin typeface="Calibri"/>
                <a:cs typeface="Calibri"/>
              </a:rPr>
              <a:t>“Panoptic </a:t>
            </a:r>
            <a:r>
              <a:rPr dirty="0" sz="1400" spc="-15">
                <a:latin typeface="Calibri"/>
                <a:cs typeface="Calibri"/>
              </a:rPr>
              <a:t>Segmentation”,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912" y="1073059"/>
            <a:ext cx="11299205" cy="4971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636" y="317499"/>
            <a:ext cx="112915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Beyond </a:t>
            </a:r>
            <a:r>
              <a:rPr dirty="0" spc="-20"/>
              <a:t>Instance </a:t>
            </a:r>
            <a:r>
              <a:rPr dirty="0" spc="-15"/>
              <a:t>Segmentation: </a:t>
            </a:r>
            <a:r>
              <a:rPr dirty="0" sz="3900" spc="25"/>
              <a:t>Panoptic</a:t>
            </a:r>
            <a:r>
              <a:rPr dirty="0" sz="3900" spc="65"/>
              <a:t> </a:t>
            </a:r>
            <a:r>
              <a:rPr dirty="0" sz="3900" spc="30"/>
              <a:t>Segmentation</a:t>
            </a:r>
            <a:endParaRPr sz="3900"/>
          </a:p>
        </p:txBody>
      </p:sp>
      <p:sp>
        <p:nvSpPr>
          <p:cNvPr id="4" name="object 4"/>
          <p:cNvSpPr txBox="1"/>
          <p:nvPr/>
        </p:nvSpPr>
        <p:spPr>
          <a:xfrm>
            <a:off x="78739" y="6136511"/>
            <a:ext cx="4590415" cy="66230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>
                <a:latin typeface="Calibri"/>
                <a:cs typeface="Calibri"/>
              </a:rPr>
              <a:t>Kirillov 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5">
                <a:latin typeface="Calibri"/>
                <a:cs typeface="Calibri"/>
              </a:rPr>
              <a:t>“Panoptic </a:t>
            </a:r>
            <a:r>
              <a:rPr dirty="0" sz="1400" spc="-10">
                <a:latin typeface="Calibri"/>
                <a:cs typeface="Calibri"/>
              </a:rPr>
              <a:t>Feature </a:t>
            </a:r>
            <a:r>
              <a:rPr dirty="0" sz="1400" spc="-5">
                <a:latin typeface="Calibri"/>
                <a:cs typeface="Calibri"/>
              </a:rPr>
              <a:t>Pyramid </a:t>
            </a:r>
            <a:r>
              <a:rPr dirty="0" sz="1400" spc="-20">
                <a:latin typeface="Calibri"/>
                <a:cs typeface="Calibri"/>
              </a:rPr>
              <a:t>Networks”,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  <a:p>
            <a:pPr marL="850900">
              <a:lnSpc>
                <a:spcPct val="100000"/>
              </a:lnSpc>
              <a:spcBef>
                <a:spcPts val="86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83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014920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Beyond </a:t>
            </a:r>
            <a:r>
              <a:rPr dirty="0" spc="-20"/>
              <a:t>Instance </a:t>
            </a:r>
            <a:r>
              <a:rPr dirty="0" spc="-15"/>
              <a:t>Segmentation: </a:t>
            </a:r>
            <a:r>
              <a:rPr dirty="0" spc="-5"/>
              <a:t>Human</a:t>
            </a:r>
            <a:r>
              <a:rPr dirty="0" spc="-10"/>
              <a:t> </a:t>
            </a:r>
            <a:r>
              <a:rPr dirty="0" spc="-20"/>
              <a:t>Keypoints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34334" y="1049482"/>
            <a:ext cx="3748404" cy="5184775"/>
            <a:chOff x="7234334" y="1049482"/>
            <a:chExt cx="3748404" cy="5184775"/>
          </a:xfrm>
        </p:grpSpPr>
        <p:sp>
          <p:nvSpPr>
            <p:cNvPr id="4" name="object 4"/>
            <p:cNvSpPr/>
            <p:nvPr/>
          </p:nvSpPr>
          <p:spPr>
            <a:xfrm>
              <a:off x="7234334" y="1049482"/>
              <a:ext cx="3747795" cy="51845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86043" y="1346587"/>
              <a:ext cx="124667" cy="124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42026" y="1402570"/>
              <a:ext cx="386445" cy="2668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36231" y="1420958"/>
              <a:ext cx="124667" cy="1246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620487" y="1932537"/>
              <a:ext cx="124667" cy="124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691891" y="1918209"/>
              <a:ext cx="124667" cy="124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364098" y="2671203"/>
              <a:ext cx="124667" cy="124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635907" y="2905254"/>
              <a:ext cx="124667" cy="124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693876" y="2933910"/>
              <a:ext cx="124667" cy="1246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615772" y="3730235"/>
              <a:ext cx="124667" cy="124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592906" y="3756882"/>
              <a:ext cx="124667" cy="124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471080" y="3807099"/>
              <a:ext cx="124667" cy="1246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602242" y="4687941"/>
              <a:ext cx="124667" cy="1246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353993" y="4799910"/>
              <a:ext cx="124667" cy="124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635907" y="5619004"/>
              <a:ext cx="124667" cy="124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315894" y="5720579"/>
              <a:ext cx="124667" cy="124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664576" y="4806259"/>
              <a:ext cx="34290" cy="819150"/>
            </a:xfrm>
            <a:custGeom>
              <a:avLst/>
              <a:gdLst/>
              <a:ahLst/>
              <a:cxnLst/>
              <a:rect l="l" t="t" r="r" b="b"/>
              <a:pathLst>
                <a:path w="34290" h="819150">
                  <a:moveTo>
                    <a:pt x="33665" y="81909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655240" y="3875198"/>
              <a:ext cx="9525" cy="819150"/>
            </a:xfrm>
            <a:custGeom>
              <a:avLst/>
              <a:gdLst/>
              <a:ahLst/>
              <a:cxnLst/>
              <a:rect l="l" t="t" r="r" b="b"/>
              <a:pathLst>
                <a:path w="9525" h="819150">
                  <a:moveTo>
                    <a:pt x="9336" y="81909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378228" y="4918226"/>
              <a:ext cx="38100" cy="808990"/>
            </a:xfrm>
            <a:custGeom>
              <a:avLst/>
              <a:gdLst/>
              <a:ahLst/>
              <a:cxnLst/>
              <a:rect l="l" t="t" r="r" b="b"/>
              <a:pathLst>
                <a:path w="38100" h="808989">
                  <a:moveTo>
                    <a:pt x="0" y="808703"/>
                  </a:moveTo>
                  <a:lnTo>
                    <a:pt x="38099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416327" y="3925417"/>
              <a:ext cx="117475" cy="881380"/>
            </a:xfrm>
            <a:custGeom>
              <a:avLst/>
              <a:gdLst/>
              <a:ahLst/>
              <a:cxnLst/>
              <a:rect l="l" t="t" r="r" b="b"/>
              <a:pathLst>
                <a:path w="117475" h="881379">
                  <a:moveTo>
                    <a:pt x="0" y="880843"/>
                  </a:moveTo>
                  <a:lnTo>
                    <a:pt x="117086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711222" y="3819215"/>
              <a:ext cx="766445" cy="50800"/>
            </a:xfrm>
            <a:custGeom>
              <a:avLst/>
              <a:gdLst/>
              <a:ahLst/>
              <a:cxnLst/>
              <a:rect l="l" t="t" r="r" b="b"/>
              <a:pathLst>
                <a:path w="766445" h="50800">
                  <a:moveTo>
                    <a:pt x="766207" y="5021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810208" y="1980543"/>
              <a:ext cx="817244" cy="14604"/>
            </a:xfrm>
            <a:custGeom>
              <a:avLst/>
              <a:gdLst/>
              <a:ahLst/>
              <a:cxnLst/>
              <a:rect l="l" t="t" r="r" b="b"/>
              <a:pathLst>
                <a:path w="817245" h="14605">
                  <a:moveTo>
                    <a:pt x="816629" y="1432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426432" y="2020129"/>
              <a:ext cx="288290" cy="657860"/>
            </a:xfrm>
            <a:custGeom>
              <a:avLst/>
              <a:gdLst/>
              <a:ahLst/>
              <a:cxnLst/>
              <a:rect l="l" t="t" r="r" b="b"/>
              <a:pathLst>
                <a:path w="288290" h="657860">
                  <a:moveTo>
                    <a:pt x="0" y="657424"/>
                  </a:moveTo>
                  <a:lnTo>
                    <a:pt x="288206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66018" y="2773123"/>
              <a:ext cx="193040" cy="154940"/>
            </a:xfrm>
            <a:custGeom>
              <a:avLst/>
              <a:gdLst/>
              <a:ahLst/>
              <a:cxnLst/>
              <a:rect l="l" t="t" r="r" b="b"/>
              <a:pathLst>
                <a:path w="193040" h="154939">
                  <a:moveTo>
                    <a:pt x="0" y="0"/>
                  </a:moveTo>
                  <a:lnTo>
                    <a:pt x="192636" y="154878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682821" y="2050854"/>
              <a:ext cx="73660" cy="889635"/>
            </a:xfrm>
            <a:custGeom>
              <a:avLst/>
              <a:gdLst/>
              <a:ahLst/>
              <a:cxnLst/>
              <a:rect l="l" t="t" r="r" b="b"/>
              <a:pathLst>
                <a:path w="73659" h="889635">
                  <a:moveTo>
                    <a:pt x="0" y="0"/>
                  </a:moveTo>
                  <a:lnTo>
                    <a:pt x="73388" y="889406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678106" y="3052228"/>
              <a:ext cx="78105" cy="684530"/>
            </a:xfrm>
            <a:custGeom>
              <a:avLst/>
              <a:gdLst/>
              <a:ahLst/>
              <a:cxnLst/>
              <a:rect l="l" t="t" r="r" b="b"/>
              <a:pathLst>
                <a:path w="78104" h="684529">
                  <a:moveTo>
                    <a:pt x="0" y="684357"/>
                  </a:moveTo>
                  <a:lnTo>
                    <a:pt x="78104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094325" y="1994870"/>
              <a:ext cx="124460" cy="1849755"/>
            </a:xfrm>
            <a:custGeom>
              <a:avLst/>
              <a:gdLst/>
              <a:ahLst/>
              <a:cxnLst/>
              <a:rect l="l" t="t" r="r" b="b"/>
              <a:pathLst>
                <a:path w="124459" h="1849754">
                  <a:moveTo>
                    <a:pt x="0" y="1849454"/>
                  </a:moveTo>
                  <a:lnTo>
                    <a:pt x="124197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20726" y="1628804"/>
              <a:ext cx="83820" cy="366395"/>
            </a:xfrm>
            <a:custGeom>
              <a:avLst/>
              <a:gdLst/>
              <a:ahLst/>
              <a:cxnLst/>
              <a:rect l="l" t="t" r="r" b="b"/>
              <a:pathLst>
                <a:path w="83820" h="366394">
                  <a:moveTo>
                    <a:pt x="0" y="366067"/>
                  </a:moveTo>
                  <a:lnTo>
                    <a:pt x="83635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48377" y="1464904"/>
              <a:ext cx="16510" cy="68580"/>
            </a:xfrm>
            <a:custGeom>
              <a:avLst/>
              <a:gdLst/>
              <a:ahLst/>
              <a:cxnLst/>
              <a:rect l="l" t="t" r="r" b="b"/>
              <a:pathLst>
                <a:path w="16509" h="68580">
                  <a:moveTo>
                    <a:pt x="16396" y="6833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360343" y="1504490"/>
              <a:ext cx="34290" cy="68580"/>
            </a:xfrm>
            <a:custGeom>
              <a:avLst/>
              <a:gdLst/>
              <a:ahLst/>
              <a:cxnLst/>
              <a:rect l="l" t="t" r="r" b="b"/>
              <a:pathLst>
                <a:path w="34290" h="68580">
                  <a:moveTo>
                    <a:pt x="34282" y="0"/>
                  </a:moveTo>
                  <a:lnTo>
                    <a:pt x="0" y="68331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304360" y="1408921"/>
              <a:ext cx="90805" cy="16510"/>
            </a:xfrm>
            <a:custGeom>
              <a:avLst/>
              <a:gdLst/>
              <a:ahLst/>
              <a:cxnLst/>
              <a:rect l="l" t="t" r="r" b="b"/>
              <a:pathLst>
                <a:path w="90804" h="16509">
                  <a:moveTo>
                    <a:pt x="0" y="0"/>
                  </a:moveTo>
                  <a:lnTo>
                    <a:pt x="90265" y="16396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490196" y="1464904"/>
              <a:ext cx="57150" cy="113030"/>
            </a:xfrm>
            <a:custGeom>
              <a:avLst/>
              <a:gdLst/>
              <a:ahLst/>
              <a:cxnLst/>
              <a:rect l="l" t="t" r="r" b="b"/>
              <a:pathLst>
                <a:path w="57150" h="113030">
                  <a:moveTo>
                    <a:pt x="0" y="0"/>
                  </a:moveTo>
                  <a:lnTo>
                    <a:pt x="56830" y="112813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138151" y="1408921"/>
              <a:ext cx="54610" cy="34925"/>
            </a:xfrm>
            <a:custGeom>
              <a:avLst/>
              <a:gdLst/>
              <a:ahLst/>
              <a:cxnLst/>
              <a:rect l="l" t="t" r="r" b="b"/>
              <a:pathLst>
                <a:path w="54609" h="34925">
                  <a:moveTo>
                    <a:pt x="54242" y="0"/>
                  </a:moveTo>
                  <a:lnTo>
                    <a:pt x="0" y="34784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724548" y="1163828"/>
            <a:ext cx="3902075" cy="4783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Represent </a:t>
            </a:r>
            <a:r>
              <a:rPr dirty="0" sz="2400" spc="-5">
                <a:latin typeface="Calibri"/>
                <a:cs typeface="Calibri"/>
              </a:rPr>
              <a:t>the pose of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human  </a:t>
            </a:r>
            <a:r>
              <a:rPr dirty="0" sz="2400" spc="-10">
                <a:latin typeface="Calibri"/>
                <a:cs typeface="Calibri"/>
              </a:rPr>
              <a:t>by locating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">
                <a:latin typeface="Calibri"/>
                <a:cs typeface="Calibri"/>
              </a:rPr>
              <a:t>set of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keypoints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5">
                <a:latin typeface="Calibri"/>
                <a:cs typeface="Calibri"/>
              </a:rPr>
              <a:t>e.g. </a:t>
            </a:r>
            <a:r>
              <a:rPr dirty="0" sz="2400" spc="-5">
                <a:latin typeface="Calibri"/>
                <a:cs typeface="Calibri"/>
              </a:rPr>
              <a:t>17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keypoints: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45"/>
              </a:lnSpc>
              <a:spcBef>
                <a:spcPts val="2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Nose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4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Left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10">
                <a:latin typeface="Calibri"/>
                <a:cs typeface="Calibri"/>
              </a:rPr>
              <a:t>Right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eye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Left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10">
                <a:latin typeface="Calibri"/>
                <a:cs typeface="Calibri"/>
              </a:rPr>
              <a:t>Right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ear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Left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10">
                <a:latin typeface="Calibri"/>
                <a:cs typeface="Calibri"/>
              </a:rPr>
              <a:t>Right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shoulder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Left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10">
                <a:latin typeface="Calibri"/>
                <a:cs typeface="Calibri"/>
              </a:rPr>
              <a:t>Right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elbow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45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Left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10">
                <a:latin typeface="Calibri"/>
                <a:cs typeface="Calibri"/>
              </a:rPr>
              <a:t>Right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wrist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4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Left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10">
                <a:latin typeface="Calibri"/>
                <a:cs typeface="Calibri"/>
              </a:rPr>
              <a:t>Right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hip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Left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10">
                <a:latin typeface="Calibri"/>
                <a:cs typeface="Calibri"/>
              </a:rPr>
              <a:t>Right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knee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Left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10">
                <a:latin typeface="Calibri"/>
                <a:cs typeface="Calibri"/>
              </a:rPr>
              <a:t>Right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ankle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739" y="6145157"/>
            <a:ext cx="1642745" cy="1651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u="sng" sz="9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Person </a:t>
            </a:r>
            <a:r>
              <a:rPr dirty="0" u="sng" sz="9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 </a:t>
            </a:r>
            <a:r>
              <a:rPr dirty="0" sz="900">
                <a:latin typeface="Calibri"/>
                <a:cs typeface="Calibri"/>
              </a:rPr>
              <a:t>is </a:t>
            </a:r>
            <a:r>
              <a:rPr dirty="0" u="sng" sz="9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9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900" spc="-9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9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84</a:t>
            </a:fld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152" y="569975"/>
            <a:ext cx="9842500" cy="5587365"/>
            <a:chOff x="73152" y="569975"/>
            <a:chExt cx="9842500" cy="5587365"/>
          </a:xfrm>
        </p:grpSpPr>
        <p:sp>
          <p:nvSpPr>
            <p:cNvPr id="3" name="object 3"/>
            <p:cNvSpPr/>
            <p:nvPr/>
          </p:nvSpPr>
          <p:spPr>
            <a:xfrm>
              <a:off x="3145535" y="569975"/>
              <a:ext cx="6769608" cy="55869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3152" y="3825239"/>
              <a:ext cx="3398520" cy="228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8" y="283971"/>
            <a:ext cx="4679950" cy="1181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550"/>
              </a:lnSpc>
              <a:spcBef>
                <a:spcPts val="100"/>
              </a:spcBef>
            </a:pPr>
            <a:r>
              <a:rPr dirty="0" spc="-5"/>
              <a:t>Mask</a:t>
            </a:r>
            <a:r>
              <a:rPr dirty="0" spc="-15"/>
              <a:t> </a:t>
            </a:r>
            <a:r>
              <a:rPr dirty="0" spc="-5"/>
              <a:t>R-CNN:</a:t>
            </a:r>
          </a:p>
          <a:p>
            <a:pPr marL="12700">
              <a:lnSpc>
                <a:spcPts val="4550"/>
              </a:lnSpc>
            </a:pPr>
            <a:r>
              <a:rPr dirty="0" spc="-20"/>
              <a:t>Instance</a:t>
            </a:r>
            <a:r>
              <a:rPr dirty="0" spc="-65"/>
              <a:t> </a:t>
            </a:r>
            <a:r>
              <a:rPr dirty="0" spc="-15"/>
              <a:t>Segmentation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2292" y="1200865"/>
            <a:ext cx="9975215" cy="5124450"/>
            <a:chOff x="42292" y="1200865"/>
            <a:chExt cx="9975215" cy="5124450"/>
          </a:xfrm>
        </p:grpSpPr>
        <p:sp>
          <p:nvSpPr>
            <p:cNvPr id="7" name="object 7"/>
            <p:cNvSpPr/>
            <p:nvPr/>
          </p:nvSpPr>
          <p:spPr>
            <a:xfrm>
              <a:off x="42292" y="2956699"/>
              <a:ext cx="1786889" cy="3196590"/>
            </a:xfrm>
            <a:custGeom>
              <a:avLst/>
              <a:gdLst/>
              <a:ahLst/>
              <a:cxnLst/>
              <a:rect l="l" t="t" r="r" b="b"/>
              <a:pathLst>
                <a:path w="1786889" h="3196590">
                  <a:moveTo>
                    <a:pt x="1786507" y="0"/>
                  </a:moveTo>
                  <a:lnTo>
                    <a:pt x="0" y="0"/>
                  </a:lnTo>
                  <a:lnTo>
                    <a:pt x="0" y="3196393"/>
                  </a:lnTo>
                  <a:lnTo>
                    <a:pt x="1786507" y="3196393"/>
                  </a:lnTo>
                  <a:lnTo>
                    <a:pt x="1786507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75471" y="4324582"/>
              <a:ext cx="1446245" cy="20002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71630" y="4442242"/>
              <a:ext cx="230418" cy="122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2"/>
                  </a:lnTo>
                  <a:lnTo>
                    <a:pt x="6461" y="33476"/>
                  </a:lnTo>
                  <a:lnTo>
                    <a:pt x="13473" y="37678"/>
                  </a:lnTo>
                  <a:lnTo>
                    <a:pt x="22061" y="39220"/>
                  </a:lnTo>
                  <a:lnTo>
                    <a:pt x="30648" y="37678"/>
                  </a:lnTo>
                  <a:lnTo>
                    <a:pt x="37660" y="33476"/>
                  </a:lnTo>
                  <a:lnTo>
                    <a:pt x="42388" y="27242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4"/>
                  </a:lnTo>
                  <a:lnTo>
                    <a:pt x="1733" y="11977"/>
                  </a:lnTo>
                  <a:lnTo>
                    <a:pt x="0" y="19611"/>
                  </a:lnTo>
                  <a:lnTo>
                    <a:pt x="1733" y="27244"/>
                  </a:lnTo>
                  <a:lnTo>
                    <a:pt x="6461" y="33477"/>
                  </a:lnTo>
                  <a:lnTo>
                    <a:pt x="13473" y="37680"/>
                  </a:lnTo>
                  <a:lnTo>
                    <a:pt x="22061" y="39221"/>
                  </a:lnTo>
                  <a:lnTo>
                    <a:pt x="30648" y="37680"/>
                  </a:lnTo>
                  <a:lnTo>
                    <a:pt x="37660" y="33477"/>
                  </a:lnTo>
                  <a:lnTo>
                    <a:pt x="42388" y="27244"/>
                  </a:lnTo>
                  <a:lnTo>
                    <a:pt x="44122" y="19611"/>
                  </a:lnTo>
                  <a:lnTo>
                    <a:pt x="42388" y="11977"/>
                  </a:lnTo>
                  <a:lnTo>
                    <a:pt x="37660" y="5744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4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4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1" y="37660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3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3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0" y="37660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3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19610" y="0"/>
                  </a:moveTo>
                  <a:lnTo>
                    <a:pt x="11976" y="1733"/>
                  </a:lnTo>
                  <a:lnTo>
                    <a:pt x="5743" y="6461"/>
                  </a:lnTo>
                  <a:lnTo>
                    <a:pt x="1541" y="13473"/>
                  </a:lnTo>
                  <a:lnTo>
                    <a:pt x="0" y="22061"/>
                  </a:lnTo>
                  <a:lnTo>
                    <a:pt x="1541" y="30648"/>
                  </a:lnTo>
                  <a:lnTo>
                    <a:pt x="5743" y="37660"/>
                  </a:lnTo>
                  <a:lnTo>
                    <a:pt x="11976" y="42388"/>
                  </a:lnTo>
                  <a:lnTo>
                    <a:pt x="19610" y="44122"/>
                  </a:lnTo>
                  <a:lnTo>
                    <a:pt x="27242" y="42388"/>
                  </a:lnTo>
                  <a:lnTo>
                    <a:pt x="33476" y="37660"/>
                  </a:lnTo>
                  <a:lnTo>
                    <a:pt x="37678" y="30648"/>
                  </a:lnTo>
                  <a:lnTo>
                    <a:pt x="39220" y="22061"/>
                  </a:lnTo>
                  <a:lnTo>
                    <a:pt x="37678" y="13473"/>
                  </a:lnTo>
                  <a:lnTo>
                    <a:pt x="33476" y="6461"/>
                  </a:lnTo>
                  <a:lnTo>
                    <a:pt x="27242" y="1733"/>
                  </a:lnTo>
                  <a:lnTo>
                    <a:pt x="196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0" y="22061"/>
                  </a:moveTo>
                  <a:lnTo>
                    <a:pt x="1541" y="13474"/>
                  </a:lnTo>
                  <a:lnTo>
                    <a:pt x="5743" y="6461"/>
                  </a:lnTo>
                  <a:lnTo>
                    <a:pt x="11976" y="1733"/>
                  </a:lnTo>
                  <a:lnTo>
                    <a:pt x="19610" y="0"/>
                  </a:lnTo>
                  <a:lnTo>
                    <a:pt x="27243" y="1733"/>
                  </a:lnTo>
                  <a:lnTo>
                    <a:pt x="33476" y="6461"/>
                  </a:lnTo>
                  <a:lnTo>
                    <a:pt x="37679" y="13474"/>
                  </a:lnTo>
                  <a:lnTo>
                    <a:pt x="39220" y="22061"/>
                  </a:lnTo>
                  <a:lnTo>
                    <a:pt x="37679" y="30648"/>
                  </a:lnTo>
                  <a:lnTo>
                    <a:pt x="33476" y="37661"/>
                  </a:lnTo>
                  <a:lnTo>
                    <a:pt x="27243" y="42389"/>
                  </a:lnTo>
                  <a:lnTo>
                    <a:pt x="19610" y="44122"/>
                  </a:lnTo>
                  <a:lnTo>
                    <a:pt x="11976" y="42389"/>
                  </a:lnTo>
                  <a:lnTo>
                    <a:pt x="5743" y="37661"/>
                  </a:lnTo>
                  <a:lnTo>
                    <a:pt x="1541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7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7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1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2" y="0"/>
                  </a:moveTo>
                  <a:lnTo>
                    <a:pt x="13474" y="1733"/>
                  </a:lnTo>
                  <a:lnTo>
                    <a:pt x="6462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2" y="37661"/>
                  </a:lnTo>
                  <a:lnTo>
                    <a:pt x="13474" y="42389"/>
                  </a:lnTo>
                  <a:lnTo>
                    <a:pt x="22062" y="44122"/>
                  </a:lnTo>
                  <a:lnTo>
                    <a:pt x="30649" y="42389"/>
                  </a:lnTo>
                  <a:lnTo>
                    <a:pt x="37662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2" y="6461"/>
                  </a:lnTo>
                  <a:lnTo>
                    <a:pt x="30649" y="1733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413803" y="5432552"/>
              <a:ext cx="45720" cy="340360"/>
            </a:xfrm>
            <a:custGeom>
              <a:avLst/>
              <a:gdLst/>
              <a:ahLst/>
              <a:cxnLst/>
              <a:rect l="l" t="t" r="r" b="b"/>
              <a:pathLst>
                <a:path w="45720" h="340360">
                  <a:moveTo>
                    <a:pt x="0" y="340027"/>
                  </a:moveTo>
                  <a:lnTo>
                    <a:pt x="45198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031406" y="4697174"/>
              <a:ext cx="111760" cy="254000"/>
            </a:xfrm>
            <a:custGeom>
              <a:avLst/>
              <a:gdLst/>
              <a:ahLst/>
              <a:cxnLst/>
              <a:rect l="l" t="t" r="r" b="b"/>
              <a:pathLst>
                <a:path w="111760" h="254000">
                  <a:moveTo>
                    <a:pt x="0" y="253782"/>
                  </a:moveTo>
                  <a:lnTo>
                    <a:pt x="111254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051016" y="4986422"/>
              <a:ext cx="74930" cy="60325"/>
            </a:xfrm>
            <a:custGeom>
              <a:avLst/>
              <a:gdLst/>
              <a:ahLst/>
              <a:cxnLst/>
              <a:rect l="l" t="t" r="r" b="b"/>
              <a:pathLst>
                <a:path w="74929" h="60325">
                  <a:moveTo>
                    <a:pt x="0" y="0"/>
                  </a:moveTo>
                  <a:lnTo>
                    <a:pt x="74362" y="59786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516757" y="5094278"/>
              <a:ext cx="30480" cy="264795"/>
            </a:xfrm>
            <a:custGeom>
              <a:avLst/>
              <a:gdLst/>
              <a:ahLst/>
              <a:cxnLst/>
              <a:rect l="l" t="t" r="r" b="b"/>
              <a:pathLst>
                <a:path w="30479" h="264795">
                  <a:moveTo>
                    <a:pt x="0" y="264179"/>
                  </a:moveTo>
                  <a:lnTo>
                    <a:pt x="3015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91241" y="4687368"/>
              <a:ext cx="48260" cy="714375"/>
            </a:xfrm>
            <a:custGeom>
              <a:avLst/>
              <a:gdLst/>
              <a:ahLst/>
              <a:cxnLst/>
              <a:rect l="l" t="t" r="r" b="b"/>
              <a:pathLst>
                <a:path w="48260" h="714375">
                  <a:moveTo>
                    <a:pt x="0" y="713936"/>
                  </a:moveTo>
                  <a:lnTo>
                    <a:pt x="47943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340265" y="4545195"/>
              <a:ext cx="32384" cy="141605"/>
            </a:xfrm>
            <a:custGeom>
              <a:avLst/>
              <a:gdLst/>
              <a:ahLst/>
              <a:cxnLst/>
              <a:rect l="l" t="t" r="r" b="b"/>
              <a:pathLst>
                <a:path w="32385" h="141604">
                  <a:moveTo>
                    <a:pt x="0" y="141311"/>
                  </a:moveTo>
                  <a:lnTo>
                    <a:pt x="32285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350070" y="448146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6329" y="26377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394193" y="4496171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70">
                  <a:moveTo>
                    <a:pt x="13233" y="0"/>
                  </a:moveTo>
                  <a:lnTo>
                    <a:pt x="0" y="2637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374583" y="4461852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0"/>
                  </a:moveTo>
                  <a:lnTo>
                    <a:pt x="34844" y="6329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443219" y="4481462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0" y="0"/>
                  </a:moveTo>
                  <a:lnTo>
                    <a:pt x="21937" y="43548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310850" y="4461852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4" h="13970">
                  <a:moveTo>
                    <a:pt x="20938" y="0"/>
                  </a:moveTo>
                  <a:lnTo>
                    <a:pt x="0" y="1342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121285" marR="161290">
              <a:lnSpc>
                <a:spcPts val="2900"/>
              </a:lnSpc>
              <a:spcBef>
                <a:spcPts val="55"/>
              </a:spcBef>
            </a:pP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Mask  P</a:t>
            </a:r>
            <a:r>
              <a:rPr dirty="0" sz="2400" spc="-35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edi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13078" y="3699764"/>
            <a:ext cx="1038860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85725">
              <a:lnSpc>
                <a:spcPts val="2090"/>
              </a:lnSpc>
              <a:spcBef>
                <a:spcPts val="225"/>
              </a:spcBef>
            </a:pPr>
            <a:r>
              <a:rPr dirty="0" sz="1800" spc="-15" b="1">
                <a:latin typeface="Calibri"/>
                <a:cs typeface="Calibri"/>
              </a:rPr>
              <a:t>Keypoint  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30" b="1">
                <a:latin typeface="Calibri"/>
                <a:cs typeface="Calibri"/>
              </a:rPr>
              <a:t>s</a:t>
            </a:r>
            <a:r>
              <a:rPr dirty="0" sz="1800" b="1">
                <a:latin typeface="Calibri"/>
                <a:cs typeface="Calibri"/>
              </a:rPr>
              <a:t>t</a:t>
            </a:r>
            <a:r>
              <a:rPr dirty="0" sz="1800" spc="-5" b="1">
                <a:latin typeface="Calibri"/>
                <a:cs typeface="Calibri"/>
              </a:rPr>
              <a:t>i</a:t>
            </a:r>
            <a:r>
              <a:rPr dirty="0" sz="1800" b="1">
                <a:latin typeface="Calibri"/>
                <a:cs typeface="Calibri"/>
              </a:rPr>
              <a:t>m</a:t>
            </a:r>
            <a:r>
              <a:rPr dirty="0" sz="1800" spc="-20" b="1">
                <a:latin typeface="Calibri"/>
                <a:cs typeface="Calibri"/>
              </a:rPr>
              <a:t>a</a:t>
            </a:r>
            <a:r>
              <a:rPr dirty="0" sz="1800" b="1">
                <a:latin typeface="Calibri"/>
                <a:cs typeface="Calibri"/>
              </a:rPr>
              <a:t>t</a:t>
            </a:r>
            <a:r>
              <a:rPr dirty="0" sz="1800" spc="-5" b="1">
                <a:latin typeface="Calibri"/>
                <a:cs typeface="Calibri"/>
              </a:rPr>
              <a:t>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470987" y="3678251"/>
            <a:ext cx="1786889" cy="2665730"/>
          </a:xfrm>
          <a:custGeom>
            <a:avLst/>
            <a:gdLst/>
            <a:ahLst/>
            <a:cxnLst/>
            <a:rect l="l" t="t" r="r" b="b"/>
            <a:pathLst>
              <a:path w="1786889" h="2665729">
                <a:moveTo>
                  <a:pt x="1786508" y="0"/>
                </a:moveTo>
                <a:lnTo>
                  <a:pt x="0" y="0"/>
                </a:lnTo>
                <a:lnTo>
                  <a:pt x="0" y="2665332"/>
                </a:lnTo>
                <a:lnTo>
                  <a:pt x="1786508" y="2665332"/>
                </a:lnTo>
                <a:lnTo>
                  <a:pt x="1786508" y="0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09168" y="6163644"/>
            <a:ext cx="2327275" cy="63563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994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85</a:t>
            </a:fld>
          </a:p>
        </p:txBody>
      </p:sp>
      <p:sp>
        <p:nvSpPr>
          <p:cNvPr id="52" name="object 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152" y="569975"/>
            <a:ext cx="9842500" cy="5587365"/>
            <a:chOff x="73152" y="569975"/>
            <a:chExt cx="9842500" cy="5587365"/>
          </a:xfrm>
        </p:grpSpPr>
        <p:sp>
          <p:nvSpPr>
            <p:cNvPr id="3" name="object 3"/>
            <p:cNvSpPr/>
            <p:nvPr/>
          </p:nvSpPr>
          <p:spPr>
            <a:xfrm>
              <a:off x="3145535" y="569975"/>
              <a:ext cx="6769608" cy="55869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3152" y="3825239"/>
              <a:ext cx="3398520" cy="228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8" y="283971"/>
            <a:ext cx="4086860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5"/>
              <a:t>Mask R-CNN:  </a:t>
            </a:r>
            <a:r>
              <a:rPr dirty="0" spc="-25"/>
              <a:t>Keypoint </a:t>
            </a:r>
            <a:r>
              <a:rPr dirty="0" spc="-15"/>
              <a:t>Estimation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2292" y="1200865"/>
            <a:ext cx="10015855" cy="5124450"/>
            <a:chOff x="42292" y="1200865"/>
            <a:chExt cx="10015855" cy="5124450"/>
          </a:xfrm>
        </p:grpSpPr>
        <p:sp>
          <p:nvSpPr>
            <p:cNvPr id="7" name="object 7"/>
            <p:cNvSpPr/>
            <p:nvPr/>
          </p:nvSpPr>
          <p:spPr>
            <a:xfrm>
              <a:off x="42292" y="2956699"/>
              <a:ext cx="3455670" cy="3196590"/>
            </a:xfrm>
            <a:custGeom>
              <a:avLst/>
              <a:gdLst/>
              <a:ahLst/>
              <a:cxnLst/>
              <a:rect l="l" t="t" r="r" b="b"/>
              <a:pathLst>
                <a:path w="3455670" h="3196590">
                  <a:moveTo>
                    <a:pt x="3455357" y="0"/>
                  </a:moveTo>
                  <a:lnTo>
                    <a:pt x="0" y="0"/>
                  </a:lnTo>
                  <a:lnTo>
                    <a:pt x="0" y="3196393"/>
                  </a:lnTo>
                  <a:lnTo>
                    <a:pt x="3455357" y="3196393"/>
                  </a:lnTo>
                  <a:lnTo>
                    <a:pt x="3455357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43513" y="1685131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962494" y="70485"/>
                  </a:lnTo>
                  <a:lnTo>
                    <a:pt x="0" y="150922"/>
                  </a:lnTo>
                  <a:lnTo>
                    <a:pt x="11781" y="291895"/>
                  </a:lnTo>
                  <a:lnTo>
                    <a:pt x="974276" y="211457"/>
                  </a:lnTo>
                  <a:lnTo>
                    <a:pt x="980166" y="281943"/>
                  </a:lnTo>
                  <a:lnTo>
                    <a:pt x="1109357" y="129190"/>
                  </a:lnTo>
                  <a:lnTo>
                    <a:pt x="956604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43513" y="1685130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1109357" y="129190"/>
                  </a:lnTo>
                  <a:lnTo>
                    <a:pt x="980167" y="281944"/>
                  </a:lnTo>
                  <a:lnTo>
                    <a:pt x="974276" y="211458"/>
                  </a:lnTo>
                  <a:lnTo>
                    <a:pt x="11781" y="291895"/>
                  </a:lnTo>
                  <a:lnTo>
                    <a:pt x="0" y="150923"/>
                  </a:lnTo>
                  <a:lnTo>
                    <a:pt x="962495" y="70486"/>
                  </a:lnTo>
                  <a:lnTo>
                    <a:pt x="956604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75471" y="4324582"/>
              <a:ext cx="1446245" cy="20002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71630" y="4442242"/>
              <a:ext cx="230418" cy="122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2"/>
                  </a:lnTo>
                  <a:lnTo>
                    <a:pt x="6461" y="33476"/>
                  </a:lnTo>
                  <a:lnTo>
                    <a:pt x="13473" y="37678"/>
                  </a:lnTo>
                  <a:lnTo>
                    <a:pt x="22061" y="39220"/>
                  </a:lnTo>
                  <a:lnTo>
                    <a:pt x="30648" y="37678"/>
                  </a:lnTo>
                  <a:lnTo>
                    <a:pt x="37660" y="33476"/>
                  </a:lnTo>
                  <a:lnTo>
                    <a:pt x="42388" y="27242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4"/>
                  </a:lnTo>
                  <a:lnTo>
                    <a:pt x="1733" y="11977"/>
                  </a:lnTo>
                  <a:lnTo>
                    <a:pt x="0" y="19611"/>
                  </a:lnTo>
                  <a:lnTo>
                    <a:pt x="1733" y="27244"/>
                  </a:lnTo>
                  <a:lnTo>
                    <a:pt x="6461" y="33477"/>
                  </a:lnTo>
                  <a:lnTo>
                    <a:pt x="13473" y="37680"/>
                  </a:lnTo>
                  <a:lnTo>
                    <a:pt x="22061" y="39221"/>
                  </a:lnTo>
                  <a:lnTo>
                    <a:pt x="30648" y="37680"/>
                  </a:lnTo>
                  <a:lnTo>
                    <a:pt x="37660" y="33477"/>
                  </a:lnTo>
                  <a:lnTo>
                    <a:pt x="42388" y="27244"/>
                  </a:lnTo>
                  <a:lnTo>
                    <a:pt x="44122" y="19611"/>
                  </a:lnTo>
                  <a:lnTo>
                    <a:pt x="42388" y="11977"/>
                  </a:lnTo>
                  <a:lnTo>
                    <a:pt x="37660" y="5744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4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4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1" y="37660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3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3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0" y="37660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3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19610" y="0"/>
                  </a:moveTo>
                  <a:lnTo>
                    <a:pt x="11976" y="1733"/>
                  </a:lnTo>
                  <a:lnTo>
                    <a:pt x="5743" y="6461"/>
                  </a:lnTo>
                  <a:lnTo>
                    <a:pt x="1541" y="13473"/>
                  </a:lnTo>
                  <a:lnTo>
                    <a:pt x="0" y="22061"/>
                  </a:lnTo>
                  <a:lnTo>
                    <a:pt x="1541" y="30648"/>
                  </a:lnTo>
                  <a:lnTo>
                    <a:pt x="5743" y="37660"/>
                  </a:lnTo>
                  <a:lnTo>
                    <a:pt x="11976" y="42388"/>
                  </a:lnTo>
                  <a:lnTo>
                    <a:pt x="19610" y="44122"/>
                  </a:lnTo>
                  <a:lnTo>
                    <a:pt x="27242" y="42388"/>
                  </a:lnTo>
                  <a:lnTo>
                    <a:pt x="33476" y="37660"/>
                  </a:lnTo>
                  <a:lnTo>
                    <a:pt x="37678" y="30648"/>
                  </a:lnTo>
                  <a:lnTo>
                    <a:pt x="39220" y="22061"/>
                  </a:lnTo>
                  <a:lnTo>
                    <a:pt x="37678" y="13473"/>
                  </a:lnTo>
                  <a:lnTo>
                    <a:pt x="33476" y="6461"/>
                  </a:lnTo>
                  <a:lnTo>
                    <a:pt x="27242" y="1733"/>
                  </a:lnTo>
                  <a:lnTo>
                    <a:pt x="196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0" y="22061"/>
                  </a:moveTo>
                  <a:lnTo>
                    <a:pt x="1541" y="13474"/>
                  </a:lnTo>
                  <a:lnTo>
                    <a:pt x="5743" y="6461"/>
                  </a:lnTo>
                  <a:lnTo>
                    <a:pt x="11976" y="1733"/>
                  </a:lnTo>
                  <a:lnTo>
                    <a:pt x="19610" y="0"/>
                  </a:lnTo>
                  <a:lnTo>
                    <a:pt x="27243" y="1733"/>
                  </a:lnTo>
                  <a:lnTo>
                    <a:pt x="33476" y="6461"/>
                  </a:lnTo>
                  <a:lnTo>
                    <a:pt x="37679" y="13474"/>
                  </a:lnTo>
                  <a:lnTo>
                    <a:pt x="39220" y="22061"/>
                  </a:lnTo>
                  <a:lnTo>
                    <a:pt x="37679" y="30648"/>
                  </a:lnTo>
                  <a:lnTo>
                    <a:pt x="33476" y="37661"/>
                  </a:lnTo>
                  <a:lnTo>
                    <a:pt x="27243" y="42389"/>
                  </a:lnTo>
                  <a:lnTo>
                    <a:pt x="19610" y="44122"/>
                  </a:lnTo>
                  <a:lnTo>
                    <a:pt x="11976" y="42389"/>
                  </a:lnTo>
                  <a:lnTo>
                    <a:pt x="5743" y="37661"/>
                  </a:lnTo>
                  <a:lnTo>
                    <a:pt x="1541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7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7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1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2" y="0"/>
                  </a:moveTo>
                  <a:lnTo>
                    <a:pt x="13474" y="1733"/>
                  </a:lnTo>
                  <a:lnTo>
                    <a:pt x="6462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2" y="37661"/>
                  </a:lnTo>
                  <a:lnTo>
                    <a:pt x="13474" y="42389"/>
                  </a:lnTo>
                  <a:lnTo>
                    <a:pt x="22062" y="44122"/>
                  </a:lnTo>
                  <a:lnTo>
                    <a:pt x="30649" y="42389"/>
                  </a:lnTo>
                  <a:lnTo>
                    <a:pt x="37662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2" y="6461"/>
                  </a:lnTo>
                  <a:lnTo>
                    <a:pt x="30649" y="1733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124555" y="5770826"/>
              <a:ext cx="13335" cy="316230"/>
            </a:xfrm>
            <a:custGeom>
              <a:avLst/>
              <a:gdLst/>
              <a:ahLst/>
              <a:cxnLst/>
              <a:rect l="l" t="t" r="r" b="b"/>
              <a:pathLst>
                <a:path w="13335" h="316229">
                  <a:moveTo>
                    <a:pt x="12995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124555" y="5412942"/>
              <a:ext cx="3810" cy="316230"/>
            </a:xfrm>
            <a:custGeom>
              <a:avLst/>
              <a:gdLst/>
              <a:ahLst/>
              <a:cxnLst/>
              <a:rect l="l" t="t" r="r" b="b"/>
              <a:pathLst>
                <a:path w="3810" h="316229">
                  <a:moveTo>
                    <a:pt x="3603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399095" y="5814949"/>
              <a:ext cx="15240" cy="312420"/>
            </a:xfrm>
            <a:custGeom>
              <a:avLst/>
              <a:gdLst/>
              <a:ahLst/>
              <a:cxnLst/>
              <a:rect l="l" t="t" r="r" b="b"/>
              <a:pathLst>
                <a:path w="15239" h="312420">
                  <a:moveTo>
                    <a:pt x="0" y="312179"/>
                  </a:moveTo>
                  <a:lnTo>
                    <a:pt x="14707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413803" y="5432552"/>
              <a:ext cx="45720" cy="340360"/>
            </a:xfrm>
            <a:custGeom>
              <a:avLst/>
              <a:gdLst/>
              <a:ahLst/>
              <a:cxnLst/>
              <a:rect l="l" t="t" r="r" b="b"/>
              <a:pathLst>
                <a:path w="45720" h="340360">
                  <a:moveTo>
                    <a:pt x="0" y="340027"/>
                  </a:moveTo>
                  <a:lnTo>
                    <a:pt x="45198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144164" y="5393332"/>
              <a:ext cx="295910" cy="19685"/>
            </a:xfrm>
            <a:custGeom>
              <a:avLst/>
              <a:gdLst/>
              <a:ahLst/>
              <a:cxnLst/>
              <a:rect l="l" t="t" r="r" b="b"/>
              <a:pathLst>
                <a:path w="295910" h="19685">
                  <a:moveTo>
                    <a:pt x="295775" y="19385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183384" y="4682466"/>
              <a:ext cx="315595" cy="5715"/>
            </a:xfrm>
            <a:custGeom>
              <a:avLst/>
              <a:gdLst/>
              <a:ahLst/>
              <a:cxnLst/>
              <a:rect l="l" t="t" r="r" b="b"/>
              <a:pathLst>
                <a:path w="315595" h="5714">
                  <a:moveTo>
                    <a:pt x="315239" y="5530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031406" y="4697174"/>
              <a:ext cx="111760" cy="254000"/>
            </a:xfrm>
            <a:custGeom>
              <a:avLst/>
              <a:gdLst/>
              <a:ahLst/>
              <a:cxnLst/>
              <a:rect l="l" t="t" r="r" b="b"/>
              <a:pathLst>
                <a:path w="111760" h="254000">
                  <a:moveTo>
                    <a:pt x="0" y="253782"/>
                  </a:moveTo>
                  <a:lnTo>
                    <a:pt x="111254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051016" y="4986422"/>
              <a:ext cx="74930" cy="60325"/>
            </a:xfrm>
            <a:custGeom>
              <a:avLst/>
              <a:gdLst/>
              <a:ahLst/>
              <a:cxnLst/>
              <a:rect l="l" t="t" r="r" b="b"/>
              <a:pathLst>
                <a:path w="74929" h="60325">
                  <a:moveTo>
                    <a:pt x="0" y="0"/>
                  </a:moveTo>
                  <a:lnTo>
                    <a:pt x="74362" y="59786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516757" y="4706979"/>
              <a:ext cx="28575" cy="343535"/>
            </a:xfrm>
            <a:custGeom>
              <a:avLst/>
              <a:gdLst/>
              <a:ahLst/>
              <a:cxnLst/>
              <a:rect l="l" t="t" r="r" b="b"/>
              <a:pathLst>
                <a:path w="28575" h="343535">
                  <a:moveTo>
                    <a:pt x="14164" y="-4902"/>
                  </a:moveTo>
                  <a:lnTo>
                    <a:pt x="14164" y="348235"/>
                  </a:lnTo>
                </a:path>
              </a:pathLst>
            </a:custGeom>
            <a:ln w="38134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516757" y="5094278"/>
              <a:ext cx="30480" cy="264795"/>
            </a:xfrm>
            <a:custGeom>
              <a:avLst/>
              <a:gdLst/>
              <a:ahLst/>
              <a:cxnLst/>
              <a:rect l="l" t="t" r="r" b="b"/>
              <a:pathLst>
                <a:path w="30479" h="264795">
                  <a:moveTo>
                    <a:pt x="0" y="264179"/>
                  </a:moveTo>
                  <a:lnTo>
                    <a:pt x="3015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291241" y="4687368"/>
              <a:ext cx="48260" cy="714375"/>
            </a:xfrm>
            <a:custGeom>
              <a:avLst/>
              <a:gdLst/>
              <a:ahLst/>
              <a:cxnLst/>
              <a:rect l="l" t="t" r="r" b="b"/>
              <a:pathLst>
                <a:path w="48260" h="714375">
                  <a:moveTo>
                    <a:pt x="0" y="713936"/>
                  </a:moveTo>
                  <a:lnTo>
                    <a:pt x="47943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340265" y="4545195"/>
              <a:ext cx="32384" cy="141605"/>
            </a:xfrm>
            <a:custGeom>
              <a:avLst/>
              <a:gdLst/>
              <a:ahLst/>
              <a:cxnLst/>
              <a:rect l="l" t="t" r="r" b="b"/>
              <a:pathLst>
                <a:path w="32385" h="141604">
                  <a:moveTo>
                    <a:pt x="0" y="141311"/>
                  </a:moveTo>
                  <a:lnTo>
                    <a:pt x="32285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350070" y="448146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6329" y="26377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394193" y="4496171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70">
                  <a:moveTo>
                    <a:pt x="13233" y="0"/>
                  </a:moveTo>
                  <a:lnTo>
                    <a:pt x="0" y="2637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374583" y="4461852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0"/>
                  </a:moveTo>
                  <a:lnTo>
                    <a:pt x="34844" y="6329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443219" y="4481462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0" y="0"/>
                  </a:moveTo>
                  <a:lnTo>
                    <a:pt x="21937" y="43548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310850" y="4461852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4" h="13970">
                  <a:moveTo>
                    <a:pt x="20938" y="0"/>
                  </a:moveTo>
                  <a:lnTo>
                    <a:pt x="0" y="1342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121285" marR="161290">
              <a:lnSpc>
                <a:spcPts val="2900"/>
              </a:lnSpc>
              <a:spcBef>
                <a:spcPts val="55"/>
              </a:spcBef>
            </a:pP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Mask  P</a:t>
            </a:r>
            <a:r>
              <a:rPr dirty="0" sz="2400" spc="-35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edi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9168" y="6163644"/>
            <a:ext cx="2327275" cy="63563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994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85</a:t>
            </a:fld>
          </a:p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wrap="square" lIns="0" tIns="7620" rIns="0" bIns="0" rtlCol="0" vert="horz">
            <a:spAutoFit/>
          </a:bodyPr>
          <a:lstStyle/>
          <a:p>
            <a:pPr marL="121285" marR="157480">
              <a:lnSpc>
                <a:spcPts val="2900"/>
              </a:lnSpc>
              <a:spcBef>
                <a:spcPts val="60"/>
              </a:spcBef>
            </a:pPr>
            <a:r>
              <a:rPr dirty="0" sz="2400" spc="-15">
                <a:solidFill>
                  <a:srgbClr val="E69138"/>
                </a:solidFill>
                <a:latin typeface="Calibri"/>
                <a:cs typeface="Calibri"/>
              </a:rPr>
              <a:t>Keypoint  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dirty="0" sz="2400" spc="-35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dirty="0" sz="2400" spc="5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d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ictio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813078" y="3699764"/>
            <a:ext cx="1038860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85725">
              <a:lnSpc>
                <a:spcPts val="2090"/>
              </a:lnSpc>
              <a:spcBef>
                <a:spcPts val="225"/>
              </a:spcBef>
            </a:pPr>
            <a:r>
              <a:rPr dirty="0" sz="1800" spc="-15" b="1">
                <a:latin typeface="Calibri"/>
                <a:cs typeface="Calibri"/>
              </a:rPr>
              <a:t>Keypoint  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30" b="1">
                <a:latin typeface="Calibri"/>
                <a:cs typeface="Calibri"/>
              </a:rPr>
              <a:t>s</a:t>
            </a:r>
            <a:r>
              <a:rPr dirty="0" sz="1800" b="1">
                <a:latin typeface="Calibri"/>
                <a:cs typeface="Calibri"/>
              </a:rPr>
              <a:t>t</a:t>
            </a:r>
            <a:r>
              <a:rPr dirty="0" sz="1800" spc="-5" b="1">
                <a:latin typeface="Calibri"/>
                <a:cs typeface="Calibri"/>
              </a:rPr>
              <a:t>i</a:t>
            </a:r>
            <a:r>
              <a:rPr dirty="0" sz="1800" b="1">
                <a:latin typeface="Calibri"/>
                <a:cs typeface="Calibri"/>
              </a:rPr>
              <a:t>m</a:t>
            </a:r>
            <a:r>
              <a:rPr dirty="0" sz="1800" spc="-20" b="1">
                <a:latin typeface="Calibri"/>
                <a:cs typeface="Calibri"/>
              </a:rPr>
              <a:t>a</a:t>
            </a:r>
            <a:r>
              <a:rPr dirty="0" sz="1800" b="1">
                <a:latin typeface="Calibri"/>
                <a:cs typeface="Calibri"/>
              </a:rPr>
              <a:t>t</a:t>
            </a:r>
            <a:r>
              <a:rPr dirty="0" sz="1800" spc="-5" b="1">
                <a:latin typeface="Calibri"/>
                <a:cs typeface="Calibri"/>
              </a:rPr>
              <a:t>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152" y="569975"/>
            <a:ext cx="9842500" cy="5587365"/>
            <a:chOff x="73152" y="569975"/>
            <a:chExt cx="9842500" cy="5587365"/>
          </a:xfrm>
        </p:grpSpPr>
        <p:sp>
          <p:nvSpPr>
            <p:cNvPr id="3" name="object 3"/>
            <p:cNvSpPr/>
            <p:nvPr/>
          </p:nvSpPr>
          <p:spPr>
            <a:xfrm>
              <a:off x="3145535" y="569975"/>
              <a:ext cx="6769608" cy="55869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3152" y="3825239"/>
              <a:ext cx="3398520" cy="228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8" y="283971"/>
            <a:ext cx="4086860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5"/>
              <a:t>Mask R-CNN:  </a:t>
            </a:r>
            <a:r>
              <a:rPr dirty="0" spc="-25"/>
              <a:t>Keypoint </a:t>
            </a:r>
            <a:r>
              <a:rPr dirty="0" spc="-15"/>
              <a:t>Estimation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2292" y="1200865"/>
            <a:ext cx="10015855" cy="5124450"/>
            <a:chOff x="42292" y="1200865"/>
            <a:chExt cx="10015855" cy="5124450"/>
          </a:xfrm>
        </p:grpSpPr>
        <p:sp>
          <p:nvSpPr>
            <p:cNvPr id="7" name="object 7"/>
            <p:cNvSpPr/>
            <p:nvPr/>
          </p:nvSpPr>
          <p:spPr>
            <a:xfrm>
              <a:off x="42292" y="2956699"/>
              <a:ext cx="3455670" cy="3196590"/>
            </a:xfrm>
            <a:custGeom>
              <a:avLst/>
              <a:gdLst/>
              <a:ahLst/>
              <a:cxnLst/>
              <a:rect l="l" t="t" r="r" b="b"/>
              <a:pathLst>
                <a:path w="3455670" h="3196590">
                  <a:moveTo>
                    <a:pt x="3455357" y="0"/>
                  </a:moveTo>
                  <a:lnTo>
                    <a:pt x="0" y="0"/>
                  </a:lnTo>
                  <a:lnTo>
                    <a:pt x="0" y="3196393"/>
                  </a:lnTo>
                  <a:lnTo>
                    <a:pt x="3455357" y="3196393"/>
                  </a:lnTo>
                  <a:lnTo>
                    <a:pt x="3455357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43513" y="1685131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962494" y="70485"/>
                  </a:lnTo>
                  <a:lnTo>
                    <a:pt x="0" y="150922"/>
                  </a:lnTo>
                  <a:lnTo>
                    <a:pt x="11781" y="291895"/>
                  </a:lnTo>
                  <a:lnTo>
                    <a:pt x="974276" y="211457"/>
                  </a:lnTo>
                  <a:lnTo>
                    <a:pt x="980166" y="281943"/>
                  </a:lnTo>
                  <a:lnTo>
                    <a:pt x="1109357" y="129190"/>
                  </a:lnTo>
                  <a:lnTo>
                    <a:pt x="956604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43513" y="1685130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1109357" y="129190"/>
                  </a:lnTo>
                  <a:lnTo>
                    <a:pt x="980167" y="281944"/>
                  </a:lnTo>
                  <a:lnTo>
                    <a:pt x="974276" y="211458"/>
                  </a:lnTo>
                  <a:lnTo>
                    <a:pt x="11781" y="291895"/>
                  </a:lnTo>
                  <a:lnTo>
                    <a:pt x="0" y="150923"/>
                  </a:lnTo>
                  <a:lnTo>
                    <a:pt x="962495" y="70486"/>
                  </a:lnTo>
                  <a:lnTo>
                    <a:pt x="956604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75471" y="4324582"/>
              <a:ext cx="1446245" cy="20002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71630" y="4442242"/>
              <a:ext cx="230418" cy="122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2"/>
                  </a:lnTo>
                  <a:lnTo>
                    <a:pt x="6461" y="33476"/>
                  </a:lnTo>
                  <a:lnTo>
                    <a:pt x="13473" y="37678"/>
                  </a:lnTo>
                  <a:lnTo>
                    <a:pt x="22061" y="39220"/>
                  </a:lnTo>
                  <a:lnTo>
                    <a:pt x="30648" y="37678"/>
                  </a:lnTo>
                  <a:lnTo>
                    <a:pt x="37660" y="33476"/>
                  </a:lnTo>
                  <a:lnTo>
                    <a:pt x="42388" y="27242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4"/>
                  </a:lnTo>
                  <a:lnTo>
                    <a:pt x="1733" y="11977"/>
                  </a:lnTo>
                  <a:lnTo>
                    <a:pt x="0" y="19611"/>
                  </a:lnTo>
                  <a:lnTo>
                    <a:pt x="1733" y="27244"/>
                  </a:lnTo>
                  <a:lnTo>
                    <a:pt x="6461" y="33477"/>
                  </a:lnTo>
                  <a:lnTo>
                    <a:pt x="13473" y="37680"/>
                  </a:lnTo>
                  <a:lnTo>
                    <a:pt x="22061" y="39221"/>
                  </a:lnTo>
                  <a:lnTo>
                    <a:pt x="30648" y="37680"/>
                  </a:lnTo>
                  <a:lnTo>
                    <a:pt x="37660" y="33477"/>
                  </a:lnTo>
                  <a:lnTo>
                    <a:pt x="42388" y="27244"/>
                  </a:lnTo>
                  <a:lnTo>
                    <a:pt x="44122" y="19611"/>
                  </a:lnTo>
                  <a:lnTo>
                    <a:pt x="42388" y="11977"/>
                  </a:lnTo>
                  <a:lnTo>
                    <a:pt x="37660" y="5744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4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4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1" y="37660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3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14247" y="49545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3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0" y="37660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3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19610" y="0"/>
                  </a:moveTo>
                  <a:lnTo>
                    <a:pt x="11976" y="1733"/>
                  </a:lnTo>
                  <a:lnTo>
                    <a:pt x="5743" y="6461"/>
                  </a:lnTo>
                  <a:lnTo>
                    <a:pt x="1541" y="13473"/>
                  </a:lnTo>
                  <a:lnTo>
                    <a:pt x="0" y="22061"/>
                  </a:lnTo>
                  <a:lnTo>
                    <a:pt x="1541" y="30648"/>
                  </a:lnTo>
                  <a:lnTo>
                    <a:pt x="5743" y="37660"/>
                  </a:lnTo>
                  <a:lnTo>
                    <a:pt x="11976" y="42388"/>
                  </a:lnTo>
                  <a:lnTo>
                    <a:pt x="19610" y="44122"/>
                  </a:lnTo>
                  <a:lnTo>
                    <a:pt x="27242" y="42388"/>
                  </a:lnTo>
                  <a:lnTo>
                    <a:pt x="33476" y="37660"/>
                  </a:lnTo>
                  <a:lnTo>
                    <a:pt x="37678" y="30648"/>
                  </a:lnTo>
                  <a:lnTo>
                    <a:pt x="39220" y="22061"/>
                  </a:lnTo>
                  <a:lnTo>
                    <a:pt x="37678" y="13473"/>
                  </a:lnTo>
                  <a:lnTo>
                    <a:pt x="33476" y="6461"/>
                  </a:lnTo>
                  <a:lnTo>
                    <a:pt x="27242" y="1733"/>
                  </a:lnTo>
                  <a:lnTo>
                    <a:pt x="196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0" y="22061"/>
                  </a:moveTo>
                  <a:lnTo>
                    <a:pt x="1541" y="13474"/>
                  </a:lnTo>
                  <a:lnTo>
                    <a:pt x="5743" y="6461"/>
                  </a:lnTo>
                  <a:lnTo>
                    <a:pt x="11976" y="1733"/>
                  </a:lnTo>
                  <a:lnTo>
                    <a:pt x="19610" y="0"/>
                  </a:lnTo>
                  <a:lnTo>
                    <a:pt x="27243" y="1733"/>
                  </a:lnTo>
                  <a:lnTo>
                    <a:pt x="33476" y="6461"/>
                  </a:lnTo>
                  <a:lnTo>
                    <a:pt x="37679" y="13474"/>
                  </a:lnTo>
                  <a:lnTo>
                    <a:pt x="39220" y="22061"/>
                  </a:lnTo>
                  <a:lnTo>
                    <a:pt x="37679" y="30648"/>
                  </a:lnTo>
                  <a:lnTo>
                    <a:pt x="33476" y="37661"/>
                  </a:lnTo>
                  <a:lnTo>
                    <a:pt x="27243" y="42389"/>
                  </a:lnTo>
                  <a:lnTo>
                    <a:pt x="19610" y="44122"/>
                  </a:lnTo>
                  <a:lnTo>
                    <a:pt x="11976" y="42389"/>
                  </a:lnTo>
                  <a:lnTo>
                    <a:pt x="5743" y="37661"/>
                  </a:lnTo>
                  <a:lnTo>
                    <a:pt x="1541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7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7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1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96644" y="577327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2" y="0"/>
                  </a:moveTo>
                  <a:lnTo>
                    <a:pt x="13474" y="1733"/>
                  </a:lnTo>
                  <a:lnTo>
                    <a:pt x="6462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2" y="37661"/>
                  </a:lnTo>
                  <a:lnTo>
                    <a:pt x="13474" y="42389"/>
                  </a:lnTo>
                  <a:lnTo>
                    <a:pt x="22062" y="44122"/>
                  </a:lnTo>
                  <a:lnTo>
                    <a:pt x="30649" y="42389"/>
                  </a:lnTo>
                  <a:lnTo>
                    <a:pt x="37662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2" y="6461"/>
                  </a:lnTo>
                  <a:lnTo>
                    <a:pt x="30649" y="1733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124555" y="5770826"/>
              <a:ext cx="13335" cy="316230"/>
            </a:xfrm>
            <a:custGeom>
              <a:avLst/>
              <a:gdLst/>
              <a:ahLst/>
              <a:cxnLst/>
              <a:rect l="l" t="t" r="r" b="b"/>
              <a:pathLst>
                <a:path w="13335" h="316229">
                  <a:moveTo>
                    <a:pt x="12995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124555" y="5412942"/>
              <a:ext cx="3810" cy="316230"/>
            </a:xfrm>
            <a:custGeom>
              <a:avLst/>
              <a:gdLst/>
              <a:ahLst/>
              <a:cxnLst/>
              <a:rect l="l" t="t" r="r" b="b"/>
              <a:pathLst>
                <a:path w="3810" h="316229">
                  <a:moveTo>
                    <a:pt x="3603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399095" y="5814949"/>
              <a:ext cx="15240" cy="312420"/>
            </a:xfrm>
            <a:custGeom>
              <a:avLst/>
              <a:gdLst/>
              <a:ahLst/>
              <a:cxnLst/>
              <a:rect l="l" t="t" r="r" b="b"/>
              <a:pathLst>
                <a:path w="15239" h="312420">
                  <a:moveTo>
                    <a:pt x="0" y="312179"/>
                  </a:moveTo>
                  <a:lnTo>
                    <a:pt x="14707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413803" y="5432552"/>
              <a:ext cx="45720" cy="340360"/>
            </a:xfrm>
            <a:custGeom>
              <a:avLst/>
              <a:gdLst/>
              <a:ahLst/>
              <a:cxnLst/>
              <a:rect l="l" t="t" r="r" b="b"/>
              <a:pathLst>
                <a:path w="45720" h="340360">
                  <a:moveTo>
                    <a:pt x="0" y="340027"/>
                  </a:moveTo>
                  <a:lnTo>
                    <a:pt x="45198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144164" y="5393332"/>
              <a:ext cx="295910" cy="19685"/>
            </a:xfrm>
            <a:custGeom>
              <a:avLst/>
              <a:gdLst/>
              <a:ahLst/>
              <a:cxnLst/>
              <a:rect l="l" t="t" r="r" b="b"/>
              <a:pathLst>
                <a:path w="295910" h="19685">
                  <a:moveTo>
                    <a:pt x="295775" y="19385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183384" y="4682466"/>
              <a:ext cx="315595" cy="5715"/>
            </a:xfrm>
            <a:custGeom>
              <a:avLst/>
              <a:gdLst/>
              <a:ahLst/>
              <a:cxnLst/>
              <a:rect l="l" t="t" r="r" b="b"/>
              <a:pathLst>
                <a:path w="315595" h="5714">
                  <a:moveTo>
                    <a:pt x="315239" y="5530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031406" y="4697174"/>
              <a:ext cx="111760" cy="254000"/>
            </a:xfrm>
            <a:custGeom>
              <a:avLst/>
              <a:gdLst/>
              <a:ahLst/>
              <a:cxnLst/>
              <a:rect l="l" t="t" r="r" b="b"/>
              <a:pathLst>
                <a:path w="111760" h="254000">
                  <a:moveTo>
                    <a:pt x="0" y="253782"/>
                  </a:moveTo>
                  <a:lnTo>
                    <a:pt x="111254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051016" y="4986422"/>
              <a:ext cx="74930" cy="60325"/>
            </a:xfrm>
            <a:custGeom>
              <a:avLst/>
              <a:gdLst/>
              <a:ahLst/>
              <a:cxnLst/>
              <a:rect l="l" t="t" r="r" b="b"/>
              <a:pathLst>
                <a:path w="74929" h="60325">
                  <a:moveTo>
                    <a:pt x="0" y="0"/>
                  </a:moveTo>
                  <a:lnTo>
                    <a:pt x="74362" y="59786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516757" y="4706979"/>
              <a:ext cx="28575" cy="343535"/>
            </a:xfrm>
            <a:custGeom>
              <a:avLst/>
              <a:gdLst/>
              <a:ahLst/>
              <a:cxnLst/>
              <a:rect l="l" t="t" r="r" b="b"/>
              <a:pathLst>
                <a:path w="28575" h="343535">
                  <a:moveTo>
                    <a:pt x="14164" y="-4902"/>
                  </a:moveTo>
                  <a:lnTo>
                    <a:pt x="14164" y="348235"/>
                  </a:lnTo>
                </a:path>
              </a:pathLst>
            </a:custGeom>
            <a:ln w="38134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516757" y="5094278"/>
              <a:ext cx="30480" cy="264795"/>
            </a:xfrm>
            <a:custGeom>
              <a:avLst/>
              <a:gdLst/>
              <a:ahLst/>
              <a:cxnLst/>
              <a:rect l="l" t="t" r="r" b="b"/>
              <a:pathLst>
                <a:path w="30479" h="264795">
                  <a:moveTo>
                    <a:pt x="0" y="264179"/>
                  </a:moveTo>
                  <a:lnTo>
                    <a:pt x="3015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291241" y="4687368"/>
              <a:ext cx="48260" cy="714375"/>
            </a:xfrm>
            <a:custGeom>
              <a:avLst/>
              <a:gdLst/>
              <a:ahLst/>
              <a:cxnLst/>
              <a:rect l="l" t="t" r="r" b="b"/>
              <a:pathLst>
                <a:path w="48260" h="714375">
                  <a:moveTo>
                    <a:pt x="0" y="713936"/>
                  </a:moveTo>
                  <a:lnTo>
                    <a:pt x="47943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340265" y="4545195"/>
              <a:ext cx="32384" cy="141605"/>
            </a:xfrm>
            <a:custGeom>
              <a:avLst/>
              <a:gdLst/>
              <a:ahLst/>
              <a:cxnLst/>
              <a:rect l="l" t="t" r="r" b="b"/>
              <a:pathLst>
                <a:path w="32385" h="141604">
                  <a:moveTo>
                    <a:pt x="0" y="141311"/>
                  </a:moveTo>
                  <a:lnTo>
                    <a:pt x="32285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350070" y="448146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6329" y="26377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394193" y="4496171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70">
                  <a:moveTo>
                    <a:pt x="13233" y="0"/>
                  </a:moveTo>
                  <a:lnTo>
                    <a:pt x="0" y="2637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374583" y="4461852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0"/>
                  </a:moveTo>
                  <a:lnTo>
                    <a:pt x="34844" y="6329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443219" y="4481462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0" y="0"/>
                  </a:moveTo>
                  <a:lnTo>
                    <a:pt x="21937" y="43548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310850" y="4461852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4" h="13970">
                  <a:moveTo>
                    <a:pt x="20938" y="0"/>
                  </a:moveTo>
                  <a:lnTo>
                    <a:pt x="0" y="1342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121285" marR="161290">
              <a:lnSpc>
                <a:spcPts val="2900"/>
              </a:lnSpc>
              <a:spcBef>
                <a:spcPts val="55"/>
              </a:spcBef>
            </a:pP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Mask  P</a:t>
            </a:r>
            <a:r>
              <a:rPr dirty="0" sz="2400" spc="-35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edi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9168" y="6163644"/>
            <a:ext cx="2327275" cy="63563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994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85</a:t>
            </a:fld>
          </a:p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wrap="square" lIns="0" tIns="7620" rIns="0" bIns="0" rtlCol="0" vert="horz">
            <a:spAutoFit/>
          </a:bodyPr>
          <a:lstStyle/>
          <a:p>
            <a:pPr marL="121285" marR="157480">
              <a:lnSpc>
                <a:spcPts val="2900"/>
              </a:lnSpc>
              <a:spcBef>
                <a:spcPts val="60"/>
              </a:spcBef>
            </a:pPr>
            <a:r>
              <a:rPr dirty="0" sz="2400" spc="-15">
                <a:solidFill>
                  <a:srgbClr val="E69138"/>
                </a:solidFill>
                <a:latin typeface="Calibri"/>
                <a:cs typeface="Calibri"/>
              </a:rPr>
              <a:t>Keypoint  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dirty="0" sz="2400" spc="-35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dirty="0" sz="2400" spc="5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d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ictio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813078" y="3699764"/>
            <a:ext cx="1038860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85725">
              <a:lnSpc>
                <a:spcPts val="2090"/>
              </a:lnSpc>
              <a:spcBef>
                <a:spcPts val="225"/>
              </a:spcBef>
            </a:pPr>
            <a:r>
              <a:rPr dirty="0" sz="1800" spc="-15" b="1">
                <a:latin typeface="Calibri"/>
                <a:cs typeface="Calibri"/>
              </a:rPr>
              <a:t>Keypoint  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30" b="1">
                <a:latin typeface="Calibri"/>
                <a:cs typeface="Calibri"/>
              </a:rPr>
              <a:t>s</a:t>
            </a:r>
            <a:r>
              <a:rPr dirty="0" sz="1800" b="1">
                <a:latin typeface="Calibri"/>
                <a:cs typeface="Calibri"/>
              </a:rPr>
              <a:t>t</a:t>
            </a:r>
            <a:r>
              <a:rPr dirty="0" sz="1800" spc="-5" b="1">
                <a:latin typeface="Calibri"/>
                <a:cs typeface="Calibri"/>
              </a:rPr>
              <a:t>i</a:t>
            </a:r>
            <a:r>
              <a:rPr dirty="0" sz="1800" b="1">
                <a:latin typeface="Calibri"/>
                <a:cs typeface="Calibri"/>
              </a:rPr>
              <a:t>m</a:t>
            </a:r>
            <a:r>
              <a:rPr dirty="0" sz="1800" spc="-20" b="1">
                <a:latin typeface="Calibri"/>
                <a:cs typeface="Calibri"/>
              </a:rPr>
              <a:t>a</a:t>
            </a:r>
            <a:r>
              <a:rPr dirty="0" sz="1800" b="1">
                <a:latin typeface="Calibri"/>
                <a:cs typeface="Calibri"/>
              </a:rPr>
              <a:t>t</a:t>
            </a:r>
            <a:r>
              <a:rPr dirty="0" sz="1800" spc="-5" b="1">
                <a:latin typeface="Calibri"/>
                <a:cs typeface="Calibri"/>
              </a:rPr>
              <a:t>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8018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Mask R-CNN:</a:t>
            </a:r>
            <a:r>
              <a:rPr dirty="0" spc="-75"/>
              <a:t> </a:t>
            </a:r>
            <a:r>
              <a:rPr dirty="0" spc="-20"/>
              <a:t>Keypoints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168" y="6114288"/>
            <a:ext cx="19316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114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8445" y="629080"/>
            <a:ext cx="3708400" cy="4654550"/>
            <a:chOff x="3198445" y="629080"/>
            <a:chExt cx="3708400" cy="4654550"/>
          </a:xfrm>
        </p:grpSpPr>
        <p:sp>
          <p:nvSpPr>
            <p:cNvPr id="5" name="object 5"/>
            <p:cNvSpPr/>
            <p:nvPr/>
          </p:nvSpPr>
          <p:spPr>
            <a:xfrm>
              <a:off x="3207970" y="1151962"/>
              <a:ext cx="1884045" cy="4121785"/>
            </a:xfrm>
            <a:custGeom>
              <a:avLst/>
              <a:gdLst/>
              <a:ahLst/>
              <a:cxnLst/>
              <a:rect l="l" t="t" r="r" b="b"/>
              <a:pathLst>
                <a:path w="1884045" h="4121785">
                  <a:moveTo>
                    <a:pt x="0" y="1513531"/>
                  </a:moveTo>
                  <a:lnTo>
                    <a:pt x="1513534" y="0"/>
                  </a:lnTo>
                  <a:lnTo>
                    <a:pt x="1883909" y="0"/>
                  </a:lnTo>
                  <a:lnTo>
                    <a:pt x="1883909" y="2608195"/>
                  </a:lnTo>
                  <a:lnTo>
                    <a:pt x="370374" y="4121726"/>
                  </a:lnTo>
                  <a:lnTo>
                    <a:pt x="0" y="4121726"/>
                  </a:lnTo>
                  <a:lnTo>
                    <a:pt x="0" y="1513531"/>
                  </a:lnTo>
                  <a:close/>
                </a:path>
                <a:path w="1884045" h="4121785">
                  <a:moveTo>
                    <a:pt x="0" y="1513531"/>
                  </a:moveTo>
                  <a:lnTo>
                    <a:pt x="370374" y="1513531"/>
                  </a:lnTo>
                  <a:lnTo>
                    <a:pt x="1883909" y="0"/>
                  </a:lnTo>
                </a:path>
                <a:path w="1884045" h="4121785">
                  <a:moveTo>
                    <a:pt x="370374" y="1513531"/>
                  </a:moveTo>
                  <a:lnTo>
                    <a:pt x="370374" y="4121726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63559" y="2922201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2"/>
                  </a:lnTo>
                  <a:lnTo>
                    <a:pt x="0" y="1867514"/>
                  </a:lnTo>
                  <a:lnTo>
                    <a:pt x="475076" y="1399043"/>
                  </a:lnTo>
                  <a:lnTo>
                    <a:pt x="475076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63559" y="2922201"/>
              <a:ext cx="475615" cy="1867535"/>
            </a:xfrm>
            <a:custGeom>
              <a:avLst/>
              <a:gdLst/>
              <a:ahLst/>
              <a:cxnLst/>
              <a:rect l="l" t="t" r="r" b="b"/>
              <a:pathLst>
                <a:path w="475614" h="1867535">
                  <a:moveTo>
                    <a:pt x="475076" y="0"/>
                  </a:moveTo>
                  <a:lnTo>
                    <a:pt x="0" y="468471"/>
                  </a:lnTo>
                  <a:lnTo>
                    <a:pt x="0" y="1867514"/>
                  </a:lnTo>
                  <a:lnTo>
                    <a:pt x="475076" y="1399042"/>
                  </a:lnTo>
                  <a:lnTo>
                    <a:pt x="475076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68131" y="3292171"/>
              <a:ext cx="0" cy="1417320"/>
            </a:xfrm>
            <a:custGeom>
              <a:avLst/>
              <a:gdLst/>
              <a:ahLst/>
              <a:cxnLst/>
              <a:rect l="l" t="t" r="r" b="b"/>
              <a:pathLst>
                <a:path w="0" h="1417320">
                  <a:moveTo>
                    <a:pt x="0" y="0"/>
                  </a:moveTo>
                  <a:lnTo>
                    <a:pt x="1" y="141723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82735" y="3184234"/>
              <a:ext cx="0" cy="1423670"/>
            </a:xfrm>
            <a:custGeom>
              <a:avLst/>
              <a:gdLst/>
              <a:ahLst/>
              <a:cxnLst/>
              <a:rect l="l" t="t" r="r" b="b"/>
              <a:pathLst>
                <a:path w="0" h="1423670">
                  <a:moveTo>
                    <a:pt x="0" y="0"/>
                  </a:moveTo>
                  <a:lnTo>
                    <a:pt x="1" y="142362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103483" y="3046074"/>
              <a:ext cx="0" cy="1414145"/>
            </a:xfrm>
            <a:custGeom>
              <a:avLst/>
              <a:gdLst/>
              <a:ahLst/>
              <a:cxnLst/>
              <a:rect l="l" t="t" r="r" b="b"/>
              <a:pathLst>
                <a:path w="0" h="1414145">
                  <a:moveTo>
                    <a:pt x="0" y="0"/>
                  </a:moveTo>
                  <a:lnTo>
                    <a:pt x="1" y="1414032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71390" y="3233120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71390" y="3537841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71390" y="3842561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771390" y="4147282"/>
              <a:ext cx="467359" cy="354330"/>
            </a:xfrm>
            <a:custGeom>
              <a:avLst/>
              <a:gdLst/>
              <a:ahLst/>
              <a:cxnLst/>
              <a:rect l="l" t="t" r="r" b="b"/>
              <a:pathLst>
                <a:path w="467360" h="354329">
                  <a:moveTo>
                    <a:pt x="467078" y="0"/>
                  </a:moveTo>
                  <a:lnTo>
                    <a:pt x="0" y="35430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88498" y="2831858"/>
              <a:ext cx="810260" cy="1867535"/>
            </a:xfrm>
            <a:custGeom>
              <a:avLst/>
              <a:gdLst/>
              <a:ahLst/>
              <a:cxnLst/>
              <a:rect l="l" t="t" r="r" b="b"/>
              <a:pathLst>
                <a:path w="810259" h="1867535">
                  <a:moveTo>
                    <a:pt x="0" y="477039"/>
                  </a:moveTo>
                  <a:lnTo>
                    <a:pt x="477040" y="0"/>
                  </a:lnTo>
                  <a:lnTo>
                    <a:pt x="810189" y="0"/>
                  </a:lnTo>
                  <a:lnTo>
                    <a:pt x="810189" y="1390475"/>
                  </a:lnTo>
                  <a:lnTo>
                    <a:pt x="333148" y="1867514"/>
                  </a:lnTo>
                  <a:lnTo>
                    <a:pt x="0" y="1867514"/>
                  </a:lnTo>
                  <a:lnTo>
                    <a:pt x="0" y="477039"/>
                  </a:lnTo>
                  <a:close/>
                </a:path>
                <a:path w="810259" h="1867535">
                  <a:moveTo>
                    <a:pt x="0" y="477039"/>
                  </a:moveTo>
                  <a:lnTo>
                    <a:pt x="333148" y="477039"/>
                  </a:lnTo>
                  <a:lnTo>
                    <a:pt x="810189" y="0"/>
                  </a:lnTo>
                </a:path>
                <a:path w="810259" h="1867535">
                  <a:moveTo>
                    <a:pt x="333148" y="477039"/>
                  </a:moveTo>
                  <a:lnTo>
                    <a:pt x="333148" y="1867514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21211" y="3976361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21211" y="3639436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121211" y="3265346"/>
              <a:ext cx="477520" cy="422909"/>
            </a:xfrm>
            <a:custGeom>
              <a:avLst/>
              <a:gdLst/>
              <a:ahLst/>
              <a:cxnLst/>
              <a:rect l="l" t="t" r="r" b="b"/>
              <a:pathLst>
                <a:path w="477520" h="422910">
                  <a:moveTo>
                    <a:pt x="477476" y="0"/>
                  </a:moveTo>
                  <a:lnTo>
                    <a:pt x="0" y="42229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346150" y="3110501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w="0"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471876" y="2984775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w="0"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223510" y="3236227"/>
              <a:ext cx="0" cy="1352550"/>
            </a:xfrm>
            <a:custGeom>
              <a:avLst/>
              <a:gdLst/>
              <a:ahLst/>
              <a:cxnLst/>
              <a:rect l="l" t="t" r="r" b="b"/>
              <a:pathLst>
                <a:path w="0" h="1352550">
                  <a:moveTo>
                    <a:pt x="0" y="0"/>
                  </a:moveTo>
                  <a:lnTo>
                    <a:pt x="1" y="135244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80954" y="629081"/>
              <a:ext cx="2626360" cy="3468370"/>
            </a:xfrm>
            <a:custGeom>
              <a:avLst/>
              <a:gdLst/>
              <a:ahLst/>
              <a:cxnLst/>
              <a:rect l="l" t="t" r="r" b="b"/>
              <a:pathLst>
                <a:path w="2626359" h="3468370">
                  <a:moveTo>
                    <a:pt x="1465211" y="3430028"/>
                  </a:moveTo>
                  <a:lnTo>
                    <a:pt x="1389011" y="3391928"/>
                  </a:lnTo>
                  <a:lnTo>
                    <a:pt x="1389011" y="3420503"/>
                  </a:lnTo>
                  <a:lnTo>
                    <a:pt x="0" y="3420503"/>
                  </a:lnTo>
                  <a:lnTo>
                    <a:pt x="0" y="3439553"/>
                  </a:lnTo>
                  <a:lnTo>
                    <a:pt x="1389011" y="3439553"/>
                  </a:lnTo>
                  <a:lnTo>
                    <a:pt x="1389011" y="3468128"/>
                  </a:lnTo>
                  <a:lnTo>
                    <a:pt x="1446161" y="3439553"/>
                  </a:lnTo>
                  <a:lnTo>
                    <a:pt x="1465211" y="3430028"/>
                  </a:lnTo>
                  <a:close/>
                </a:path>
                <a:path w="2626359" h="3468370">
                  <a:moveTo>
                    <a:pt x="2625864" y="42862"/>
                  </a:moveTo>
                  <a:lnTo>
                    <a:pt x="2597289" y="28575"/>
                  </a:lnTo>
                  <a:lnTo>
                    <a:pt x="2540139" y="0"/>
                  </a:lnTo>
                  <a:lnTo>
                    <a:pt x="2540139" y="28575"/>
                  </a:lnTo>
                  <a:lnTo>
                    <a:pt x="1905076" y="28575"/>
                  </a:lnTo>
                  <a:lnTo>
                    <a:pt x="1898688" y="34975"/>
                  </a:lnTo>
                  <a:lnTo>
                    <a:pt x="1898688" y="2424061"/>
                  </a:lnTo>
                  <a:lnTo>
                    <a:pt x="1927263" y="2424061"/>
                  </a:lnTo>
                  <a:lnTo>
                    <a:pt x="1927263" y="57150"/>
                  </a:lnTo>
                  <a:lnTo>
                    <a:pt x="2540139" y="57150"/>
                  </a:lnTo>
                  <a:lnTo>
                    <a:pt x="2540139" y="85725"/>
                  </a:lnTo>
                  <a:lnTo>
                    <a:pt x="2597289" y="57150"/>
                  </a:lnTo>
                  <a:lnTo>
                    <a:pt x="2625864" y="42862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594809" y="4208271"/>
            <a:ext cx="11531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>
                <a:latin typeface="Calibri"/>
                <a:cs typeface="Calibri"/>
              </a:rPr>
              <a:t>RoI</a:t>
            </a:r>
            <a:r>
              <a:rPr dirty="0" sz="2500" spc="-8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Align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82235" y="1617789"/>
            <a:ext cx="3862704" cy="2276475"/>
            <a:chOff x="3882235" y="1617789"/>
            <a:chExt cx="3862704" cy="2276475"/>
          </a:xfrm>
        </p:grpSpPr>
        <p:sp>
          <p:nvSpPr>
            <p:cNvPr id="25" name="object 25"/>
            <p:cNvSpPr/>
            <p:nvPr/>
          </p:nvSpPr>
          <p:spPr>
            <a:xfrm>
              <a:off x="6662367" y="3817860"/>
              <a:ext cx="1082040" cy="76200"/>
            </a:xfrm>
            <a:custGeom>
              <a:avLst/>
              <a:gdLst/>
              <a:ahLst/>
              <a:cxnLst/>
              <a:rect l="l" t="t" r="r" b="b"/>
              <a:pathLst>
                <a:path w="1082040" h="76200">
                  <a:moveTo>
                    <a:pt x="1005839" y="47624"/>
                  </a:moveTo>
                  <a:lnTo>
                    <a:pt x="1005839" y="76200"/>
                  </a:lnTo>
                  <a:lnTo>
                    <a:pt x="1062989" y="47625"/>
                  </a:lnTo>
                  <a:lnTo>
                    <a:pt x="1005839" y="47624"/>
                  </a:lnTo>
                  <a:close/>
                </a:path>
                <a:path w="1082040" h="76200">
                  <a:moveTo>
                    <a:pt x="1005839" y="28574"/>
                  </a:moveTo>
                  <a:lnTo>
                    <a:pt x="1005839" y="47624"/>
                  </a:lnTo>
                  <a:lnTo>
                    <a:pt x="1018538" y="47625"/>
                  </a:lnTo>
                  <a:lnTo>
                    <a:pt x="1018538" y="28575"/>
                  </a:lnTo>
                  <a:lnTo>
                    <a:pt x="1005839" y="28574"/>
                  </a:lnTo>
                  <a:close/>
                </a:path>
                <a:path w="1082040" h="76200">
                  <a:moveTo>
                    <a:pt x="1005839" y="0"/>
                  </a:moveTo>
                  <a:lnTo>
                    <a:pt x="1005839" y="28574"/>
                  </a:lnTo>
                  <a:lnTo>
                    <a:pt x="1018538" y="28575"/>
                  </a:lnTo>
                  <a:lnTo>
                    <a:pt x="1018538" y="47625"/>
                  </a:lnTo>
                  <a:lnTo>
                    <a:pt x="1062992" y="47623"/>
                  </a:lnTo>
                  <a:lnTo>
                    <a:pt x="1082039" y="38100"/>
                  </a:lnTo>
                  <a:lnTo>
                    <a:pt x="1005839" y="0"/>
                  </a:lnTo>
                  <a:close/>
                </a:path>
                <a:path w="1082040" h="76200">
                  <a:moveTo>
                    <a:pt x="0" y="28573"/>
                  </a:moveTo>
                  <a:lnTo>
                    <a:pt x="0" y="47623"/>
                  </a:lnTo>
                  <a:lnTo>
                    <a:pt x="1005839" y="47624"/>
                  </a:lnTo>
                  <a:lnTo>
                    <a:pt x="1005839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589819" y="2591215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8"/>
                  </a:lnTo>
                  <a:lnTo>
                    <a:pt x="274728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589819" y="2591215"/>
              <a:ext cx="274955" cy="1276985"/>
            </a:xfrm>
            <a:custGeom>
              <a:avLst/>
              <a:gdLst/>
              <a:ahLst/>
              <a:cxnLst/>
              <a:rect l="l" t="t" r="r" b="b"/>
              <a:pathLst>
                <a:path w="274954" h="1276985">
                  <a:moveTo>
                    <a:pt x="274728" y="0"/>
                  </a:moveTo>
                  <a:lnTo>
                    <a:pt x="0" y="275498"/>
                  </a:lnTo>
                  <a:lnTo>
                    <a:pt x="0" y="1276468"/>
                  </a:lnTo>
                  <a:lnTo>
                    <a:pt x="274728" y="1000969"/>
                  </a:lnTo>
                  <a:lnTo>
                    <a:pt x="274728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91760" y="1627314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2" y="0"/>
                  </a:moveTo>
                  <a:lnTo>
                    <a:pt x="0" y="890728"/>
                  </a:lnTo>
                  <a:lnTo>
                    <a:pt x="0" y="1415230"/>
                  </a:lnTo>
                  <a:lnTo>
                    <a:pt x="947352" y="524501"/>
                  </a:lnTo>
                  <a:lnTo>
                    <a:pt x="94735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891760" y="1627314"/>
              <a:ext cx="947419" cy="1415415"/>
            </a:xfrm>
            <a:custGeom>
              <a:avLst/>
              <a:gdLst/>
              <a:ahLst/>
              <a:cxnLst/>
              <a:rect l="l" t="t" r="r" b="b"/>
              <a:pathLst>
                <a:path w="947420" h="1415414">
                  <a:moveTo>
                    <a:pt x="947353" y="0"/>
                  </a:moveTo>
                  <a:lnTo>
                    <a:pt x="0" y="890728"/>
                  </a:lnTo>
                  <a:lnTo>
                    <a:pt x="0" y="1415231"/>
                  </a:lnTo>
                  <a:lnTo>
                    <a:pt x="947353" y="524502"/>
                  </a:lnTo>
                  <a:lnTo>
                    <a:pt x="947353" y="0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689026" y="4144264"/>
            <a:ext cx="883919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Co</a:t>
            </a:r>
            <a:r>
              <a:rPr dirty="0" sz="2500" spc="-45">
                <a:latin typeface="Calibri"/>
                <a:cs typeface="Calibri"/>
              </a:rPr>
              <a:t>n</a:t>
            </a:r>
            <a:r>
              <a:rPr dirty="0" sz="2500" spc="-5">
                <a:latin typeface="Calibri"/>
                <a:cs typeface="Calibri"/>
              </a:rPr>
              <a:t>v</a:t>
            </a:r>
            <a:r>
              <a:rPr dirty="0" sz="2500">
                <a:latin typeface="Calibri"/>
                <a:cs typeface="Calibri"/>
              </a:rPr>
              <a:t>…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15988" y="66039"/>
            <a:ext cx="423037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Classification </a:t>
            </a:r>
            <a:r>
              <a:rPr dirty="0" sz="2500" spc="-20">
                <a:latin typeface="Calibri"/>
                <a:cs typeface="Calibri"/>
              </a:rPr>
              <a:t>Scores: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2500" spc="-25">
                <a:latin typeface="Calibri"/>
                <a:cs typeface="Calibri"/>
              </a:rPr>
              <a:t>Box </a:t>
            </a:r>
            <a:r>
              <a:rPr dirty="0" sz="2500" spc="-20">
                <a:latin typeface="Calibri"/>
                <a:cs typeface="Calibri"/>
              </a:rPr>
              <a:t>coordinates </a:t>
            </a:r>
            <a:r>
              <a:rPr dirty="0" sz="2500" spc="-10">
                <a:latin typeface="Calibri"/>
                <a:cs typeface="Calibri"/>
              </a:rPr>
              <a:t>(per class): </a:t>
            </a:r>
            <a:r>
              <a:rPr dirty="0" sz="2500">
                <a:latin typeface="Calibri"/>
                <a:cs typeface="Calibri"/>
              </a:rPr>
              <a:t>4 * C  </a:t>
            </a:r>
            <a:r>
              <a:rPr dirty="0" sz="2500" spc="-15">
                <a:latin typeface="Calibri"/>
                <a:cs typeface="Calibri"/>
              </a:rPr>
              <a:t>Segmentation </a:t>
            </a:r>
            <a:r>
              <a:rPr dirty="0" sz="2500" spc="-10">
                <a:latin typeface="Calibri"/>
                <a:cs typeface="Calibri"/>
              </a:rPr>
              <a:t>mask: </a:t>
            </a:r>
            <a:r>
              <a:rPr dirty="0" sz="2500">
                <a:latin typeface="Calibri"/>
                <a:cs typeface="Calibri"/>
              </a:rPr>
              <a:t>C x </a:t>
            </a:r>
            <a:r>
              <a:rPr dirty="0" sz="2500" spc="-5">
                <a:latin typeface="Calibri"/>
                <a:cs typeface="Calibri"/>
              </a:rPr>
              <a:t>28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8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28</a:t>
            </a:r>
            <a:endParaRPr sz="2500">
              <a:latin typeface="Calibri"/>
              <a:cs typeface="Calibri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942212" y="3211530"/>
          <a:ext cx="1064260" cy="1304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/>
                <a:gridCol w="260985"/>
                <a:gridCol w="260985"/>
                <a:gridCol w="260984"/>
              </a:tblGrid>
              <a:tr h="322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2046339" y="3817859"/>
            <a:ext cx="991869" cy="76200"/>
          </a:xfrm>
          <a:custGeom>
            <a:avLst/>
            <a:gdLst/>
            <a:ahLst/>
            <a:cxnLst/>
            <a:rect l="l" t="t" r="r" b="b"/>
            <a:pathLst>
              <a:path w="991869" h="76200">
                <a:moveTo>
                  <a:pt x="915542" y="47624"/>
                </a:moveTo>
                <a:lnTo>
                  <a:pt x="915541" y="76200"/>
                </a:lnTo>
                <a:lnTo>
                  <a:pt x="972692" y="47625"/>
                </a:lnTo>
                <a:lnTo>
                  <a:pt x="915542" y="47624"/>
                </a:lnTo>
                <a:close/>
              </a:path>
              <a:path w="991869" h="76200">
                <a:moveTo>
                  <a:pt x="915542" y="28574"/>
                </a:moveTo>
                <a:lnTo>
                  <a:pt x="915542" y="47624"/>
                </a:lnTo>
                <a:lnTo>
                  <a:pt x="928243" y="47625"/>
                </a:lnTo>
                <a:lnTo>
                  <a:pt x="928243" y="28575"/>
                </a:lnTo>
                <a:lnTo>
                  <a:pt x="915542" y="28574"/>
                </a:lnTo>
                <a:close/>
              </a:path>
              <a:path w="991869" h="76200">
                <a:moveTo>
                  <a:pt x="915543" y="0"/>
                </a:moveTo>
                <a:lnTo>
                  <a:pt x="915542" y="28574"/>
                </a:lnTo>
                <a:lnTo>
                  <a:pt x="928243" y="28575"/>
                </a:lnTo>
                <a:lnTo>
                  <a:pt x="928243" y="47625"/>
                </a:lnTo>
                <a:lnTo>
                  <a:pt x="972695" y="47623"/>
                </a:lnTo>
                <a:lnTo>
                  <a:pt x="991743" y="38100"/>
                </a:lnTo>
                <a:lnTo>
                  <a:pt x="915543" y="0"/>
                </a:lnTo>
                <a:close/>
              </a:path>
              <a:path w="991869" h="76200">
                <a:moveTo>
                  <a:pt x="0" y="28573"/>
                </a:moveTo>
                <a:lnTo>
                  <a:pt x="0" y="47623"/>
                </a:lnTo>
                <a:lnTo>
                  <a:pt x="915542" y="47624"/>
                </a:lnTo>
                <a:lnTo>
                  <a:pt x="91554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113832" y="4010151"/>
            <a:ext cx="7226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CNN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+RP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77710" y="4881879"/>
            <a:ext cx="17068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256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14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3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07855" y="4556252"/>
            <a:ext cx="4916805" cy="171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8480" marR="1441450" indent="-346075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Keypoint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masks:  </a:t>
            </a:r>
            <a:r>
              <a:rPr dirty="0" sz="2400">
                <a:latin typeface="Calibri"/>
                <a:cs typeface="Calibri"/>
              </a:rPr>
              <a:t>K x </a:t>
            </a:r>
            <a:r>
              <a:rPr dirty="0" sz="2400" spc="-5">
                <a:latin typeface="Calibri"/>
                <a:cs typeface="Calibri"/>
              </a:rPr>
              <a:t>56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56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725"/>
              </a:spcBef>
            </a:pPr>
            <a:r>
              <a:rPr dirty="0" sz="2400" spc="-5">
                <a:latin typeface="Calibri"/>
                <a:cs typeface="Calibri"/>
              </a:rPr>
              <a:t>Ground-truth </a:t>
            </a:r>
            <a:r>
              <a:rPr dirty="0" sz="2400">
                <a:latin typeface="Calibri"/>
                <a:cs typeface="Calibri"/>
              </a:rPr>
              <a:t>has </a:t>
            </a:r>
            <a:r>
              <a:rPr dirty="0" sz="2400" spc="-5">
                <a:latin typeface="Calibri"/>
                <a:cs typeface="Calibri"/>
              </a:rPr>
              <a:t>one </a:t>
            </a:r>
            <a:r>
              <a:rPr dirty="0" sz="2400" spc="-15">
                <a:latin typeface="Calibri"/>
                <a:cs typeface="Calibri"/>
              </a:rPr>
              <a:t>“pixel” </a:t>
            </a:r>
            <a:r>
              <a:rPr dirty="0" sz="2400">
                <a:latin typeface="Calibri"/>
                <a:cs typeface="Calibri"/>
              </a:rPr>
              <a:t>turned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on  </a:t>
            </a:r>
            <a:r>
              <a:rPr dirty="0" sz="2400">
                <a:latin typeface="Calibri"/>
                <a:cs typeface="Calibri"/>
              </a:rPr>
              <a:t>per </a:t>
            </a:r>
            <a:r>
              <a:rPr dirty="0" sz="2400" spc="-15">
                <a:latin typeface="Calibri"/>
                <a:cs typeface="Calibri"/>
              </a:rPr>
              <a:t>keypoint. </a:t>
            </a:r>
            <a:r>
              <a:rPr dirty="0" sz="2400" spc="-40">
                <a:latin typeface="Calibri"/>
                <a:cs typeface="Calibri"/>
              </a:rPr>
              <a:t>Train </a:t>
            </a:r>
            <a:r>
              <a:rPr dirty="0" sz="2400" spc="-5">
                <a:latin typeface="Calibri"/>
                <a:cs typeface="Calibri"/>
              </a:rPr>
              <a:t>with </a:t>
            </a:r>
            <a:r>
              <a:rPr dirty="0" sz="2400" spc="-10">
                <a:latin typeface="Calibri"/>
                <a:cs typeface="Calibri"/>
              </a:rPr>
              <a:t>softmax</a:t>
            </a:r>
            <a:r>
              <a:rPr dirty="0" sz="2400" spc="-5">
                <a:latin typeface="Calibri"/>
                <a:cs typeface="Calibri"/>
              </a:rPr>
              <a:t> loss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10644" y="2381191"/>
            <a:ext cx="1710055" cy="2366010"/>
            <a:chOff x="210644" y="2381191"/>
            <a:chExt cx="1710055" cy="2366010"/>
          </a:xfrm>
        </p:grpSpPr>
        <p:sp>
          <p:nvSpPr>
            <p:cNvPr id="38" name="object 38"/>
            <p:cNvSpPr/>
            <p:nvPr/>
          </p:nvSpPr>
          <p:spPr>
            <a:xfrm>
              <a:off x="210644" y="2381191"/>
              <a:ext cx="1709929" cy="23654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95044" y="2413166"/>
              <a:ext cx="810260" cy="2296795"/>
            </a:xfrm>
            <a:custGeom>
              <a:avLst/>
              <a:gdLst/>
              <a:ahLst/>
              <a:cxnLst/>
              <a:rect l="l" t="t" r="r" b="b"/>
              <a:pathLst>
                <a:path w="810260" h="2296795">
                  <a:moveTo>
                    <a:pt x="0" y="0"/>
                  </a:moveTo>
                  <a:lnTo>
                    <a:pt x="810189" y="0"/>
                  </a:lnTo>
                  <a:lnTo>
                    <a:pt x="810189" y="2296235"/>
                  </a:lnTo>
                  <a:lnTo>
                    <a:pt x="0" y="229623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971211" y="1782063"/>
            <a:ext cx="3324225" cy="1351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9385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One </a:t>
            </a:r>
            <a:r>
              <a:rPr dirty="0" sz="2500" spc="-10">
                <a:latin typeface="Calibri"/>
                <a:cs typeface="Calibri"/>
              </a:rPr>
              <a:t>mask </a:t>
            </a:r>
            <a:r>
              <a:rPr dirty="0" sz="2500" spc="-25">
                <a:latin typeface="Calibri"/>
                <a:cs typeface="Calibri"/>
              </a:rPr>
              <a:t>for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5">
                <a:latin typeface="Calibri"/>
                <a:cs typeface="Calibri"/>
              </a:rPr>
              <a:t>of  the </a:t>
            </a:r>
            <a:r>
              <a:rPr dirty="0" sz="2500">
                <a:latin typeface="Calibri"/>
                <a:cs typeface="Calibri"/>
              </a:rPr>
              <a:t>K </a:t>
            </a:r>
            <a:r>
              <a:rPr dirty="0" sz="2500" spc="-25">
                <a:latin typeface="Calibri"/>
                <a:cs typeface="Calibri"/>
              </a:rPr>
              <a:t>different</a:t>
            </a:r>
            <a:r>
              <a:rPr dirty="0" sz="2500" spc="-6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keypoints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85"/>
              </a:spcBef>
              <a:tabLst>
                <a:tab pos="1327785" algn="l"/>
              </a:tabLst>
            </a:pPr>
            <a:r>
              <a:rPr dirty="0" sz="1800" spc="-5">
                <a:latin typeface="Calibri"/>
                <a:cs typeface="Calibri"/>
              </a:rPr>
              <a:t>Left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ankle	</a:t>
            </a:r>
            <a:r>
              <a:rPr dirty="0" baseline="3086" sz="2700" spc="-7">
                <a:latin typeface="Calibri"/>
                <a:cs typeface="Calibri"/>
              </a:rPr>
              <a:t>Right ankle</a:t>
            </a:r>
            <a:endParaRPr baseline="3086" sz="27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88</a:t>
            </a:fld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9292088" y="3223098"/>
          <a:ext cx="1064260" cy="1304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/>
                <a:gridCol w="260985"/>
                <a:gridCol w="260985"/>
                <a:gridCol w="260984"/>
              </a:tblGrid>
              <a:tr h="322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2" name="object 42"/>
          <p:cNvSpPr txBox="1"/>
          <p:nvPr/>
        </p:nvSpPr>
        <p:spPr>
          <a:xfrm>
            <a:off x="10820359" y="3361435"/>
            <a:ext cx="3416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Calibri"/>
                <a:cs typeface="Calibri"/>
              </a:rPr>
              <a:t>…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9879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Joint </a:t>
            </a:r>
            <a:r>
              <a:rPr dirty="0" spc="-20"/>
              <a:t>Instance </a:t>
            </a:r>
            <a:r>
              <a:rPr dirty="0" spc="-15"/>
              <a:t>Segmentation </a:t>
            </a:r>
            <a:r>
              <a:rPr dirty="0" spc="-5"/>
              <a:t>and </a:t>
            </a:r>
            <a:r>
              <a:rPr dirty="0" spc="-25"/>
              <a:t>Pose</a:t>
            </a:r>
            <a:r>
              <a:rPr dirty="0" spc="5"/>
              <a:t> </a:t>
            </a:r>
            <a:r>
              <a:rPr dirty="0" spc="-15"/>
              <a:t>Estimation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74320" y="1746504"/>
            <a:ext cx="4788408" cy="3300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75503" y="1752600"/>
            <a:ext cx="4370832" cy="3282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28631" y="1746504"/>
            <a:ext cx="2194559" cy="3291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9168" y="6163644"/>
            <a:ext cx="2327275" cy="63563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994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67276"/>
            <a:ext cx="4597400" cy="1343025"/>
          </a:xfrm>
          <a:prstGeom prst="rect"/>
        </p:spPr>
        <p:txBody>
          <a:bodyPr wrap="square" lIns="0" tIns="177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pc="15"/>
              <a:t>”Slow” </a:t>
            </a:r>
            <a:r>
              <a:rPr dirty="0" spc="-5"/>
              <a:t>R-CNN</a:t>
            </a:r>
            <a:r>
              <a:rPr dirty="0" spc="-100"/>
              <a:t> </a:t>
            </a:r>
            <a:r>
              <a:rPr dirty="0" spc="-45"/>
              <a:t>Training</a:t>
            </a:r>
          </a:p>
          <a:p>
            <a:pPr marL="694055">
              <a:lnSpc>
                <a:spcPct val="100000"/>
              </a:lnSpc>
              <a:spcBef>
                <a:spcPts val="915"/>
              </a:spcBef>
            </a:pPr>
            <a:r>
              <a:rPr dirty="0" sz="2800" spc="-5" b="0">
                <a:latin typeface="Calibri"/>
                <a:cs typeface="Calibri"/>
              </a:rPr>
              <a:t>Input </a:t>
            </a:r>
            <a:r>
              <a:rPr dirty="0" sz="2800" spc="-10" b="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591055"/>
            <a:ext cx="4646295" cy="3487420"/>
            <a:chOff x="176784" y="1591055"/>
            <a:chExt cx="4646295" cy="3487420"/>
          </a:xfrm>
        </p:grpSpPr>
        <p:sp>
          <p:nvSpPr>
            <p:cNvPr id="4" name="object 4"/>
            <p:cNvSpPr/>
            <p:nvPr/>
          </p:nvSpPr>
          <p:spPr>
            <a:xfrm>
              <a:off x="176784" y="1591055"/>
              <a:ext cx="4620768" cy="34686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94965" y="2745884"/>
              <a:ext cx="1261745" cy="2313305"/>
            </a:xfrm>
            <a:custGeom>
              <a:avLst/>
              <a:gdLst/>
              <a:ahLst/>
              <a:cxnLst/>
              <a:rect l="l" t="t" r="r" b="b"/>
              <a:pathLst>
                <a:path w="1261745" h="2313304">
                  <a:moveTo>
                    <a:pt x="0" y="0"/>
                  </a:moveTo>
                  <a:lnTo>
                    <a:pt x="1261622" y="0"/>
                  </a:lnTo>
                  <a:lnTo>
                    <a:pt x="1261622" y="2313064"/>
                  </a:lnTo>
                  <a:lnTo>
                    <a:pt x="0" y="231306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04314" y="3192749"/>
              <a:ext cx="747395" cy="1662430"/>
            </a:xfrm>
            <a:custGeom>
              <a:avLst/>
              <a:gdLst/>
              <a:ahLst/>
              <a:cxnLst/>
              <a:rect l="l" t="t" r="r" b="b"/>
              <a:pathLst>
                <a:path w="747395" h="1662429">
                  <a:moveTo>
                    <a:pt x="0" y="0"/>
                  </a:moveTo>
                  <a:lnTo>
                    <a:pt x="747089" y="0"/>
                  </a:lnTo>
                  <a:lnTo>
                    <a:pt x="747089" y="1662267"/>
                  </a:lnTo>
                  <a:lnTo>
                    <a:pt x="0" y="166226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92416" y="3031540"/>
              <a:ext cx="747395" cy="1410335"/>
            </a:xfrm>
            <a:custGeom>
              <a:avLst/>
              <a:gdLst/>
              <a:ahLst/>
              <a:cxnLst/>
              <a:rect l="l" t="t" r="r" b="b"/>
              <a:pathLst>
                <a:path w="747395" h="1410335">
                  <a:moveTo>
                    <a:pt x="0" y="0"/>
                  </a:moveTo>
                  <a:lnTo>
                    <a:pt x="747089" y="0"/>
                  </a:lnTo>
                  <a:lnTo>
                    <a:pt x="747089" y="1409819"/>
                  </a:lnTo>
                  <a:lnTo>
                    <a:pt x="0" y="14098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35124" y="2872411"/>
              <a:ext cx="923925" cy="1662430"/>
            </a:xfrm>
            <a:custGeom>
              <a:avLst/>
              <a:gdLst/>
              <a:ahLst/>
              <a:cxnLst/>
              <a:rect l="l" t="t" r="r" b="b"/>
              <a:pathLst>
                <a:path w="923925" h="1662429">
                  <a:moveTo>
                    <a:pt x="0" y="0"/>
                  </a:moveTo>
                  <a:lnTo>
                    <a:pt x="923691" y="0"/>
                  </a:lnTo>
                  <a:lnTo>
                    <a:pt x="923691" y="1662267"/>
                  </a:lnTo>
                  <a:lnTo>
                    <a:pt x="0" y="1662267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54364" y="3026876"/>
              <a:ext cx="1042669" cy="1828164"/>
            </a:xfrm>
            <a:custGeom>
              <a:avLst/>
              <a:gdLst/>
              <a:ahLst/>
              <a:cxnLst/>
              <a:rect l="l" t="t" r="r" b="b"/>
              <a:pathLst>
                <a:path w="1042669" h="1828164">
                  <a:moveTo>
                    <a:pt x="0" y="0"/>
                  </a:moveTo>
                  <a:lnTo>
                    <a:pt x="1042134" y="0"/>
                  </a:lnTo>
                  <a:lnTo>
                    <a:pt x="1042134" y="1828140"/>
                  </a:lnTo>
                  <a:lnTo>
                    <a:pt x="0" y="182814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13879" y="3284178"/>
              <a:ext cx="521334" cy="1419860"/>
            </a:xfrm>
            <a:custGeom>
              <a:avLst/>
              <a:gdLst/>
              <a:ahLst/>
              <a:cxnLst/>
              <a:rect l="l" t="t" r="r" b="b"/>
              <a:pathLst>
                <a:path w="521335" h="1419860">
                  <a:moveTo>
                    <a:pt x="0" y="0"/>
                  </a:moveTo>
                  <a:lnTo>
                    <a:pt x="521245" y="0"/>
                  </a:lnTo>
                  <a:lnTo>
                    <a:pt x="521245" y="1419456"/>
                  </a:lnTo>
                  <a:lnTo>
                    <a:pt x="0" y="1419456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52411" y="3110712"/>
              <a:ext cx="824865" cy="789940"/>
            </a:xfrm>
            <a:custGeom>
              <a:avLst/>
              <a:gdLst/>
              <a:ahLst/>
              <a:cxnLst/>
              <a:rect l="l" t="t" r="r" b="b"/>
              <a:pathLst>
                <a:path w="824864" h="789939">
                  <a:moveTo>
                    <a:pt x="0" y="0"/>
                  </a:moveTo>
                  <a:lnTo>
                    <a:pt x="824258" y="0"/>
                  </a:lnTo>
                  <a:lnTo>
                    <a:pt x="824258" y="789483"/>
                  </a:lnTo>
                  <a:lnTo>
                    <a:pt x="0" y="789483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119218" y="2639517"/>
              <a:ext cx="678815" cy="1261110"/>
            </a:xfrm>
            <a:custGeom>
              <a:avLst/>
              <a:gdLst/>
              <a:ahLst/>
              <a:cxnLst/>
              <a:rect l="l" t="t" r="r" b="b"/>
              <a:pathLst>
                <a:path w="678814" h="1261110">
                  <a:moveTo>
                    <a:pt x="0" y="0"/>
                  </a:moveTo>
                  <a:lnTo>
                    <a:pt x="678224" y="0"/>
                  </a:lnTo>
                  <a:lnTo>
                    <a:pt x="678224" y="1260679"/>
                  </a:lnTo>
                  <a:lnTo>
                    <a:pt x="0" y="1260679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09729" y="5165687"/>
            <a:ext cx="4587875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2500" spc="-25">
                <a:latin typeface="Calibri"/>
                <a:cs typeface="Calibri"/>
              </a:rPr>
              <a:t>Ground-Truth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30">
                <a:latin typeface="Calibri"/>
                <a:cs typeface="Calibri"/>
              </a:rPr>
              <a:t>boxes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66552" y="6135913"/>
            <a:ext cx="13462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09730" y="5772177"/>
            <a:ext cx="4587875" cy="438150"/>
          </a:xfrm>
          <a:prstGeom prst="rect">
            <a:avLst/>
          </a:prstGeom>
          <a:ln w="38100">
            <a:solidFill>
              <a:srgbClr val="00FFFF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marL="1198880">
              <a:lnSpc>
                <a:spcPct val="100000"/>
              </a:lnSpc>
              <a:spcBef>
                <a:spcPts val="25"/>
              </a:spcBef>
            </a:pPr>
            <a:r>
              <a:rPr dirty="0" sz="2500" spc="-15">
                <a:latin typeface="Calibri"/>
                <a:cs typeface="Calibri"/>
              </a:rPr>
              <a:t>Region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Proposals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152" y="569975"/>
            <a:ext cx="9842500" cy="5587365"/>
            <a:chOff x="73152" y="569975"/>
            <a:chExt cx="9842500" cy="5587365"/>
          </a:xfrm>
        </p:grpSpPr>
        <p:sp>
          <p:nvSpPr>
            <p:cNvPr id="3" name="object 3"/>
            <p:cNvSpPr/>
            <p:nvPr/>
          </p:nvSpPr>
          <p:spPr>
            <a:xfrm>
              <a:off x="3145535" y="569975"/>
              <a:ext cx="6769608" cy="55869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3152" y="3825239"/>
              <a:ext cx="3398520" cy="228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1168" y="30987"/>
            <a:ext cx="4605020" cy="1729739"/>
          </a:xfrm>
          <a:prstGeom prst="rect"/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590"/>
              </a:spcBef>
            </a:pPr>
            <a:r>
              <a:rPr dirty="0" spc="-15"/>
              <a:t>General </a:t>
            </a:r>
            <a:r>
              <a:rPr dirty="0" spc="-5"/>
              <a:t>Idea: Add </a:t>
            </a:r>
            <a:r>
              <a:rPr dirty="0" spc="-65"/>
              <a:t>Per-  </a:t>
            </a:r>
            <a:r>
              <a:rPr dirty="0" spc="-15"/>
              <a:t>Region </a:t>
            </a:r>
            <a:r>
              <a:rPr dirty="0" spc="-5"/>
              <a:t>“Heads” </a:t>
            </a:r>
            <a:r>
              <a:rPr dirty="0" spc="-20"/>
              <a:t>to  </a:t>
            </a:r>
            <a:r>
              <a:rPr dirty="0" spc="-35"/>
              <a:t>Faster </a:t>
            </a:r>
            <a:r>
              <a:rPr dirty="0"/>
              <a:t>/ </a:t>
            </a:r>
            <a:r>
              <a:rPr dirty="0" spc="-5"/>
              <a:t>Mask</a:t>
            </a:r>
            <a:r>
              <a:rPr dirty="0" spc="-35"/>
              <a:t> </a:t>
            </a:r>
            <a:r>
              <a:rPr dirty="0" spc="-5"/>
              <a:t>R-CNN!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9063076" y="1200865"/>
            <a:ext cx="954405" cy="489584"/>
            <a:chOff x="9063076" y="1200865"/>
            <a:chExt cx="954405" cy="489584"/>
          </a:xfrm>
        </p:grpSpPr>
        <p:sp>
          <p:nvSpPr>
            <p:cNvPr id="7" name="object 7"/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121285" marR="161290">
              <a:lnSpc>
                <a:spcPts val="2900"/>
              </a:lnSpc>
              <a:spcBef>
                <a:spcPts val="55"/>
              </a:spcBef>
            </a:pP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Mask  P</a:t>
            </a:r>
            <a:r>
              <a:rPr dirty="0" sz="2400" spc="-35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edi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wrap="square" lIns="0" tIns="7620" rIns="0" bIns="0" rtlCol="0" vert="horz">
            <a:spAutoFit/>
          </a:bodyPr>
          <a:lstStyle/>
          <a:p>
            <a:pPr marL="121285" marR="157480">
              <a:lnSpc>
                <a:spcPts val="2900"/>
              </a:lnSpc>
              <a:spcBef>
                <a:spcPts val="60"/>
              </a:spcBef>
            </a:pPr>
            <a:r>
              <a:rPr dirty="0" sz="2400" spc="-15">
                <a:solidFill>
                  <a:srgbClr val="E69138"/>
                </a:solidFill>
                <a:latin typeface="Calibri"/>
                <a:cs typeface="Calibri"/>
              </a:rPr>
              <a:t>Keypoint  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dirty="0" sz="2400" spc="-35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dirty="0" sz="2400" spc="5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d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ictio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75471" y="1680368"/>
            <a:ext cx="6482715" cy="4645025"/>
            <a:chOff x="3575471" y="1680368"/>
            <a:chExt cx="6482715" cy="4645025"/>
          </a:xfrm>
        </p:grpSpPr>
        <p:sp>
          <p:nvSpPr>
            <p:cNvPr id="12" name="object 12"/>
            <p:cNvSpPr/>
            <p:nvPr/>
          </p:nvSpPr>
          <p:spPr>
            <a:xfrm>
              <a:off x="8943512" y="1685131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962494" y="70485"/>
                  </a:lnTo>
                  <a:lnTo>
                    <a:pt x="0" y="150922"/>
                  </a:lnTo>
                  <a:lnTo>
                    <a:pt x="11781" y="291895"/>
                  </a:lnTo>
                  <a:lnTo>
                    <a:pt x="974276" y="211457"/>
                  </a:lnTo>
                  <a:lnTo>
                    <a:pt x="980166" y="281943"/>
                  </a:lnTo>
                  <a:lnTo>
                    <a:pt x="1109357" y="129190"/>
                  </a:lnTo>
                  <a:lnTo>
                    <a:pt x="956604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943513" y="1685130"/>
              <a:ext cx="1109980" cy="292100"/>
            </a:xfrm>
            <a:custGeom>
              <a:avLst/>
              <a:gdLst/>
              <a:ahLst/>
              <a:cxnLst/>
              <a:rect l="l" t="t" r="r" b="b"/>
              <a:pathLst>
                <a:path w="1109979" h="292100">
                  <a:moveTo>
                    <a:pt x="956604" y="0"/>
                  </a:moveTo>
                  <a:lnTo>
                    <a:pt x="1109357" y="129190"/>
                  </a:lnTo>
                  <a:lnTo>
                    <a:pt x="980167" y="281944"/>
                  </a:lnTo>
                  <a:lnTo>
                    <a:pt x="974276" y="211458"/>
                  </a:lnTo>
                  <a:lnTo>
                    <a:pt x="11781" y="291895"/>
                  </a:lnTo>
                  <a:lnTo>
                    <a:pt x="0" y="150923"/>
                  </a:lnTo>
                  <a:lnTo>
                    <a:pt x="962495" y="70486"/>
                  </a:lnTo>
                  <a:lnTo>
                    <a:pt x="956604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75471" y="4324582"/>
              <a:ext cx="1446245" cy="20002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71630" y="4442242"/>
              <a:ext cx="230418" cy="122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2"/>
                  </a:lnTo>
                  <a:lnTo>
                    <a:pt x="6461" y="33476"/>
                  </a:lnTo>
                  <a:lnTo>
                    <a:pt x="13473" y="37678"/>
                  </a:lnTo>
                  <a:lnTo>
                    <a:pt x="22061" y="39220"/>
                  </a:lnTo>
                  <a:lnTo>
                    <a:pt x="30648" y="37678"/>
                  </a:lnTo>
                  <a:lnTo>
                    <a:pt x="37660" y="33476"/>
                  </a:lnTo>
                  <a:lnTo>
                    <a:pt x="42388" y="27242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99598" y="4670210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4"/>
                  </a:lnTo>
                  <a:lnTo>
                    <a:pt x="1733" y="11977"/>
                  </a:lnTo>
                  <a:lnTo>
                    <a:pt x="0" y="19611"/>
                  </a:lnTo>
                  <a:lnTo>
                    <a:pt x="1733" y="27244"/>
                  </a:lnTo>
                  <a:lnTo>
                    <a:pt x="6461" y="33477"/>
                  </a:lnTo>
                  <a:lnTo>
                    <a:pt x="13473" y="37680"/>
                  </a:lnTo>
                  <a:lnTo>
                    <a:pt x="22061" y="39221"/>
                  </a:lnTo>
                  <a:lnTo>
                    <a:pt x="30648" y="37680"/>
                  </a:lnTo>
                  <a:lnTo>
                    <a:pt x="37660" y="33477"/>
                  </a:lnTo>
                  <a:lnTo>
                    <a:pt x="42388" y="27244"/>
                  </a:lnTo>
                  <a:lnTo>
                    <a:pt x="44122" y="19611"/>
                  </a:lnTo>
                  <a:lnTo>
                    <a:pt x="42388" y="11977"/>
                  </a:lnTo>
                  <a:lnTo>
                    <a:pt x="37660" y="5744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141713" y="4665306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14247" y="495455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4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4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1" y="37660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3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014247" y="495455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3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0"/>
                  </a:lnTo>
                  <a:lnTo>
                    <a:pt x="13473" y="42388"/>
                  </a:lnTo>
                  <a:lnTo>
                    <a:pt x="22061" y="44122"/>
                  </a:lnTo>
                  <a:lnTo>
                    <a:pt x="30648" y="42388"/>
                  </a:lnTo>
                  <a:lnTo>
                    <a:pt x="37660" y="37660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3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117201" y="50428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6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6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529013" y="5057509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19610" y="0"/>
                  </a:moveTo>
                  <a:lnTo>
                    <a:pt x="11976" y="1733"/>
                  </a:lnTo>
                  <a:lnTo>
                    <a:pt x="5743" y="6461"/>
                  </a:lnTo>
                  <a:lnTo>
                    <a:pt x="1541" y="13473"/>
                  </a:lnTo>
                  <a:lnTo>
                    <a:pt x="0" y="22061"/>
                  </a:lnTo>
                  <a:lnTo>
                    <a:pt x="1541" y="30648"/>
                  </a:lnTo>
                  <a:lnTo>
                    <a:pt x="5743" y="37660"/>
                  </a:lnTo>
                  <a:lnTo>
                    <a:pt x="11976" y="42388"/>
                  </a:lnTo>
                  <a:lnTo>
                    <a:pt x="19610" y="44122"/>
                  </a:lnTo>
                  <a:lnTo>
                    <a:pt x="27242" y="42388"/>
                  </a:lnTo>
                  <a:lnTo>
                    <a:pt x="33476" y="37660"/>
                  </a:lnTo>
                  <a:lnTo>
                    <a:pt x="37678" y="30648"/>
                  </a:lnTo>
                  <a:lnTo>
                    <a:pt x="39220" y="22061"/>
                  </a:lnTo>
                  <a:lnTo>
                    <a:pt x="37678" y="13473"/>
                  </a:lnTo>
                  <a:lnTo>
                    <a:pt x="33476" y="6461"/>
                  </a:lnTo>
                  <a:lnTo>
                    <a:pt x="27242" y="1733"/>
                  </a:lnTo>
                  <a:lnTo>
                    <a:pt x="1961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499598" y="5361466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0" y="22061"/>
                  </a:moveTo>
                  <a:lnTo>
                    <a:pt x="1541" y="13474"/>
                  </a:lnTo>
                  <a:lnTo>
                    <a:pt x="5743" y="6461"/>
                  </a:lnTo>
                  <a:lnTo>
                    <a:pt x="11976" y="1733"/>
                  </a:lnTo>
                  <a:lnTo>
                    <a:pt x="19610" y="0"/>
                  </a:lnTo>
                  <a:lnTo>
                    <a:pt x="27243" y="1733"/>
                  </a:lnTo>
                  <a:lnTo>
                    <a:pt x="33476" y="6461"/>
                  </a:lnTo>
                  <a:lnTo>
                    <a:pt x="37679" y="13474"/>
                  </a:lnTo>
                  <a:lnTo>
                    <a:pt x="39220" y="22061"/>
                  </a:lnTo>
                  <a:lnTo>
                    <a:pt x="37679" y="30648"/>
                  </a:lnTo>
                  <a:lnTo>
                    <a:pt x="33476" y="37661"/>
                  </a:lnTo>
                  <a:lnTo>
                    <a:pt x="27243" y="42389"/>
                  </a:lnTo>
                  <a:lnTo>
                    <a:pt x="19610" y="44122"/>
                  </a:lnTo>
                  <a:lnTo>
                    <a:pt x="11976" y="42389"/>
                  </a:lnTo>
                  <a:lnTo>
                    <a:pt x="5743" y="37661"/>
                  </a:lnTo>
                  <a:lnTo>
                    <a:pt x="1541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02493" y="53712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3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440768" y="539088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22061" y="0"/>
                  </a:moveTo>
                  <a:lnTo>
                    <a:pt x="13473" y="1541"/>
                  </a:lnTo>
                  <a:lnTo>
                    <a:pt x="6461" y="5743"/>
                  </a:lnTo>
                  <a:lnTo>
                    <a:pt x="1733" y="11977"/>
                  </a:lnTo>
                  <a:lnTo>
                    <a:pt x="0" y="19610"/>
                  </a:lnTo>
                  <a:lnTo>
                    <a:pt x="1733" y="27243"/>
                  </a:lnTo>
                  <a:lnTo>
                    <a:pt x="6461" y="33476"/>
                  </a:lnTo>
                  <a:lnTo>
                    <a:pt x="13473" y="37679"/>
                  </a:lnTo>
                  <a:lnTo>
                    <a:pt x="22061" y="39220"/>
                  </a:lnTo>
                  <a:lnTo>
                    <a:pt x="30648" y="37679"/>
                  </a:lnTo>
                  <a:lnTo>
                    <a:pt x="37660" y="33476"/>
                  </a:lnTo>
                  <a:lnTo>
                    <a:pt x="42388" y="27243"/>
                  </a:lnTo>
                  <a:lnTo>
                    <a:pt x="44122" y="19610"/>
                  </a:lnTo>
                  <a:lnTo>
                    <a:pt x="42388" y="11977"/>
                  </a:lnTo>
                  <a:lnTo>
                    <a:pt x="37660" y="5743"/>
                  </a:lnTo>
                  <a:lnTo>
                    <a:pt x="30648" y="1541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107395" y="5734057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70">
                  <a:moveTo>
                    <a:pt x="0" y="19610"/>
                  </a:moveTo>
                  <a:lnTo>
                    <a:pt x="1733" y="11976"/>
                  </a:lnTo>
                  <a:lnTo>
                    <a:pt x="6461" y="5743"/>
                  </a:lnTo>
                  <a:lnTo>
                    <a:pt x="13474" y="1541"/>
                  </a:lnTo>
                  <a:lnTo>
                    <a:pt x="22061" y="0"/>
                  </a:lnTo>
                  <a:lnTo>
                    <a:pt x="30648" y="1541"/>
                  </a:lnTo>
                  <a:lnTo>
                    <a:pt x="37661" y="5743"/>
                  </a:lnTo>
                  <a:lnTo>
                    <a:pt x="42389" y="11976"/>
                  </a:lnTo>
                  <a:lnTo>
                    <a:pt x="44122" y="19610"/>
                  </a:lnTo>
                  <a:lnTo>
                    <a:pt x="42389" y="27243"/>
                  </a:lnTo>
                  <a:lnTo>
                    <a:pt x="37661" y="33476"/>
                  </a:lnTo>
                  <a:lnTo>
                    <a:pt x="30648" y="37679"/>
                  </a:lnTo>
                  <a:lnTo>
                    <a:pt x="22061" y="39220"/>
                  </a:lnTo>
                  <a:lnTo>
                    <a:pt x="13474" y="37679"/>
                  </a:lnTo>
                  <a:lnTo>
                    <a:pt x="6461" y="33476"/>
                  </a:lnTo>
                  <a:lnTo>
                    <a:pt x="1733" y="27243"/>
                  </a:lnTo>
                  <a:lnTo>
                    <a:pt x="0" y="19610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396644" y="57732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1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1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396644" y="57732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1" y="0"/>
                  </a:moveTo>
                  <a:lnTo>
                    <a:pt x="13473" y="1733"/>
                  </a:lnTo>
                  <a:lnTo>
                    <a:pt x="6461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1" y="37661"/>
                  </a:lnTo>
                  <a:lnTo>
                    <a:pt x="13473" y="42389"/>
                  </a:lnTo>
                  <a:lnTo>
                    <a:pt x="22061" y="44122"/>
                  </a:lnTo>
                  <a:lnTo>
                    <a:pt x="30648" y="42389"/>
                  </a:lnTo>
                  <a:lnTo>
                    <a:pt x="37660" y="37661"/>
                  </a:lnTo>
                  <a:lnTo>
                    <a:pt x="42388" y="30648"/>
                  </a:lnTo>
                  <a:lnTo>
                    <a:pt x="44122" y="22061"/>
                  </a:lnTo>
                  <a:lnTo>
                    <a:pt x="42388" y="13474"/>
                  </a:lnTo>
                  <a:lnTo>
                    <a:pt x="37660" y="6461"/>
                  </a:lnTo>
                  <a:lnTo>
                    <a:pt x="30648" y="1733"/>
                  </a:lnTo>
                  <a:lnTo>
                    <a:pt x="2206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117201" y="60919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62" y="0"/>
                  </a:moveTo>
                  <a:lnTo>
                    <a:pt x="13474" y="1733"/>
                  </a:lnTo>
                  <a:lnTo>
                    <a:pt x="6462" y="6461"/>
                  </a:lnTo>
                  <a:lnTo>
                    <a:pt x="1733" y="13474"/>
                  </a:lnTo>
                  <a:lnTo>
                    <a:pt x="0" y="22061"/>
                  </a:lnTo>
                  <a:lnTo>
                    <a:pt x="1733" y="30648"/>
                  </a:lnTo>
                  <a:lnTo>
                    <a:pt x="6462" y="37661"/>
                  </a:lnTo>
                  <a:lnTo>
                    <a:pt x="13474" y="42389"/>
                  </a:lnTo>
                  <a:lnTo>
                    <a:pt x="22062" y="44122"/>
                  </a:lnTo>
                  <a:lnTo>
                    <a:pt x="30649" y="42389"/>
                  </a:lnTo>
                  <a:lnTo>
                    <a:pt x="37662" y="37661"/>
                  </a:lnTo>
                  <a:lnTo>
                    <a:pt x="42389" y="30648"/>
                  </a:lnTo>
                  <a:lnTo>
                    <a:pt x="44123" y="22061"/>
                  </a:lnTo>
                  <a:lnTo>
                    <a:pt x="42389" y="13474"/>
                  </a:lnTo>
                  <a:lnTo>
                    <a:pt x="37662" y="6461"/>
                  </a:lnTo>
                  <a:lnTo>
                    <a:pt x="30649" y="1733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381936" y="613116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22061"/>
                  </a:moveTo>
                  <a:lnTo>
                    <a:pt x="1733" y="13474"/>
                  </a:lnTo>
                  <a:lnTo>
                    <a:pt x="6461" y="6461"/>
                  </a:lnTo>
                  <a:lnTo>
                    <a:pt x="13474" y="1733"/>
                  </a:lnTo>
                  <a:lnTo>
                    <a:pt x="22061" y="0"/>
                  </a:lnTo>
                  <a:lnTo>
                    <a:pt x="30648" y="1733"/>
                  </a:lnTo>
                  <a:lnTo>
                    <a:pt x="37661" y="6461"/>
                  </a:lnTo>
                  <a:lnTo>
                    <a:pt x="42389" y="13474"/>
                  </a:lnTo>
                  <a:lnTo>
                    <a:pt x="44122" y="22061"/>
                  </a:lnTo>
                  <a:lnTo>
                    <a:pt x="42389" y="30648"/>
                  </a:lnTo>
                  <a:lnTo>
                    <a:pt x="37661" y="37661"/>
                  </a:lnTo>
                  <a:lnTo>
                    <a:pt x="30648" y="42389"/>
                  </a:lnTo>
                  <a:lnTo>
                    <a:pt x="22061" y="44122"/>
                  </a:lnTo>
                  <a:lnTo>
                    <a:pt x="13474" y="42389"/>
                  </a:lnTo>
                  <a:lnTo>
                    <a:pt x="6461" y="37661"/>
                  </a:lnTo>
                  <a:lnTo>
                    <a:pt x="1733" y="30648"/>
                  </a:lnTo>
                  <a:lnTo>
                    <a:pt x="0" y="22061"/>
                  </a:lnTo>
                  <a:close/>
                </a:path>
              </a:pathLst>
            </a:custGeom>
            <a:ln w="4902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124555" y="5770826"/>
              <a:ext cx="13335" cy="316230"/>
            </a:xfrm>
            <a:custGeom>
              <a:avLst/>
              <a:gdLst/>
              <a:ahLst/>
              <a:cxnLst/>
              <a:rect l="l" t="t" r="r" b="b"/>
              <a:pathLst>
                <a:path w="13335" h="316229">
                  <a:moveTo>
                    <a:pt x="12995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124555" y="5412942"/>
              <a:ext cx="3810" cy="316230"/>
            </a:xfrm>
            <a:custGeom>
              <a:avLst/>
              <a:gdLst/>
              <a:ahLst/>
              <a:cxnLst/>
              <a:rect l="l" t="t" r="r" b="b"/>
              <a:pathLst>
                <a:path w="3810" h="316229">
                  <a:moveTo>
                    <a:pt x="3603" y="316191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399095" y="5814949"/>
              <a:ext cx="15240" cy="312420"/>
            </a:xfrm>
            <a:custGeom>
              <a:avLst/>
              <a:gdLst/>
              <a:ahLst/>
              <a:cxnLst/>
              <a:rect l="l" t="t" r="r" b="b"/>
              <a:pathLst>
                <a:path w="15239" h="312420">
                  <a:moveTo>
                    <a:pt x="0" y="312179"/>
                  </a:moveTo>
                  <a:lnTo>
                    <a:pt x="14707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413803" y="5432552"/>
              <a:ext cx="45720" cy="340360"/>
            </a:xfrm>
            <a:custGeom>
              <a:avLst/>
              <a:gdLst/>
              <a:ahLst/>
              <a:cxnLst/>
              <a:rect l="l" t="t" r="r" b="b"/>
              <a:pathLst>
                <a:path w="45720" h="340360">
                  <a:moveTo>
                    <a:pt x="0" y="340027"/>
                  </a:moveTo>
                  <a:lnTo>
                    <a:pt x="45198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144164" y="5393333"/>
              <a:ext cx="295910" cy="19685"/>
            </a:xfrm>
            <a:custGeom>
              <a:avLst/>
              <a:gdLst/>
              <a:ahLst/>
              <a:cxnLst/>
              <a:rect l="l" t="t" r="r" b="b"/>
              <a:pathLst>
                <a:path w="295910" h="19685">
                  <a:moveTo>
                    <a:pt x="295775" y="19385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183384" y="4682467"/>
              <a:ext cx="315595" cy="5715"/>
            </a:xfrm>
            <a:custGeom>
              <a:avLst/>
              <a:gdLst/>
              <a:ahLst/>
              <a:cxnLst/>
              <a:rect l="l" t="t" r="r" b="b"/>
              <a:pathLst>
                <a:path w="315595" h="5714">
                  <a:moveTo>
                    <a:pt x="315239" y="5530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031406" y="4697174"/>
              <a:ext cx="111760" cy="254000"/>
            </a:xfrm>
            <a:custGeom>
              <a:avLst/>
              <a:gdLst/>
              <a:ahLst/>
              <a:cxnLst/>
              <a:rect l="l" t="t" r="r" b="b"/>
              <a:pathLst>
                <a:path w="111760" h="254000">
                  <a:moveTo>
                    <a:pt x="0" y="253782"/>
                  </a:moveTo>
                  <a:lnTo>
                    <a:pt x="111254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051016" y="4986422"/>
              <a:ext cx="74930" cy="60325"/>
            </a:xfrm>
            <a:custGeom>
              <a:avLst/>
              <a:gdLst/>
              <a:ahLst/>
              <a:cxnLst/>
              <a:rect l="l" t="t" r="r" b="b"/>
              <a:pathLst>
                <a:path w="74929" h="60325">
                  <a:moveTo>
                    <a:pt x="0" y="0"/>
                  </a:moveTo>
                  <a:lnTo>
                    <a:pt x="74362" y="59786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516757" y="4706979"/>
              <a:ext cx="28575" cy="343535"/>
            </a:xfrm>
            <a:custGeom>
              <a:avLst/>
              <a:gdLst/>
              <a:ahLst/>
              <a:cxnLst/>
              <a:rect l="l" t="t" r="r" b="b"/>
              <a:pathLst>
                <a:path w="28575" h="343535">
                  <a:moveTo>
                    <a:pt x="14164" y="-4902"/>
                  </a:moveTo>
                  <a:lnTo>
                    <a:pt x="14164" y="348235"/>
                  </a:lnTo>
                </a:path>
              </a:pathLst>
            </a:custGeom>
            <a:ln w="38134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516757" y="5094278"/>
              <a:ext cx="30480" cy="264795"/>
            </a:xfrm>
            <a:custGeom>
              <a:avLst/>
              <a:gdLst/>
              <a:ahLst/>
              <a:cxnLst/>
              <a:rect l="l" t="t" r="r" b="b"/>
              <a:pathLst>
                <a:path w="30479" h="264795">
                  <a:moveTo>
                    <a:pt x="0" y="264179"/>
                  </a:moveTo>
                  <a:lnTo>
                    <a:pt x="3015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291241" y="4687368"/>
              <a:ext cx="48260" cy="714375"/>
            </a:xfrm>
            <a:custGeom>
              <a:avLst/>
              <a:gdLst/>
              <a:ahLst/>
              <a:cxnLst/>
              <a:rect l="l" t="t" r="r" b="b"/>
              <a:pathLst>
                <a:path w="48260" h="714375">
                  <a:moveTo>
                    <a:pt x="0" y="713936"/>
                  </a:moveTo>
                  <a:lnTo>
                    <a:pt x="47943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340265" y="4545195"/>
              <a:ext cx="32384" cy="141605"/>
            </a:xfrm>
            <a:custGeom>
              <a:avLst/>
              <a:gdLst/>
              <a:ahLst/>
              <a:cxnLst/>
              <a:rect l="l" t="t" r="r" b="b"/>
              <a:pathLst>
                <a:path w="32385" h="141604">
                  <a:moveTo>
                    <a:pt x="0" y="141311"/>
                  </a:moveTo>
                  <a:lnTo>
                    <a:pt x="32285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350070" y="4481462"/>
              <a:ext cx="6350" cy="26670"/>
            </a:xfrm>
            <a:custGeom>
              <a:avLst/>
              <a:gdLst/>
              <a:ahLst/>
              <a:cxnLst/>
              <a:rect l="l" t="t" r="r" b="b"/>
              <a:pathLst>
                <a:path w="6350" h="26670">
                  <a:moveTo>
                    <a:pt x="6329" y="26377"/>
                  </a:moveTo>
                  <a:lnTo>
                    <a:pt x="0" y="0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394193" y="4496170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5" h="26670">
                  <a:moveTo>
                    <a:pt x="13233" y="0"/>
                  </a:moveTo>
                  <a:lnTo>
                    <a:pt x="0" y="2637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374583" y="4461853"/>
              <a:ext cx="34925" cy="6350"/>
            </a:xfrm>
            <a:custGeom>
              <a:avLst/>
              <a:gdLst/>
              <a:ahLst/>
              <a:cxnLst/>
              <a:rect l="l" t="t" r="r" b="b"/>
              <a:pathLst>
                <a:path w="34925" h="6350">
                  <a:moveTo>
                    <a:pt x="0" y="0"/>
                  </a:moveTo>
                  <a:lnTo>
                    <a:pt x="34844" y="6329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443219" y="4481463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0" y="0"/>
                  </a:moveTo>
                  <a:lnTo>
                    <a:pt x="21937" y="43548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310850" y="4461853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4" h="13970">
                  <a:moveTo>
                    <a:pt x="20938" y="0"/>
                  </a:moveTo>
                  <a:lnTo>
                    <a:pt x="0" y="13427"/>
                  </a:lnTo>
                </a:path>
              </a:pathLst>
            </a:custGeom>
            <a:ln w="980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813078" y="3699764"/>
            <a:ext cx="1038860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85725">
              <a:lnSpc>
                <a:spcPts val="2090"/>
              </a:lnSpc>
              <a:spcBef>
                <a:spcPts val="225"/>
              </a:spcBef>
            </a:pPr>
            <a:r>
              <a:rPr dirty="0" sz="1800" spc="-15" b="1">
                <a:latin typeface="Calibri"/>
                <a:cs typeface="Calibri"/>
              </a:rPr>
              <a:t>Keypoint  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30" b="1">
                <a:latin typeface="Calibri"/>
                <a:cs typeface="Calibri"/>
              </a:rPr>
              <a:t>s</a:t>
            </a:r>
            <a:r>
              <a:rPr dirty="0" sz="1800" b="1">
                <a:latin typeface="Calibri"/>
                <a:cs typeface="Calibri"/>
              </a:rPr>
              <a:t>t</a:t>
            </a:r>
            <a:r>
              <a:rPr dirty="0" sz="1800" spc="-5" b="1">
                <a:latin typeface="Calibri"/>
                <a:cs typeface="Calibri"/>
              </a:rPr>
              <a:t>i</a:t>
            </a:r>
            <a:r>
              <a:rPr dirty="0" sz="1800" b="1">
                <a:latin typeface="Calibri"/>
                <a:cs typeface="Calibri"/>
              </a:rPr>
              <a:t>m</a:t>
            </a:r>
            <a:r>
              <a:rPr dirty="0" sz="1800" spc="-20" b="1">
                <a:latin typeface="Calibri"/>
                <a:cs typeface="Calibri"/>
              </a:rPr>
              <a:t>a</a:t>
            </a:r>
            <a:r>
              <a:rPr dirty="0" sz="1800" b="1">
                <a:latin typeface="Calibri"/>
                <a:cs typeface="Calibri"/>
              </a:rPr>
              <a:t>t</a:t>
            </a:r>
            <a:r>
              <a:rPr dirty="0" sz="1800" spc="-5" b="1">
                <a:latin typeface="Calibri"/>
                <a:cs typeface="Calibri"/>
              </a:rPr>
              <a:t>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016362" y="2422652"/>
            <a:ext cx="2948305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15" b="1">
                <a:latin typeface="Calibri"/>
                <a:cs typeface="Calibri"/>
              </a:rPr>
              <a:t>Per-Region</a:t>
            </a:r>
            <a:r>
              <a:rPr dirty="0" sz="1800" spc="-5" b="1">
                <a:latin typeface="Calibri"/>
                <a:cs typeface="Calibri"/>
              </a:rPr>
              <a:t> Heads</a:t>
            </a:r>
            <a:r>
              <a:rPr dirty="0" sz="1800" spc="-5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dirty="0" sz="1800" spc="-10">
                <a:latin typeface="Calibri"/>
                <a:cs typeface="Calibri"/>
              </a:rPr>
              <a:t>Each </a:t>
            </a:r>
            <a:r>
              <a:rPr dirty="0" sz="1800" spc="-5">
                <a:latin typeface="Calibri"/>
                <a:cs typeface="Calibri"/>
              </a:rPr>
              <a:t>receives the </a:t>
            </a:r>
            <a:r>
              <a:rPr dirty="0" sz="1800" spc="-15">
                <a:latin typeface="Calibri"/>
                <a:cs typeface="Calibri"/>
              </a:rPr>
              <a:t>features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  <a:p>
            <a:pPr marL="12700" marR="395605">
              <a:lnSpc>
                <a:spcPct val="102200"/>
              </a:lnSpc>
            </a:pPr>
            <a:r>
              <a:rPr dirty="0" sz="1800" spc="-15">
                <a:latin typeface="Calibri"/>
                <a:cs typeface="Calibri"/>
              </a:rPr>
              <a:t>RoI Pool </a:t>
            </a:r>
            <a:r>
              <a:rPr dirty="0" sz="1800">
                <a:latin typeface="Calibri"/>
                <a:cs typeface="Calibri"/>
              </a:rPr>
              <a:t>/ </a:t>
            </a:r>
            <a:r>
              <a:rPr dirty="0" sz="1800" spc="-15">
                <a:latin typeface="Calibri"/>
                <a:cs typeface="Calibri"/>
              </a:rPr>
              <a:t>RoI </a:t>
            </a:r>
            <a:r>
              <a:rPr dirty="0" sz="1800" spc="-5">
                <a:latin typeface="Calibri"/>
                <a:cs typeface="Calibri"/>
              </a:rPr>
              <a:t>Align, </a:t>
            </a:r>
            <a:r>
              <a:rPr dirty="0" sz="1800" spc="-15">
                <a:latin typeface="Calibri"/>
                <a:cs typeface="Calibri"/>
              </a:rPr>
              <a:t>makes  </a:t>
            </a:r>
            <a:r>
              <a:rPr dirty="0" sz="1800" spc="-5">
                <a:latin typeface="Calibri"/>
                <a:cs typeface="Calibri"/>
              </a:rPr>
              <a:t>some prediction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per-region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09168" y="6163644"/>
            <a:ext cx="2327275" cy="63563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994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90</a:t>
            </a:fld>
          </a:p>
        </p:txBody>
      </p:sp>
      <p:sp>
        <p:nvSpPr>
          <p:cNvPr id="62" name="object 6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5535" y="569975"/>
            <a:ext cx="6769608" cy="5586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169" y="30987"/>
            <a:ext cx="3737610" cy="1729739"/>
          </a:xfrm>
          <a:prstGeom prst="rect"/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590"/>
              </a:spcBef>
            </a:pPr>
            <a:r>
              <a:rPr dirty="0" spc="-5"/>
              <a:t>Dense</a:t>
            </a:r>
            <a:r>
              <a:rPr dirty="0" spc="-95"/>
              <a:t> </a:t>
            </a:r>
            <a:r>
              <a:rPr dirty="0" spc="-5"/>
              <a:t>Captioning:  </a:t>
            </a:r>
            <a:r>
              <a:rPr dirty="0" spc="-20"/>
              <a:t>Predict </a:t>
            </a:r>
            <a:r>
              <a:rPr dirty="0"/>
              <a:t>a </a:t>
            </a:r>
            <a:r>
              <a:rPr dirty="0" spc="-15"/>
              <a:t>caption  </a:t>
            </a:r>
            <a:r>
              <a:rPr dirty="0" spc="-5"/>
              <a:t>per</a:t>
            </a:r>
            <a:r>
              <a:rPr dirty="0" spc="-15"/>
              <a:t> region!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168" y="5977128"/>
            <a:ext cx="34963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Johnson, Karpathy, and Fei-Fei, </a:t>
            </a:r>
            <a:r>
              <a:rPr dirty="0" sz="1100" spc="-20">
                <a:latin typeface="Calibri"/>
                <a:cs typeface="Calibri"/>
              </a:rPr>
              <a:t>“DenseCap: </a:t>
            </a:r>
            <a:r>
              <a:rPr dirty="0" sz="1100" spc="-10">
                <a:latin typeface="Calibri"/>
                <a:cs typeface="Calibri"/>
              </a:rPr>
              <a:t>Fully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Convolutional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63076" y="555539"/>
            <a:ext cx="2651760" cy="1209675"/>
            <a:chOff x="9063076" y="555539"/>
            <a:chExt cx="2651760" cy="1209675"/>
          </a:xfrm>
        </p:grpSpPr>
        <p:sp>
          <p:nvSpPr>
            <p:cNvPr id="6" name="object 6"/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148853" y="568239"/>
              <a:ext cx="1553210" cy="1184275"/>
            </a:xfrm>
            <a:custGeom>
              <a:avLst/>
              <a:gdLst/>
              <a:ahLst/>
              <a:cxnLst/>
              <a:rect l="l" t="t" r="r" b="b"/>
              <a:pathLst>
                <a:path w="1553209" h="1184275">
                  <a:moveTo>
                    <a:pt x="0" y="0"/>
                  </a:moveTo>
                  <a:lnTo>
                    <a:pt x="1553029" y="0"/>
                  </a:lnTo>
                  <a:lnTo>
                    <a:pt x="1553029" y="1183894"/>
                  </a:lnTo>
                  <a:lnTo>
                    <a:pt x="0" y="118389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E6913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258021" y="572515"/>
            <a:ext cx="1290955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Caption  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dirty="0" sz="2400" spc="-35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dirty="0" sz="2400" spc="5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d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ictio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n  </a:t>
            </a:r>
            <a:r>
              <a:rPr dirty="0" sz="2400" spc="-10">
                <a:solidFill>
                  <a:srgbClr val="E69138"/>
                </a:solidFill>
                <a:latin typeface="Calibri"/>
                <a:cs typeface="Calibri"/>
              </a:rPr>
              <a:t>(LSTM)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6362" y="2422652"/>
            <a:ext cx="2948305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15" b="1">
                <a:latin typeface="Calibri"/>
                <a:cs typeface="Calibri"/>
              </a:rPr>
              <a:t>Per-Region</a:t>
            </a:r>
            <a:r>
              <a:rPr dirty="0" sz="1800" spc="-5" b="1">
                <a:latin typeface="Calibri"/>
                <a:cs typeface="Calibri"/>
              </a:rPr>
              <a:t> Heads</a:t>
            </a:r>
            <a:r>
              <a:rPr dirty="0" sz="1800" spc="-5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dirty="0" sz="1800" spc="-10">
                <a:latin typeface="Calibri"/>
                <a:cs typeface="Calibri"/>
              </a:rPr>
              <a:t>Each </a:t>
            </a:r>
            <a:r>
              <a:rPr dirty="0" sz="1800" spc="-5">
                <a:latin typeface="Calibri"/>
                <a:cs typeface="Calibri"/>
              </a:rPr>
              <a:t>receives the </a:t>
            </a:r>
            <a:r>
              <a:rPr dirty="0" sz="1800" spc="-15">
                <a:latin typeface="Calibri"/>
                <a:cs typeface="Calibri"/>
              </a:rPr>
              <a:t>features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  <a:p>
            <a:pPr marL="12700" marR="395605">
              <a:lnSpc>
                <a:spcPct val="102200"/>
              </a:lnSpc>
            </a:pPr>
            <a:r>
              <a:rPr dirty="0" sz="1800" spc="-15">
                <a:latin typeface="Calibri"/>
                <a:cs typeface="Calibri"/>
              </a:rPr>
              <a:t>RoI Pool </a:t>
            </a:r>
            <a:r>
              <a:rPr dirty="0" sz="1800">
                <a:latin typeface="Calibri"/>
                <a:cs typeface="Calibri"/>
              </a:rPr>
              <a:t>/ </a:t>
            </a:r>
            <a:r>
              <a:rPr dirty="0" sz="1800" spc="-15">
                <a:latin typeface="Calibri"/>
                <a:cs typeface="Calibri"/>
              </a:rPr>
              <a:t>RoI </a:t>
            </a:r>
            <a:r>
              <a:rPr dirty="0" sz="1800" spc="-5">
                <a:latin typeface="Calibri"/>
                <a:cs typeface="Calibri"/>
              </a:rPr>
              <a:t>Align, </a:t>
            </a:r>
            <a:r>
              <a:rPr dirty="0" sz="1800" spc="-15">
                <a:latin typeface="Calibri"/>
                <a:cs typeface="Calibri"/>
              </a:rPr>
              <a:t>makes  </a:t>
            </a:r>
            <a:r>
              <a:rPr dirty="0" sz="1800" spc="-5">
                <a:latin typeface="Calibri"/>
                <a:cs typeface="Calibri"/>
              </a:rPr>
              <a:t>some prediction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per-region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9168" y="6151452"/>
            <a:ext cx="3142615" cy="64770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Localization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</a:t>
            </a:r>
            <a:r>
              <a:rPr dirty="0" sz="1100" spc="-20">
                <a:latin typeface="Calibri"/>
                <a:cs typeface="Calibri"/>
              </a:rPr>
              <a:t>Dense </a:t>
            </a:r>
            <a:r>
              <a:rPr dirty="0" sz="1100" spc="-15">
                <a:latin typeface="Calibri"/>
                <a:cs typeface="Calibri"/>
              </a:rPr>
              <a:t>Captioning”, </a:t>
            </a:r>
            <a:r>
              <a:rPr dirty="0" sz="1100" spc="-20">
                <a:latin typeface="Calibri"/>
                <a:cs typeface="Calibri"/>
              </a:rPr>
              <a:t>CVPR</a:t>
            </a:r>
            <a:r>
              <a:rPr dirty="0" sz="1100" spc="-9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2016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91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6042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Dense</a:t>
            </a:r>
            <a:r>
              <a:rPr dirty="0" spc="-80"/>
              <a:t> </a:t>
            </a:r>
            <a:r>
              <a:rPr dirty="0" spc="-5"/>
              <a:t>Captioning</a:t>
            </a:r>
          </a:p>
        </p:txBody>
      </p:sp>
      <p:sp>
        <p:nvSpPr>
          <p:cNvPr id="3" name="object 3"/>
          <p:cNvSpPr/>
          <p:nvPr/>
        </p:nvSpPr>
        <p:spPr>
          <a:xfrm>
            <a:off x="219456" y="1554480"/>
            <a:ext cx="11734800" cy="3773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3852" y="6148404"/>
            <a:ext cx="6642734" cy="19621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Johnson, Karpathy, and Fei-Fei, </a:t>
            </a:r>
            <a:r>
              <a:rPr dirty="0" sz="1100" spc="-20">
                <a:latin typeface="Calibri"/>
                <a:cs typeface="Calibri"/>
              </a:rPr>
              <a:t>“DenseCap: </a:t>
            </a:r>
            <a:r>
              <a:rPr dirty="0" sz="1100" spc="-10">
                <a:latin typeface="Calibri"/>
                <a:cs typeface="Calibri"/>
              </a:rPr>
              <a:t>Fully </a:t>
            </a:r>
            <a:r>
              <a:rPr dirty="0" sz="1100" spc="-15">
                <a:latin typeface="Calibri"/>
                <a:cs typeface="Calibri"/>
              </a:rPr>
              <a:t>Convolutional Localization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</a:t>
            </a:r>
            <a:r>
              <a:rPr dirty="0" sz="1100" spc="-20">
                <a:latin typeface="Calibri"/>
                <a:cs typeface="Calibri"/>
              </a:rPr>
              <a:t>Dense </a:t>
            </a:r>
            <a:r>
              <a:rPr dirty="0" sz="1100" spc="-15">
                <a:latin typeface="Calibri"/>
                <a:cs typeface="Calibri"/>
              </a:rPr>
              <a:t>Captioning”, </a:t>
            </a:r>
            <a:r>
              <a:rPr dirty="0" sz="1100" spc="-20">
                <a:latin typeface="Calibri"/>
                <a:cs typeface="Calibri"/>
              </a:rPr>
              <a:t>CVPR</a:t>
            </a:r>
            <a:r>
              <a:rPr dirty="0" sz="1100" spc="-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92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6042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Dense</a:t>
            </a:r>
            <a:r>
              <a:rPr dirty="0" spc="-80"/>
              <a:t> </a:t>
            </a:r>
            <a:r>
              <a:rPr dirty="0" spc="-5"/>
              <a:t>Captioning</a:t>
            </a:r>
          </a:p>
        </p:txBody>
      </p:sp>
      <p:sp>
        <p:nvSpPr>
          <p:cNvPr id="3" name="object 3"/>
          <p:cNvSpPr/>
          <p:nvPr/>
        </p:nvSpPr>
        <p:spPr>
          <a:xfrm>
            <a:off x="1776134" y="1131661"/>
            <a:ext cx="8639729" cy="4859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3852" y="6148404"/>
            <a:ext cx="6642734" cy="19621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Johnson, Karpathy, and Fei-Fei, </a:t>
            </a:r>
            <a:r>
              <a:rPr dirty="0" sz="1100" spc="-20">
                <a:latin typeface="Calibri"/>
                <a:cs typeface="Calibri"/>
              </a:rPr>
              <a:t>“DenseCap: </a:t>
            </a:r>
            <a:r>
              <a:rPr dirty="0" sz="1100" spc="-10">
                <a:latin typeface="Calibri"/>
                <a:cs typeface="Calibri"/>
              </a:rPr>
              <a:t>Fully </a:t>
            </a:r>
            <a:r>
              <a:rPr dirty="0" sz="1100" spc="-15">
                <a:latin typeface="Calibri"/>
                <a:cs typeface="Calibri"/>
              </a:rPr>
              <a:t>Convolutional Localization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</a:t>
            </a:r>
            <a:r>
              <a:rPr dirty="0" sz="1100" spc="-20">
                <a:latin typeface="Calibri"/>
                <a:cs typeface="Calibri"/>
              </a:rPr>
              <a:t>Dense </a:t>
            </a:r>
            <a:r>
              <a:rPr dirty="0" sz="1100" spc="-15">
                <a:latin typeface="Calibri"/>
                <a:cs typeface="Calibri"/>
              </a:rPr>
              <a:t>Captioning”, </a:t>
            </a:r>
            <a:r>
              <a:rPr dirty="0" sz="1100" spc="-20">
                <a:latin typeface="Calibri"/>
                <a:cs typeface="Calibri"/>
              </a:rPr>
              <a:t>CVPR</a:t>
            </a:r>
            <a:r>
              <a:rPr dirty="0" sz="1100" spc="-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92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5535" y="569975"/>
            <a:ext cx="6769608" cy="5586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169" y="30987"/>
            <a:ext cx="4272280" cy="1729739"/>
          </a:xfrm>
          <a:prstGeom prst="rect"/>
        </p:spPr>
        <p:txBody>
          <a:bodyPr wrap="square" lIns="0" tIns="74930" rIns="0" bIns="0" rtlCol="0" vert="horz">
            <a:spAutoFit/>
          </a:bodyPr>
          <a:lstStyle/>
          <a:p>
            <a:pPr algn="just" marL="12700" marR="5080">
              <a:lnSpc>
                <a:spcPct val="89800"/>
              </a:lnSpc>
              <a:spcBef>
                <a:spcPts val="590"/>
              </a:spcBef>
            </a:pPr>
            <a:r>
              <a:rPr dirty="0" spc="-5"/>
              <a:t>3D Shape</a:t>
            </a:r>
            <a:r>
              <a:rPr dirty="0" spc="-55"/>
              <a:t> </a:t>
            </a:r>
            <a:r>
              <a:rPr dirty="0" spc="-15"/>
              <a:t>Prediction:  </a:t>
            </a:r>
            <a:r>
              <a:rPr dirty="0" spc="-20"/>
              <a:t>Predict </a:t>
            </a:r>
            <a:r>
              <a:rPr dirty="0"/>
              <a:t>a </a:t>
            </a:r>
            <a:r>
              <a:rPr dirty="0" spc="-5"/>
              <a:t>3D triangle  mesh per</a:t>
            </a:r>
            <a:r>
              <a:rPr dirty="0" spc="-35"/>
              <a:t> </a:t>
            </a:r>
            <a:r>
              <a:rPr dirty="0" spc="-15"/>
              <a:t>region!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063076" y="555539"/>
            <a:ext cx="2651760" cy="1134745"/>
            <a:chOff x="9063076" y="555539"/>
            <a:chExt cx="2651760" cy="1134745"/>
          </a:xfrm>
        </p:grpSpPr>
        <p:sp>
          <p:nvSpPr>
            <p:cNvPr id="5" name="object 5"/>
            <p:cNvSpPr/>
            <p:nvPr/>
          </p:nvSpPr>
          <p:spPr>
            <a:xfrm>
              <a:off x="9067839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787491" y="66647"/>
                  </a:lnTo>
                  <a:lnTo>
                    <a:pt x="0" y="346566"/>
                  </a:lnTo>
                  <a:lnTo>
                    <a:pt x="47379" y="479860"/>
                  </a:lnTo>
                  <a:lnTo>
                    <a:pt x="834871" y="199939"/>
                  </a:lnTo>
                  <a:lnTo>
                    <a:pt x="858561" y="266586"/>
                  </a:lnTo>
                  <a:lnTo>
                    <a:pt x="944474" y="85914"/>
                  </a:lnTo>
                  <a:lnTo>
                    <a:pt x="763802" y="0"/>
                  </a:lnTo>
                  <a:close/>
                </a:path>
              </a:pathLst>
            </a:custGeom>
            <a:solidFill>
              <a:srgbClr val="F1C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67838" y="1205627"/>
              <a:ext cx="944880" cy="480059"/>
            </a:xfrm>
            <a:custGeom>
              <a:avLst/>
              <a:gdLst/>
              <a:ahLst/>
              <a:cxnLst/>
              <a:rect l="l" t="t" r="r" b="b"/>
              <a:pathLst>
                <a:path w="944879" h="480060">
                  <a:moveTo>
                    <a:pt x="763802" y="0"/>
                  </a:moveTo>
                  <a:lnTo>
                    <a:pt x="944475" y="85913"/>
                  </a:lnTo>
                  <a:lnTo>
                    <a:pt x="858562" y="266586"/>
                  </a:lnTo>
                  <a:lnTo>
                    <a:pt x="834872" y="199939"/>
                  </a:lnTo>
                  <a:lnTo>
                    <a:pt x="47380" y="479859"/>
                  </a:lnTo>
                  <a:lnTo>
                    <a:pt x="0" y="346565"/>
                  </a:lnTo>
                  <a:lnTo>
                    <a:pt x="787491" y="66646"/>
                  </a:lnTo>
                  <a:lnTo>
                    <a:pt x="763802" y="0"/>
                  </a:lnTo>
                  <a:close/>
                </a:path>
              </a:pathLst>
            </a:custGeom>
            <a:ln w="9524">
              <a:solidFill>
                <a:srgbClr val="7F6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48853" y="568239"/>
              <a:ext cx="1553210" cy="878205"/>
            </a:xfrm>
            <a:custGeom>
              <a:avLst/>
              <a:gdLst/>
              <a:ahLst/>
              <a:cxnLst/>
              <a:rect l="l" t="t" r="r" b="b"/>
              <a:pathLst>
                <a:path w="1553209" h="878205">
                  <a:moveTo>
                    <a:pt x="0" y="0"/>
                  </a:moveTo>
                  <a:lnTo>
                    <a:pt x="1553029" y="0"/>
                  </a:lnTo>
                  <a:lnTo>
                    <a:pt x="1553029" y="878005"/>
                  </a:lnTo>
                  <a:lnTo>
                    <a:pt x="0" y="87800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E6913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0258021" y="602995"/>
            <a:ext cx="116459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Mesh  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dirty="0" sz="2400" spc="-35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dirty="0" sz="2400" spc="5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d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ic</a:t>
            </a:r>
            <a:r>
              <a:rPr dirty="0" sz="2400" spc="-30">
                <a:solidFill>
                  <a:srgbClr val="E69138"/>
                </a:solidFill>
                <a:latin typeface="Calibri"/>
                <a:cs typeface="Calibri"/>
              </a:rPr>
              <a:t>t</a:t>
            </a:r>
            <a:r>
              <a:rPr dirty="0" sz="2400" spc="-5">
                <a:solidFill>
                  <a:srgbClr val="E69138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6362" y="2422652"/>
            <a:ext cx="2948305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15" b="1">
                <a:latin typeface="Calibri"/>
                <a:cs typeface="Calibri"/>
              </a:rPr>
              <a:t>Per-Region</a:t>
            </a:r>
            <a:r>
              <a:rPr dirty="0" sz="1800" spc="-5" b="1">
                <a:latin typeface="Calibri"/>
                <a:cs typeface="Calibri"/>
              </a:rPr>
              <a:t> Heads</a:t>
            </a:r>
            <a:r>
              <a:rPr dirty="0" sz="1800" spc="-5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dirty="0" sz="1800" spc="-10">
                <a:latin typeface="Calibri"/>
                <a:cs typeface="Calibri"/>
              </a:rPr>
              <a:t>Each </a:t>
            </a:r>
            <a:r>
              <a:rPr dirty="0" sz="1800" spc="-5">
                <a:latin typeface="Calibri"/>
                <a:cs typeface="Calibri"/>
              </a:rPr>
              <a:t>receives the </a:t>
            </a:r>
            <a:r>
              <a:rPr dirty="0" sz="1800" spc="-15">
                <a:latin typeface="Calibri"/>
                <a:cs typeface="Calibri"/>
              </a:rPr>
              <a:t>features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after</a:t>
            </a:r>
            <a:endParaRPr sz="1800">
              <a:latin typeface="Calibri"/>
              <a:cs typeface="Calibri"/>
            </a:endParaRPr>
          </a:p>
          <a:p>
            <a:pPr marL="12700" marR="395605">
              <a:lnSpc>
                <a:spcPct val="102200"/>
              </a:lnSpc>
            </a:pPr>
            <a:r>
              <a:rPr dirty="0" sz="1800" spc="-15">
                <a:latin typeface="Calibri"/>
                <a:cs typeface="Calibri"/>
              </a:rPr>
              <a:t>RoI Pool </a:t>
            </a:r>
            <a:r>
              <a:rPr dirty="0" sz="1800">
                <a:latin typeface="Calibri"/>
                <a:cs typeface="Calibri"/>
              </a:rPr>
              <a:t>/ </a:t>
            </a:r>
            <a:r>
              <a:rPr dirty="0" sz="1800" spc="-15">
                <a:latin typeface="Calibri"/>
                <a:cs typeface="Calibri"/>
              </a:rPr>
              <a:t>RoI </a:t>
            </a:r>
            <a:r>
              <a:rPr dirty="0" sz="1800" spc="-5">
                <a:latin typeface="Calibri"/>
                <a:cs typeface="Calibri"/>
              </a:rPr>
              <a:t>Align, </a:t>
            </a:r>
            <a:r>
              <a:rPr dirty="0" sz="1800" spc="-15">
                <a:latin typeface="Calibri"/>
                <a:cs typeface="Calibri"/>
              </a:rPr>
              <a:t>makes  </a:t>
            </a:r>
            <a:r>
              <a:rPr dirty="0" sz="1800" spc="-5">
                <a:latin typeface="Calibri"/>
                <a:cs typeface="Calibri"/>
              </a:rPr>
              <a:t>some prediction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per-region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9168" y="6102684"/>
            <a:ext cx="3100070" cy="19621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Gkioxari, Malik, and </a:t>
            </a:r>
            <a:r>
              <a:rPr dirty="0" sz="1100" spc="-20">
                <a:latin typeface="Calibri"/>
                <a:cs typeface="Calibri"/>
              </a:rPr>
              <a:t>Johnson, “Mesh R-CNN”, ICCV</a:t>
            </a:r>
            <a:r>
              <a:rPr dirty="0" sz="1100" spc="-6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94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377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3D Shape </a:t>
            </a:r>
            <a:r>
              <a:rPr dirty="0" spc="-15"/>
              <a:t>Prediction: </a:t>
            </a:r>
            <a:r>
              <a:rPr dirty="0" spc="-5"/>
              <a:t>Mask R-CNN </a:t>
            </a:r>
            <a:r>
              <a:rPr dirty="0"/>
              <a:t>+ </a:t>
            </a:r>
            <a:r>
              <a:rPr dirty="0" spc="-5"/>
              <a:t>Mesh</a:t>
            </a:r>
            <a:r>
              <a:rPr dirty="0" spc="-35"/>
              <a:t> </a:t>
            </a:r>
            <a:r>
              <a:rPr dirty="0" spc="-5"/>
              <a:t>Head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5612891"/>
            <a:ext cx="1762760" cy="6718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latin typeface="Calibri"/>
                <a:cs typeface="Calibri"/>
              </a:rPr>
              <a:t>He, </a:t>
            </a:r>
            <a:r>
              <a:rPr dirty="0" sz="1400" spc="-10">
                <a:latin typeface="Calibri"/>
                <a:cs typeface="Calibri"/>
              </a:rPr>
              <a:t>Gkioxari, </a:t>
            </a:r>
            <a:r>
              <a:rPr dirty="0" sz="1400" spc="-20">
                <a:latin typeface="Calibri"/>
                <a:cs typeface="Calibri"/>
              </a:rPr>
              <a:t>Dollár, </a:t>
            </a:r>
            <a:r>
              <a:rPr dirty="0" sz="1400">
                <a:latin typeface="Calibri"/>
                <a:cs typeface="Calibri"/>
              </a:rPr>
              <a:t>and  </a:t>
            </a:r>
            <a:r>
              <a:rPr dirty="0" sz="1400" spc="-5">
                <a:latin typeface="Calibri"/>
                <a:cs typeface="Calibri"/>
              </a:rPr>
              <a:t>Girshick, </a:t>
            </a:r>
            <a:r>
              <a:rPr dirty="0" sz="1400">
                <a:latin typeface="Calibri"/>
                <a:cs typeface="Calibri"/>
              </a:rPr>
              <a:t>“Mask</a:t>
            </a:r>
            <a:r>
              <a:rPr dirty="0" sz="1400" spc="-6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R-CNN”,  </a:t>
            </a:r>
            <a:r>
              <a:rPr dirty="0" sz="1400" spc="-5">
                <a:latin typeface="Calibri"/>
                <a:cs typeface="Calibri"/>
              </a:rPr>
              <a:t>ICCV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6358" y="1773486"/>
            <a:ext cx="3534601" cy="454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94636" y="1800048"/>
            <a:ext cx="2953722" cy="4510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50366" y="977900"/>
            <a:ext cx="2843530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6096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Mask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R-CNN: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2400" spc="-5">
                <a:latin typeface="Calibri"/>
                <a:cs typeface="Calibri"/>
              </a:rPr>
              <a:t>2D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>
                <a:latin typeface="Calibri"/>
                <a:cs typeface="Calibri"/>
              </a:rPr>
              <a:t>-&gt; </a:t>
            </a:r>
            <a:r>
              <a:rPr dirty="0" sz="2400" spc="-5">
                <a:latin typeface="Calibri"/>
                <a:cs typeface="Calibri"/>
              </a:rPr>
              <a:t>2D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shapes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0146" y="953515"/>
            <a:ext cx="2847340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969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Mesh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R-CNN: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2400" spc="-5">
                <a:latin typeface="Calibri"/>
                <a:cs typeface="Calibri"/>
              </a:rPr>
              <a:t>2D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>
                <a:latin typeface="Calibri"/>
                <a:cs typeface="Calibri"/>
              </a:rPr>
              <a:t>-&gt; </a:t>
            </a:r>
            <a:r>
              <a:rPr dirty="0" sz="2400" spc="-5" b="1">
                <a:latin typeface="Calibri"/>
                <a:cs typeface="Calibri"/>
              </a:rPr>
              <a:t>3D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shapes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15887" y="5817108"/>
            <a:ext cx="2136775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 spc="-10">
                <a:latin typeface="Calibri"/>
                <a:cs typeface="Calibri"/>
              </a:rPr>
              <a:t>Gkioxari, </a:t>
            </a:r>
            <a:r>
              <a:rPr dirty="0" sz="1400">
                <a:latin typeface="Calibri"/>
                <a:cs typeface="Calibri"/>
              </a:rPr>
              <a:t>Malik, and </a:t>
            </a:r>
            <a:r>
              <a:rPr dirty="0" sz="1400" spc="-5">
                <a:latin typeface="Calibri"/>
                <a:cs typeface="Calibri"/>
              </a:rPr>
              <a:t>Johnson,  </a:t>
            </a:r>
            <a:r>
              <a:rPr dirty="0" sz="1400">
                <a:latin typeface="Calibri"/>
                <a:cs typeface="Calibri"/>
              </a:rPr>
              <a:t>“Mesh </a:t>
            </a:r>
            <a:r>
              <a:rPr dirty="0" sz="1400" spc="-25">
                <a:latin typeface="Calibri"/>
                <a:cs typeface="Calibri"/>
              </a:rPr>
              <a:t>R-CNN”, </a:t>
            </a:r>
            <a:r>
              <a:rPr dirty="0" sz="1400" spc="-5">
                <a:latin typeface="Calibri"/>
                <a:cs typeface="Calibri"/>
              </a:rPr>
              <a:t>ICCV </a:t>
            </a:r>
            <a:r>
              <a:rPr dirty="0" sz="140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38451" y="3766787"/>
            <a:ext cx="1231900" cy="560070"/>
          </a:xfrm>
          <a:custGeom>
            <a:avLst/>
            <a:gdLst/>
            <a:ahLst/>
            <a:cxnLst/>
            <a:rect l="l" t="t" r="r" b="b"/>
            <a:pathLst>
              <a:path w="1231900" h="560070">
                <a:moveTo>
                  <a:pt x="951970" y="0"/>
                </a:moveTo>
                <a:lnTo>
                  <a:pt x="951970" y="139875"/>
                </a:lnTo>
                <a:lnTo>
                  <a:pt x="0" y="139875"/>
                </a:lnTo>
                <a:lnTo>
                  <a:pt x="0" y="419624"/>
                </a:lnTo>
                <a:lnTo>
                  <a:pt x="951970" y="419624"/>
                </a:lnTo>
                <a:lnTo>
                  <a:pt x="951970" y="559498"/>
                </a:lnTo>
                <a:lnTo>
                  <a:pt x="1231719" y="279749"/>
                </a:lnTo>
                <a:lnTo>
                  <a:pt x="951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949699" y="3515867"/>
            <a:ext cx="2104390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dirty="0" sz="3200" spc="-15">
                <a:latin typeface="Calibri"/>
                <a:cs typeface="Calibri"/>
              </a:rPr>
              <a:t>More</a:t>
            </a:r>
            <a:r>
              <a:rPr dirty="0" sz="3200" spc="-8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details  next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time!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16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9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95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7687"/>
            <a:ext cx="882777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/>
              <a:t>Summary: </a:t>
            </a:r>
            <a:r>
              <a:rPr dirty="0" sz="4300" spc="-25"/>
              <a:t>Many </a:t>
            </a:r>
            <a:r>
              <a:rPr dirty="0" sz="4300" spc="-10"/>
              <a:t>Computer </a:t>
            </a:r>
            <a:r>
              <a:rPr dirty="0" sz="4300" spc="-5"/>
              <a:t>Vision</a:t>
            </a:r>
            <a:r>
              <a:rPr dirty="0" sz="4300" spc="10"/>
              <a:t> </a:t>
            </a:r>
            <a:r>
              <a:rPr dirty="0" sz="4300" spc="-70"/>
              <a:t>Tasks!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7086" y="1436623"/>
            <a:ext cx="186308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Semantic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dirty="0" sz="2700" spc="-20" b="1">
                <a:latin typeface="Calibri"/>
                <a:cs typeface="Calibri"/>
              </a:rPr>
              <a:t>Object  </a:t>
            </a:r>
            <a:r>
              <a:rPr dirty="0" sz="2700" spc="-30" b="1">
                <a:latin typeface="Calibri"/>
                <a:cs typeface="Calibri"/>
              </a:rPr>
              <a:t>D</a:t>
            </a:r>
            <a:r>
              <a:rPr dirty="0" sz="2700" spc="-45" b="1">
                <a:latin typeface="Calibri"/>
                <a:cs typeface="Calibri"/>
              </a:rPr>
              <a:t>et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20" b="1">
                <a:latin typeface="Calibri"/>
                <a:cs typeface="Calibri"/>
              </a:rPr>
              <a:t>c</a:t>
            </a:r>
            <a:r>
              <a:rPr dirty="0" sz="2700" spc="-15" b="1">
                <a:latin typeface="Calibri"/>
                <a:cs typeface="Calibri"/>
              </a:rPr>
              <a:t>tio</a:t>
            </a:r>
            <a:r>
              <a:rPr dirty="0" sz="2700" b="1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Instance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195" b="1">
                <a:latin typeface="Calibri"/>
                <a:cs typeface="Calibri"/>
              </a:rPr>
              <a:t>A</a:t>
            </a:r>
            <a:r>
              <a:rPr dirty="0" sz="2400" b="1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sp>
          <p:nvSpPr>
            <p:cNvPr id="11" name="object 11"/>
            <p:cNvSpPr/>
            <p:nvPr/>
          </p:nvSpPr>
          <p:spPr>
            <a:xfrm>
              <a:off x="9220200" y="2322576"/>
              <a:ext cx="2813304" cy="2420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0" b="1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dirty="0" sz="2400" spc="-50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dirty="0" sz="2400" spc="-5">
                <a:latin typeface="Calibri"/>
                <a:cs typeface="Calibri"/>
              </a:rPr>
              <a:t>,  </a:t>
            </a:r>
            <a:r>
              <a:rPr dirty="0" sz="2400" b="1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920" y="5774944"/>
            <a:ext cx="22002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spatial</a:t>
            </a:r>
            <a:r>
              <a:rPr dirty="0" sz="2500" spc="-7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25201" y="5774944"/>
            <a:ext cx="21564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Multiple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044351" y="5774944"/>
            <a:ext cx="28117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No </a:t>
            </a:r>
            <a:r>
              <a:rPr dirty="0" sz="2500" spc="-5">
                <a:latin typeface="Calibri"/>
                <a:cs typeface="Calibri"/>
              </a:rPr>
              <a:t>objects, </a:t>
            </a:r>
            <a:r>
              <a:rPr dirty="0" sz="2500" spc="-10">
                <a:latin typeface="Calibri"/>
                <a:cs typeface="Calibri"/>
              </a:rPr>
              <a:t>just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96450" y="6146291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057001" y="2252504"/>
            <a:ext cx="2886075" cy="2438400"/>
            <a:chOff x="3057001" y="2252504"/>
            <a:chExt cx="2886075" cy="2438400"/>
          </a:xfrm>
        </p:grpSpPr>
        <p:sp>
          <p:nvSpPr>
            <p:cNvPr id="29" name="object 29"/>
            <p:cNvSpPr/>
            <p:nvPr/>
          </p:nvSpPr>
          <p:spPr>
            <a:xfrm>
              <a:off x="3066288" y="2261615"/>
              <a:ext cx="2852928" cy="2429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96</a:t>
            </a:fld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6489" y="2599435"/>
            <a:ext cx="3339465" cy="176593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235585" marR="5080" indent="-223520">
              <a:lnSpc>
                <a:spcPts val="6500"/>
              </a:lnSpc>
              <a:spcBef>
                <a:spcPts val="900"/>
              </a:spcBef>
            </a:pPr>
            <a:r>
              <a:rPr dirty="0" sz="6000" spc="-20"/>
              <a:t>Next</a:t>
            </a:r>
            <a:r>
              <a:rPr dirty="0" sz="6000" spc="-65"/>
              <a:t> </a:t>
            </a:r>
            <a:r>
              <a:rPr dirty="0" sz="6000" spc="-5"/>
              <a:t>Time:  3D</a:t>
            </a:r>
            <a:r>
              <a:rPr dirty="0" sz="6000" spc="-35"/>
              <a:t> </a:t>
            </a:r>
            <a:r>
              <a:rPr dirty="0" sz="6000" spc="-5"/>
              <a:t>Vision</a:t>
            </a:r>
            <a:endParaRPr sz="6000"/>
          </a:p>
        </p:txBody>
      </p:sp>
      <p:sp>
        <p:nvSpPr>
          <p:cNvPr id="3" name="object 3"/>
          <p:cNvSpPr/>
          <p:nvPr/>
        </p:nvSpPr>
        <p:spPr>
          <a:xfrm>
            <a:off x="336775" y="235771"/>
            <a:ext cx="3916946" cy="2518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38278" y="235770"/>
            <a:ext cx="3913060" cy="2518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16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96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November </a:t>
            </a:r>
            <a:r>
              <a:rPr dirty="0" spc="-5"/>
              <a:t>11,</a:t>
            </a:r>
            <a:r>
              <a:rPr dirty="0" spc="-50"/>
              <a:t> </a:t>
            </a:r>
            <a:r>
              <a:rPr dirty="0" spc="-5"/>
              <a:t>2019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2021-01-27T17:53:55Z</dcterms:created>
  <dcterms:modified xsi:type="dcterms:W3CDTF">2021-01-27T17:53:55Z</dcterms:modified>
</cp:coreProperties>
</file>